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50" r:id="rId1"/>
  </p:sldMasterIdLst>
  <p:sldIdLst>
    <p:sldId id="269" r:id="rId2"/>
    <p:sldId id="270" r:id="rId3"/>
    <p:sldId id="271" r:id="rId4"/>
    <p:sldId id="272" r:id="rId5"/>
    <p:sldId id="273" r:id="rId6"/>
    <p:sldId id="306" r:id="rId7"/>
    <p:sldId id="295" r:id="rId8"/>
    <p:sldId id="299" r:id="rId9"/>
    <p:sldId id="300" r:id="rId10"/>
    <p:sldId id="298" r:id="rId11"/>
    <p:sldId id="277" r:id="rId12"/>
    <p:sldId id="302" r:id="rId13"/>
    <p:sldId id="303" r:id="rId14"/>
    <p:sldId id="304" r:id="rId15"/>
    <p:sldId id="305" r:id="rId16"/>
    <p:sldId id="276" r:id="rId17"/>
    <p:sldId id="287" r:id="rId18"/>
    <p:sldId id="291" r:id="rId19"/>
    <p:sldId id="274" r:id="rId20"/>
    <p:sldId id="286" r:id="rId21"/>
    <p:sldId id="267" r:id="rId22"/>
    <p:sldId id="293" r:id="rId23"/>
    <p:sldId id="301" r:id="rId24"/>
    <p:sldId id="279" r:id="rId25"/>
    <p:sldId id="282" r:id="rId26"/>
    <p:sldId id="297" r:id="rId27"/>
    <p:sldId id="283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99CC"/>
    <a:srgbClr val="00FF00"/>
    <a:srgbClr val="FF5050"/>
    <a:srgbClr val="660033"/>
    <a:srgbClr val="0000FF"/>
    <a:srgbClr val="00CC66"/>
    <a:srgbClr val="FF0066"/>
    <a:srgbClr val="FF66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85" d="100"/>
          <a:sy n="85" d="100"/>
        </p:scale>
        <p:origin x="-25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008224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485307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4100561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58898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156038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6410259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58287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598990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7253627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965356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4215398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398800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slow">
    <p:fade/>
  </p:transition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5.jpg"/><Relationship Id="rId7" Type="http://schemas.openxmlformats.org/officeDocument/2006/relationships/hyperlink" Target="https://www.wepal.net/library/?app=content.list&amp;level=2&amp;semester=2&amp;subject=2&amp;type=1&amp;submit=submit" TargetMode="External"/><Relationship Id="rId2" Type="http://schemas.openxmlformats.org/officeDocument/2006/relationships/hyperlink" Target="https://www.wepal.net/library/?app=content.list&amp;level=2&amp;semester=2&amp;subject=2&amp;type=7&amp;submit=submi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hyperlink" Target="https://www.wepal.net/library/?app=content.list&amp;level=2&amp;semester=2&amp;subject=2&amp;type=5&amp;submit=submit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tmp"/><Relationship Id="rId4" Type="http://schemas.openxmlformats.org/officeDocument/2006/relationships/image" Target="../media/image22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slide" Target="slide19.xml"/><Relationship Id="rId3" Type="http://schemas.openxmlformats.org/officeDocument/2006/relationships/image" Target="../media/image3.emf"/><Relationship Id="rId7" Type="http://schemas.openxmlformats.org/officeDocument/2006/relationships/slide" Target="slide4.xml"/><Relationship Id="rId12" Type="http://schemas.openxmlformats.org/officeDocument/2006/relationships/slide" Target="slide1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11" Type="http://schemas.openxmlformats.org/officeDocument/2006/relationships/slide" Target="slide7.xml"/><Relationship Id="rId5" Type="http://schemas.openxmlformats.org/officeDocument/2006/relationships/slide" Target="slide21.xml"/><Relationship Id="rId10" Type="http://schemas.openxmlformats.org/officeDocument/2006/relationships/slide" Target="slide5.xml"/><Relationship Id="rId4" Type="http://schemas.openxmlformats.org/officeDocument/2006/relationships/image" Target="../media/image4.jpeg"/><Relationship Id="rId9" Type="http://schemas.openxmlformats.org/officeDocument/2006/relationships/slide" Target="slide27.xml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epal.net/library/?app=content.list&amp;level=2&amp;semester=2&amp;subject=2&amp;type=2&amp;submit=submit" TargetMode="External"/><Relationship Id="rId3" Type="http://schemas.openxmlformats.org/officeDocument/2006/relationships/audio" Target="../media/audio2.wav"/><Relationship Id="rId7" Type="http://schemas.openxmlformats.org/officeDocument/2006/relationships/hyperlink" Target="http://volframia20.deviantart.com/art/winnie-pooh-background-138179729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hyperlink" Target="http://volframia20.deviantart.com/art/winnie-pooh-background-138179729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hyperlink" Target="http://volframia20.deviantart.com/art/winnie-pooh-background-138179729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0"/>
            <a:ext cx="12192000" cy="68506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مستطيل 4"/>
          <p:cNvSpPr/>
          <p:nvPr/>
        </p:nvSpPr>
        <p:spPr>
          <a:xfrm>
            <a:off x="1332412" y="1478168"/>
            <a:ext cx="548230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599223" y="3163277"/>
            <a:ext cx="30156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الصَّفُّ الثاني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65567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39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787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226423"/>
            <a:ext cx="12096206" cy="663157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 2"/>
          <p:cNvSpPr/>
          <p:nvPr/>
        </p:nvSpPr>
        <p:spPr>
          <a:xfrm>
            <a:off x="1060225" y="1495585"/>
            <a:ext cx="5439229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265852" y="5399314"/>
            <a:ext cx="3247884" cy="1348309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088359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304799" y="293842"/>
            <a:ext cx="11652069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JO" sz="2800" b="1" dirty="0" smtClean="0">
                <a:solidFill>
                  <a:srgbClr val="FFC000"/>
                </a:solidFill>
              </a:rPr>
              <a:t>يا أذكياء لقد تعرفنا في السابق على الاشكال الهندسية  مثل </a:t>
            </a:r>
          </a:p>
          <a:p>
            <a:pPr algn="r"/>
            <a:r>
              <a:rPr lang="ar-JO" sz="2800" b="1" dirty="0" smtClean="0">
                <a:solidFill>
                  <a:srgbClr val="FFC000"/>
                </a:solidFill>
              </a:rPr>
              <a:t>المربع          والمستطيل         والدائرة          والمثلث      </a:t>
            </a:r>
          </a:p>
          <a:p>
            <a:pPr algn="r"/>
            <a:r>
              <a:rPr lang="ar-JO" sz="2800" b="1" dirty="0" smtClean="0">
                <a:solidFill>
                  <a:srgbClr val="FFC000"/>
                </a:solidFill>
              </a:rPr>
              <a:t>اليوم سوف نتعرف على المجسمات الهندسية التي تتكون من تجمع اشكال هندسية بسيطة  هل انتم جاهزون لمعرفة هذه المجسمات    </a:t>
            </a:r>
            <a:r>
              <a:rPr lang="x-none" sz="2800" b="1" dirty="0" smtClean="0">
                <a:solidFill>
                  <a:srgbClr val="FFC000"/>
                </a:solidFill>
              </a:rPr>
              <a:t>      </a:t>
            </a:r>
            <a:endParaRPr lang="ar-SA" sz="2800" b="1" dirty="0">
              <a:solidFill>
                <a:srgbClr val="FFC000"/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0546080" y="870129"/>
            <a:ext cx="243840" cy="20900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" name="مستطيل 3"/>
          <p:cNvSpPr/>
          <p:nvPr/>
        </p:nvSpPr>
        <p:spPr>
          <a:xfrm>
            <a:off x="8403773" y="870129"/>
            <a:ext cx="365760" cy="22715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شكل بيضاوي 4"/>
          <p:cNvSpPr/>
          <p:nvPr/>
        </p:nvSpPr>
        <p:spPr>
          <a:xfrm>
            <a:off x="6392095" y="748573"/>
            <a:ext cx="322216" cy="322217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ثلث متساوي الساقين 5"/>
          <p:cNvSpPr/>
          <p:nvPr/>
        </p:nvSpPr>
        <p:spPr>
          <a:xfrm>
            <a:off x="4606841" y="648424"/>
            <a:ext cx="505097" cy="382449"/>
          </a:xfrm>
          <a:prstGeom prst="triangle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ربع نص 6"/>
          <p:cNvSpPr txBox="1"/>
          <p:nvPr/>
        </p:nvSpPr>
        <p:spPr>
          <a:xfrm>
            <a:off x="6557553" y="1990295"/>
            <a:ext cx="503355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JO" sz="4000" b="1" dirty="0" smtClean="0">
                <a:solidFill>
                  <a:srgbClr val="FF0000"/>
                </a:solidFill>
              </a:rPr>
              <a:t>سوف نتعرف على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2305447" y="2892691"/>
            <a:ext cx="9366069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JO" sz="4400" b="1" dirty="0" smtClean="0"/>
              <a:t>الأسطوانة </a:t>
            </a:r>
          </a:p>
          <a:p>
            <a:pPr algn="r"/>
            <a:r>
              <a:rPr lang="ar-JO" sz="4400" b="1" dirty="0" smtClean="0"/>
              <a:t>مجسم هندسي نشاهده في حياتا ما في الصور </a:t>
            </a:r>
          </a:p>
          <a:p>
            <a:pPr algn="r"/>
            <a:r>
              <a:rPr lang="ar-JO" sz="4400" b="1" dirty="0" smtClean="0"/>
              <a:t> </a:t>
            </a:r>
            <a:endParaRPr lang="ar-SA" sz="4400" b="1" dirty="0"/>
          </a:p>
        </p:txBody>
      </p:sp>
      <p:pic>
        <p:nvPicPr>
          <p:cNvPr id="14" name="صورة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331" y="4823808"/>
            <a:ext cx="1218520" cy="1515572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095" y="4828349"/>
            <a:ext cx="1192774" cy="1511031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113" y="4828349"/>
            <a:ext cx="1314615" cy="1511031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91" y="4828349"/>
            <a:ext cx="1262743" cy="151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740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836024" y="91440"/>
            <a:ext cx="10937966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JO" sz="2800" b="1" dirty="0" smtClean="0">
                <a:solidFill>
                  <a:srgbClr val="FFC000"/>
                </a:solidFill>
              </a:rPr>
              <a:t>الآن يا ابطال هيا نتعرف كيف تتكون الأسطوانة </a:t>
            </a:r>
          </a:p>
          <a:p>
            <a:pPr algn="r"/>
            <a:r>
              <a:rPr lang="ar-JO" sz="2800" b="1" dirty="0" smtClean="0">
                <a:solidFill>
                  <a:srgbClr val="FFC000"/>
                </a:solidFill>
              </a:rPr>
              <a:t>لنشاهد الفيديو </a:t>
            </a:r>
            <a:endParaRPr lang="ar-SA" sz="2800" b="1" dirty="0">
              <a:solidFill>
                <a:srgbClr val="FFC000"/>
              </a:solidFill>
            </a:endParaRPr>
          </a:p>
        </p:txBody>
      </p:sp>
      <p:pic>
        <p:nvPicPr>
          <p:cNvPr id="3" name="videoplayback (4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977" y="1323703"/>
            <a:ext cx="10807337" cy="490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801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513806" y="574766"/>
            <a:ext cx="10850881" cy="184665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JO" sz="6600" b="1" dirty="0" smtClean="0">
                <a:solidFill>
                  <a:srgbClr val="FFC000"/>
                </a:solidFill>
              </a:rPr>
              <a:t>المكعب :</a:t>
            </a:r>
          </a:p>
          <a:p>
            <a:pPr algn="r"/>
            <a:r>
              <a:rPr lang="ar-JO" sz="4800" b="1" dirty="0" smtClean="0">
                <a:solidFill>
                  <a:srgbClr val="FFC000"/>
                </a:solidFill>
              </a:rPr>
              <a:t>مجسم هندسي نشاهده في حياتنا كما في الصور </a:t>
            </a:r>
            <a:r>
              <a:rPr lang="ar-JO" sz="4800" dirty="0" smtClean="0">
                <a:solidFill>
                  <a:srgbClr val="FFC000"/>
                </a:solidFill>
              </a:rPr>
              <a:t> </a:t>
            </a:r>
            <a:endParaRPr lang="ar-SA" sz="4800" dirty="0">
              <a:solidFill>
                <a:srgbClr val="FFC000"/>
              </a:solidFill>
            </a:endParaRPr>
          </a:p>
        </p:txBody>
      </p:sp>
      <p:pic>
        <p:nvPicPr>
          <p:cNvPr id="7" name="صورة 6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811" y="2710132"/>
            <a:ext cx="1895475" cy="1838325"/>
          </a:xfrm>
          <a:prstGeom prst="rect">
            <a:avLst/>
          </a:prstGeom>
        </p:spPr>
      </p:pic>
      <p:pic>
        <p:nvPicPr>
          <p:cNvPr id="8" name="صورة 7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678" y="2710132"/>
            <a:ext cx="1895475" cy="1838325"/>
          </a:xfrm>
          <a:prstGeom prst="rect">
            <a:avLst/>
          </a:prstGeom>
        </p:spPr>
      </p:pic>
      <p:pic>
        <p:nvPicPr>
          <p:cNvPr id="9" name="صورة 8">
            <a:hlinkClick r:id="rId2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475" y="2710133"/>
            <a:ext cx="1895475" cy="1838325"/>
          </a:xfrm>
          <a:prstGeom prst="rect">
            <a:avLst/>
          </a:prstGeom>
        </p:spPr>
      </p:pic>
      <p:pic>
        <p:nvPicPr>
          <p:cNvPr id="10" name="صورة 9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42" y="2710134"/>
            <a:ext cx="189547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301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985555" y="130629"/>
            <a:ext cx="10067108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JO" sz="3200" b="1" dirty="0" smtClean="0">
                <a:solidFill>
                  <a:srgbClr val="FFC000"/>
                </a:solidFill>
              </a:rPr>
              <a:t>لقد تعرفنا على المكعب في حياتنا</a:t>
            </a:r>
          </a:p>
          <a:p>
            <a:pPr algn="r"/>
            <a:r>
              <a:rPr lang="ar-JO" sz="3200" b="1" dirty="0" smtClean="0">
                <a:solidFill>
                  <a:srgbClr val="FFC000"/>
                </a:solidFill>
              </a:rPr>
              <a:t>هيا نتعرف  مما يتكون المكعب لنشاهد الفيديو  </a:t>
            </a:r>
            <a:endParaRPr lang="ar-SA" sz="3200" b="1" dirty="0">
              <a:solidFill>
                <a:srgbClr val="FFC000"/>
              </a:solidFill>
            </a:endParaRPr>
          </a:p>
        </p:txBody>
      </p:sp>
      <p:pic>
        <p:nvPicPr>
          <p:cNvPr id="3" name="videoplayback (44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011" y="1375955"/>
            <a:ext cx="11521440" cy="472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067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207664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 2"/>
          <p:cNvSpPr/>
          <p:nvPr/>
        </p:nvSpPr>
        <p:spPr>
          <a:xfrm>
            <a:off x="431410" y="1573962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483662" y="5490754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93153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لقطة الشاشة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337" y="0"/>
            <a:ext cx="5956664" cy="6858000"/>
          </a:xfrm>
          <a:prstGeom prst="rect">
            <a:avLst/>
          </a:prstGeom>
        </p:spPr>
      </p:pic>
      <p:pic>
        <p:nvPicPr>
          <p:cNvPr id="3" name="صورة 2" descr="لقطة الشاشة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61166" cy="2240474"/>
          </a:xfrm>
          <a:prstGeom prst="rect">
            <a:avLst/>
          </a:prstGeom>
        </p:spPr>
      </p:pic>
      <p:pic>
        <p:nvPicPr>
          <p:cNvPr id="4" name="صورة 3" descr="لقطة الشاشة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0473"/>
            <a:ext cx="6061166" cy="2566657"/>
          </a:xfrm>
          <a:prstGeom prst="rect">
            <a:avLst/>
          </a:prstGeom>
        </p:spPr>
      </p:pic>
      <p:pic>
        <p:nvPicPr>
          <p:cNvPr id="5" name="صورة 4" descr="لقطة الشاشة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7130"/>
            <a:ext cx="6061166" cy="2050870"/>
          </a:xfrm>
          <a:prstGeom prst="rect">
            <a:avLst/>
          </a:prstGeom>
        </p:spPr>
      </p:pic>
      <p:grpSp>
        <p:nvGrpSpPr>
          <p:cNvPr id="6" name="مجموعة 5"/>
          <p:cNvGrpSpPr/>
          <p:nvPr/>
        </p:nvGrpSpPr>
        <p:grpSpPr>
          <a:xfrm>
            <a:off x="5788036" y="175430"/>
            <a:ext cx="720431" cy="6495335"/>
            <a:chOff x="5808977" y="1124200"/>
            <a:chExt cx="720431" cy="5172786"/>
          </a:xfrm>
        </p:grpSpPr>
        <p:grpSp>
          <p:nvGrpSpPr>
            <p:cNvPr id="7" name="مجموعة 6"/>
            <p:cNvGrpSpPr/>
            <p:nvPr/>
          </p:nvGrpSpPr>
          <p:grpSpPr>
            <a:xfrm>
              <a:off x="5808977" y="1124200"/>
              <a:ext cx="720431" cy="226042"/>
              <a:chOff x="5775553" y="1130718"/>
              <a:chExt cx="720431" cy="228600"/>
            </a:xfrm>
          </p:grpSpPr>
          <p:sp>
            <p:nvSpPr>
              <p:cNvPr id="78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" name="مجموعة 7"/>
            <p:cNvGrpSpPr/>
            <p:nvPr/>
          </p:nvGrpSpPr>
          <p:grpSpPr>
            <a:xfrm>
              <a:off x="5808977" y="4242326"/>
              <a:ext cx="720431" cy="226042"/>
              <a:chOff x="5775553" y="1130718"/>
              <a:chExt cx="720431" cy="228600"/>
            </a:xfrm>
          </p:grpSpPr>
          <p:sp>
            <p:nvSpPr>
              <p:cNvPr id="74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" name="مجموعة 8"/>
            <p:cNvGrpSpPr/>
            <p:nvPr/>
          </p:nvGrpSpPr>
          <p:grpSpPr>
            <a:xfrm>
              <a:off x="5808977" y="5772995"/>
              <a:ext cx="720431" cy="226042"/>
              <a:chOff x="5775553" y="1130718"/>
              <a:chExt cx="720431" cy="228600"/>
            </a:xfrm>
          </p:grpSpPr>
          <p:sp>
            <p:nvSpPr>
              <p:cNvPr id="70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" name="مجموعة 9"/>
            <p:cNvGrpSpPr/>
            <p:nvPr/>
          </p:nvGrpSpPr>
          <p:grpSpPr>
            <a:xfrm>
              <a:off x="5808977" y="4973351"/>
              <a:ext cx="720431" cy="226042"/>
              <a:chOff x="5775553" y="1130718"/>
              <a:chExt cx="720431" cy="228600"/>
            </a:xfrm>
          </p:grpSpPr>
          <p:sp>
            <p:nvSpPr>
              <p:cNvPr id="66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" name="مجموعة 10"/>
            <p:cNvGrpSpPr/>
            <p:nvPr/>
          </p:nvGrpSpPr>
          <p:grpSpPr>
            <a:xfrm>
              <a:off x="5808977" y="2496375"/>
              <a:ext cx="720431" cy="226042"/>
              <a:chOff x="5775553" y="1130718"/>
              <a:chExt cx="720431" cy="228600"/>
            </a:xfrm>
          </p:grpSpPr>
          <p:sp>
            <p:nvSpPr>
              <p:cNvPr id="62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" name="مجموعة 11"/>
            <p:cNvGrpSpPr/>
            <p:nvPr/>
          </p:nvGrpSpPr>
          <p:grpSpPr>
            <a:xfrm>
              <a:off x="5808977" y="3487751"/>
              <a:ext cx="720431" cy="226042"/>
              <a:chOff x="5775553" y="1130718"/>
              <a:chExt cx="720431" cy="228600"/>
            </a:xfrm>
          </p:grpSpPr>
          <p:sp>
            <p:nvSpPr>
              <p:cNvPr id="58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" name="مجموعة 12"/>
            <p:cNvGrpSpPr/>
            <p:nvPr/>
          </p:nvGrpSpPr>
          <p:grpSpPr>
            <a:xfrm>
              <a:off x="5808977" y="3090471"/>
              <a:ext cx="720431" cy="226042"/>
              <a:chOff x="5775553" y="1130718"/>
              <a:chExt cx="720431" cy="228600"/>
            </a:xfrm>
          </p:grpSpPr>
          <p:sp>
            <p:nvSpPr>
              <p:cNvPr id="54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" name="مجموعة 13"/>
            <p:cNvGrpSpPr/>
            <p:nvPr/>
          </p:nvGrpSpPr>
          <p:grpSpPr>
            <a:xfrm>
              <a:off x="5808977" y="4590050"/>
              <a:ext cx="720431" cy="226042"/>
              <a:chOff x="5775553" y="1130718"/>
              <a:chExt cx="720431" cy="228600"/>
            </a:xfrm>
          </p:grpSpPr>
          <p:sp>
            <p:nvSpPr>
              <p:cNvPr id="50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" name="مجموعة 14"/>
            <p:cNvGrpSpPr/>
            <p:nvPr/>
          </p:nvGrpSpPr>
          <p:grpSpPr>
            <a:xfrm>
              <a:off x="5808977" y="3904564"/>
              <a:ext cx="720431" cy="226042"/>
              <a:chOff x="5775553" y="1130718"/>
              <a:chExt cx="720431" cy="228600"/>
            </a:xfrm>
          </p:grpSpPr>
          <p:sp>
            <p:nvSpPr>
              <p:cNvPr id="46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" name="مجموعة 15"/>
            <p:cNvGrpSpPr/>
            <p:nvPr/>
          </p:nvGrpSpPr>
          <p:grpSpPr>
            <a:xfrm>
              <a:off x="5808977" y="1443980"/>
              <a:ext cx="720431" cy="226042"/>
              <a:chOff x="5775553" y="1130718"/>
              <a:chExt cx="720431" cy="228600"/>
            </a:xfrm>
          </p:grpSpPr>
          <p:sp>
            <p:nvSpPr>
              <p:cNvPr id="42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" name="مجموعة 16"/>
            <p:cNvGrpSpPr/>
            <p:nvPr/>
          </p:nvGrpSpPr>
          <p:grpSpPr>
            <a:xfrm>
              <a:off x="5808977" y="2758932"/>
              <a:ext cx="720431" cy="226042"/>
              <a:chOff x="5775553" y="1130718"/>
              <a:chExt cx="720431" cy="228600"/>
            </a:xfrm>
          </p:grpSpPr>
          <p:sp>
            <p:nvSpPr>
              <p:cNvPr id="38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" name="مجموعة 17"/>
            <p:cNvGrpSpPr/>
            <p:nvPr/>
          </p:nvGrpSpPr>
          <p:grpSpPr>
            <a:xfrm>
              <a:off x="5808977" y="2142670"/>
              <a:ext cx="720431" cy="226042"/>
              <a:chOff x="5775553" y="1130718"/>
              <a:chExt cx="720431" cy="228600"/>
            </a:xfrm>
          </p:grpSpPr>
          <p:sp>
            <p:nvSpPr>
              <p:cNvPr id="34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" name="مجموعة 18"/>
            <p:cNvGrpSpPr/>
            <p:nvPr/>
          </p:nvGrpSpPr>
          <p:grpSpPr>
            <a:xfrm>
              <a:off x="5808977" y="5423601"/>
              <a:ext cx="720431" cy="226042"/>
              <a:chOff x="5775553" y="1130718"/>
              <a:chExt cx="720431" cy="228600"/>
            </a:xfrm>
          </p:grpSpPr>
          <p:sp>
            <p:nvSpPr>
              <p:cNvPr id="30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" name="مجموعة 19"/>
            <p:cNvGrpSpPr/>
            <p:nvPr/>
          </p:nvGrpSpPr>
          <p:grpSpPr>
            <a:xfrm>
              <a:off x="5808977" y="6070944"/>
              <a:ext cx="720431" cy="226042"/>
              <a:chOff x="5775553" y="1130718"/>
              <a:chExt cx="720431" cy="228600"/>
            </a:xfrm>
          </p:grpSpPr>
          <p:sp>
            <p:nvSpPr>
              <p:cNvPr id="26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" name="مجموعة 20"/>
            <p:cNvGrpSpPr/>
            <p:nvPr/>
          </p:nvGrpSpPr>
          <p:grpSpPr>
            <a:xfrm>
              <a:off x="5808977" y="1778299"/>
              <a:ext cx="720431" cy="226042"/>
              <a:chOff x="5775553" y="1130718"/>
              <a:chExt cx="720431" cy="228600"/>
            </a:xfrm>
          </p:grpSpPr>
          <p:sp>
            <p:nvSpPr>
              <p:cNvPr id="22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95683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مجموعة 85"/>
          <p:cNvGrpSpPr/>
          <p:nvPr/>
        </p:nvGrpSpPr>
        <p:grpSpPr>
          <a:xfrm>
            <a:off x="0" y="-8471"/>
            <a:ext cx="12192000" cy="6866471"/>
            <a:chOff x="0" y="-8471"/>
            <a:chExt cx="12192000" cy="6866471"/>
          </a:xfrm>
        </p:grpSpPr>
        <p:sp>
          <p:nvSpPr>
            <p:cNvPr id="85" name="مستطيل 84"/>
            <p:cNvSpPr/>
            <p:nvPr/>
          </p:nvSpPr>
          <p:spPr>
            <a:xfrm>
              <a:off x="0" y="0"/>
              <a:ext cx="6170016" cy="6858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83" name="صورة 82" descr="لقطة الشاشة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082835"/>
              <a:ext cx="12192000" cy="3775165"/>
            </a:xfrm>
            <a:prstGeom prst="rect">
              <a:avLst/>
            </a:prstGeom>
          </p:spPr>
        </p:pic>
        <p:pic>
          <p:nvPicPr>
            <p:cNvPr id="81" name="صورة 80" descr="لقطة الشاشة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8471"/>
              <a:ext cx="12192000" cy="3091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5518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60960"/>
            <a:ext cx="12113959" cy="679703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 2"/>
          <p:cNvSpPr/>
          <p:nvPr/>
        </p:nvSpPr>
        <p:spPr>
          <a:xfrm>
            <a:off x="-204653" y="1351652"/>
            <a:ext cx="765918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</a:t>
            </a:r>
          </a:p>
          <a:p>
            <a:pPr algn="ctr"/>
            <a:r>
              <a:rPr lang="ar-SA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ونتذكر ماذا تعلمنا   </a:t>
            </a:r>
            <a:endParaRPr lang="en-US" sz="8800" dirty="0"/>
          </a:p>
        </p:txBody>
      </p:sp>
      <p:grpSp>
        <p:nvGrpSpPr>
          <p:cNvPr id="4" name="مجموعة 3"/>
          <p:cNvGrpSpPr/>
          <p:nvPr/>
        </p:nvGrpSpPr>
        <p:grpSpPr>
          <a:xfrm>
            <a:off x="78041" y="5373188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881761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55592" y="184946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600" b="1" dirty="0" smtClean="0">
                <a:ln/>
                <a:solidFill>
                  <a:srgbClr val="FFC000"/>
                </a:solidFill>
              </a:rPr>
              <a:t>فَريقُ الْعَمَل </a:t>
            </a:r>
            <a:r>
              <a:rPr lang="ar-SA" sz="6600" b="1" cap="none" spc="0" dirty="0" smtClean="0">
                <a:ln/>
                <a:solidFill>
                  <a:srgbClr val="FFC000"/>
                </a:solidFill>
                <a:effectLst/>
              </a:rPr>
              <a:t> </a:t>
            </a:r>
            <a:endParaRPr lang="ar-SA" sz="6600" b="1" cap="none" spc="0" dirty="0">
              <a:ln/>
              <a:solidFill>
                <a:srgbClr val="FFC000"/>
              </a:solidFill>
              <a:effectLst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672047" y="1477888"/>
            <a:ext cx="972747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 smtClean="0">
                <a:solidFill>
                  <a:srgbClr val="FFC000"/>
                </a:solidFill>
              </a:rPr>
              <a:t>المعلمة : شفاء عوينة </a:t>
            </a:r>
            <a:r>
              <a:rPr lang="ar-SA" sz="4000" dirty="0" smtClean="0">
                <a:solidFill>
                  <a:srgbClr val="0070C0"/>
                </a:solidFill>
              </a:rPr>
              <a:t>مدرسة ذكور العرقوب  </a:t>
            </a:r>
          </a:p>
          <a:p>
            <a:r>
              <a:rPr lang="ar-SA" sz="4000" dirty="0" smtClean="0">
                <a:solidFill>
                  <a:srgbClr val="FFC000"/>
                </a:solidFill>
              </a:rPr>
              <a:t>المعلمة : أحلام خالد </a:t>
            </a:r>
            <a:r>
              <a:rPr lang="ar-SA" sz="4000" dirty="0" smtClean="0">
                <a:solidFill>
                  <a:srgbClr val="0070C0"/>
                </a:solidFill>
              </a:rPr>
              <a:t>مدرسة حيفا الأساسية المختلطة </a:t>
            </a:r>
          </a:p>
          <a:p>
            <a:r>
              <a:rPr lang="ar-SA" sz="4000" dirty="0" smtClean="0">
                <a:solidFill>
                  <a:srgbClr val="FFC000"/>
                </a:solidFill>
              </a:rPr>
              <a:t>المعلمة :باسمة شوشة </a:t>
            </a:r>
            <a:r>
              <a:rPr lang="ar-SA" sz="4000" dirty="0" smtClean="0">
                <a:solidFill>
                  <a:srgbClr val="0070C0"/>
                </a:solidFill>
              </a:rPr>
              <a:t>مدرسة بنات تل الربيع الأساسية  </a:t>
            </a:r>
            <a:endParaRPr lang="ar-SA" sz="4000" dirty="0">
              <a:solidFill>
                <a:srgbClr val="0070C0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185588" y="3703320"/>
            <a:ext cx="58208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بإشراف الأستاذ عصام عبيد الله</a:t>
            </a:r>
            <a:endParaRPr lang="ar-SA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38195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40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257" y="226423"/>
            <a:ext cx="11704320" cy="624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969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3415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82880" y="1184367"/>
            <a:ext cx="11913326" cy="4380410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16600" b="1" dirty="0" smtClean="0">
                <a:ln/>
                <a:solidFill>
                  <a:schemeClr val="accent3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اللعبة التفاعلية </a:t>
            </a:r>
            <a:endParaRPr lang="ar-SA" sz="16600" b="1" dirty="0">
              <a:ln/>
              <a:solidFill>
                <a:schemeClr val="accent3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زر إجراء: إرجاع 2">
            <a:hlinkClick r:id="rId2" action="ppaction://hlinksldjump" highlightClick="1"/>
          </p:cNvPr>
          <p:cNvSpPr/>
          <p:nvPr/>
        </p:nvSpPr>
        <p:spPr>
          <a:xfrm>
            <a:off x="10162903" y="5804263"/>
            <a:ext cx="2029097" cy="1053737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33082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8"/>
          <p:cNvSpPr txBox="1"/>
          <p:nvPr/>
        </p:nvSpPr>
        <p:spPr>
          <a:xfrm>
            <a:off x="4920343" y="304800"/>
            <a:ext cx="307412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4400" dirty="0" smtClean="0">
                <a:solidFill>
                  <a:srgbClr val="00FF00"/>
                </a:solidFill>
              </a:rPr>
              <a:t>اين المكعب </a:t>
            </a:r>
            <a:endParaRPr lang="ar-SA" sz="4400" dirty="0">
              <a:solidFill>
                <a:srgbClr val="00FF00"/>
              </a:solidFill>
            </a:endParaRPr>
          </a:p>
        </p:txBody>
      </p:sp>
      <p:sp>
        <p:nvSpPr>
          <p:cNvPr id="15" name="مكعب 14"/>
          <p:cNvSpPr/>
          <p:nvPr/>
        </p:nvSpPr>
        <p:spPr>
          <a:xfrm>
            <a:off x="10180320" y="4284617"/>
            <a:ext cx="1341120" cy="1262743"/>
          </a:xfrm>
          <a:prstGeom prst="cub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علبة 15"/>
          <p:cNvSpPr/>
          <p:nvPr/>
        </p:nvSpPr>
        <p:spPr>
          <a:xfrm>
            <a:off x="2057762" y="3023060"/>
            <a:ext cx="670560" cy="1349829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/>
          <p:cNvSpPr/>
          <p:nvPr/>
        </p:nvSpPr>
        <p:spPr>
          <a:xfrm>
            <a:off x="1644371" y="5408023"/>
            <a:ext cx="1090121" cy="1053737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ثلث متساوي الساقين 17"/>
          <p:cNvSpPr/>
          <p:nvPr/>
        </p:nvSpPr>
        <p:spPr>
          <a:xfrm>
            <a:off x="7175732" y="1708199"/>
            <a:ext cx="1515292" cy="1201783"/>
          </a:xfrm>
          <a:prstGeom prst="triangle">
            <a:avLst/>
          </a:prstGeom>
          <a:solidFill>
            <a:srgbClr val="00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 19"/>
          <p:cNvSpPr/>
          <p:nvPr/>
        </p:nvSpPr>
        <p:spPr>
          <a:xfrm>
            <a:off x="3660701" y="2081347"/>
            <a:ext cx="911299" cy="83734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 20"/>
          <p:cNvSpPr/>
          <p:nvPr/>
        </p:nvSpPr>
        <p:spPr>
          <a:xfrm>
            <a:off x="4972463" y="5790142"/>
            <a:ext cx="2960915" cy="879566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قلب 21"/>
          <p:cNvSpPr/>
          <p:nvPr/>
        </p:nvSpPr>
        <p:spPr>
          <a:xfrm>
            <a:off x="8223661" y="3496491"/>
            <a:ext cx="1384663" cy="1297577"/>
          </a:xfrm>
          <a:prstGeom prst="hear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نجمة ذات 5 نقاط 24"/>
          <p:cNvSpPr/>
          <p:nvPr/>
        </p:nvSpPr>
        <p:spPr>
          <a:xfrm>
            <a:off x="10432869" y="801189"/>
            <a:ext cx="1341120" cy="1280159"/>
          </a:xfrm>
          <a:prstGeom prst="star5">
            <a:avLst/>
          </a:prstGeom>
          <a:solidFill>
            <a:srgbClr val="660033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7" name="مكعب 46"/>
          <p:cNvSpPr/>
          <p:nvPr/>
        </p:nvSpPr>
        <p:spPr>
          <a:xfrm>
            <a:off x="5492931" y="1402738"/>
            <a:ext cx="1000233" cy="906353"/>
          </a:xfrm>
          <a:prstGeom prst="cub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8" name="مكعب 47"/>
          <p:cNvSpPr/>
          <p:nvPr/>
        </p:nvSpPr>
        <p:spPr>
          <a:xfrm>
            <a:off x="1449351" y="849085"/>
            <a:ext cx="1341120" cy="1262743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مكعب 48"/>
          <p:cNvSpPr/>
          <p:nvPr/>
        </p:nvSpPr>
        <p:spPr>
          <a:xfrm>
            <a:off x="3759199" y="3860801"/>
            <a:ext cx="725713" cy="655782"/>
          </a:xfrm>
          <a:prstGeom prst="cube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0" name="مكعب 49"/>
          <p:cNvSpPr/>
          <p:nvPr/>
        </p:nvSpPr>
        <p:spPr>
          <a:xfrm>
            <a:off x="341745" y="4794068"/>
            <a:ext cx="1005180" cy="965431"/>
          </a:xfrm>
          <a:prstGeom prst="cub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1" name="نجمة ذات 5 نقاط 50"/>
          <p:cNvSpPr/>
          <p:nvPr/>
        </p:nvSpPr>
        <p:spPr>
          <a:xfrm>
            <a:off x="108231" y="1879400"/>
            <a:ext cx="1341120" cy="1280159"/>
          </a:xfrm>
          <a:prstGeom prst="star5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2" name="نجمة ذات 5 نقاط 51"/>
          <p:cNvSpPr/>
          <p:nvPr/>
        </p:nvSpPr>
        <p:spPr>
          <a:xfrm>
            <a:off x="5036194" y="3850509"/>
            <a:ext cx="1341120" cy="1280159"/>
          </a:xfrm>
          <a:prstGeom prst="star5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3" name="نجمة ذات 5 نقاط 52"/>
          <p:cNvSpPr/>
          <p:nvPr/>
        </p:nvSpPr>
        <p:spPr>
          <a:xfrm>
            <a:off x="3265715" y="5232661"/>
            <a:ext cx="1341120" cy="1280159"/>
          </a:xfrm>
          <a:prstGeom prst="star5">
            <a:avLst/>
          </a:prstGeom>
          <a:solidFill>
            <a:srgbClr val="FF99CC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4" name="مستطيل 53"/>
          <p:cNvSpPr/>
          <p:nvPr/>
        </p:nvSpPr>
        <p:spPr>
          <a:xfrm>
            <a:off x="10825018" y="5872740"/>
            <a:ext cx="861886" cy="70987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5" name="مستطيل 54"/>
          <p:cNvSpPr/>
          <p:nvPr/>
        </p:nvSpPr>
        <p:spPr>
          <a:xfrm>
            <a:off x="10432869" y="2918690"/>
            <a:ext cx="1126209" cy="94211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6" name="مستطيل 55"/>
          <p:cNvSpPr/>
          <p:nvPr/>
        </p:nvSpPr>
        <p:spPr>
          <a:xfrm>
            <a:off x="341745" y="789894"/>
            <a:ext cx="673923" cy="61218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7" name="مستطيل 56"/>
          <p:cNvSpPr/>
          <p:nvPr/>
        </p:nvSpPr>
        <p:spPr>
          <a:xfrm>
            <a:off x="3759199" y="550381"/>
            <a:ext cx="596324" cy="588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مثلث متساوي الساقين 57"/>
          <p:cNvSpPr/>
          <p:nvPr/>
        </p:nvSpPr>
        <p:spPr>
          <a:xfrm>
            <a:off x="6228179" y="4404887"/>
            <a:ext cx="1515292" cy="1201783"/>
          </a:xfrm>
          <a:prstGeom prst="triangle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9" name="مثلث متساوي الساقين 58"/>
          <p:cNvSpPr/>
          <p:nvPr/>
        </p:nvSpPr>
        <p:spPr>
          <a:xfrm>
            <a:off x="4540332" y="2432985"/>
            <a:ext cx="1515292" cy="120178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0" name="علبة 59"/>
          <p:cNvSpPr/>
          <p:nvPr/>
        </p:nvSpPr>
        <p:spPr>
          <a:xfrm>
            <a:off x="6359827" y="2767742"/>
            <a:ext cx="670560" cy="1349829"/>
          </a:xfrm>
          <a:prstGeom prst="can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1" name="علبة 60"/>
          <p:cNvSpPr/>
          <p:nvPr/>
        </p:nvSpPr>
        <p:spPr>
          <a:xfrm>
            <a:off x="9372553" y="955763"/>
            <a:ext cx="670560" cy="1349829"/>
          </a:xfrm>
          <a:prstGeom prst="ca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2" name="قلب 61"/>
          <p:cNvSpPr/>
          <p:nvPr/>
        </p:nvSpPr>
        <p:spPr>
          <a:xfrm>
            <a:off x="8459471" y="5336178"/>
            <a:ext cx="1384663" cy="1297577"/>
          </a:xfrm>
          <a:prstGeom prst="hear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3" name="شكل بيضاوي 62"/>
          <p:cNvSpPr/>
          <p:nvPr/>
        </p:nvSpPr>
        <p:spPr>
          <a:xfrm>
            <a:off x="7871249" y="425661"/>
            <a:ext cx="1280554" cy="1282538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37638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6" fill="hold">
                      <p:stCondLst>
                        <p:cond delay="0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2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0" fill="hold">
                      <p:stCondLst>
                        <p:cond delay="0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3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3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7" fill="hold">
                      <p:stCondLst>
                        <p:cond delay="0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4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4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4" fill="hold">
                      <p:stCondLst>
                        <p:cond delay="0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4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9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0" fill="hold">
                      <p:stCondLst>
                        <p:cond delay="0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4" fill="hold">
                      <p:stCondLst>
                        <p:cond delay="0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2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1" fill="hold">
                      <p:stCondLst>
                        <p:cond delay="0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5" fill="hold">
                      <p:stCondLst>
                        <p:cond delay="0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2" fill="hold">
                      <p:stCondLst>
                        <p:cond delay="0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6" fill="hold">
                      <p:stCondLst>
                        <p:cond delay="0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6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3" fill="hold">
                      <p:stCondLst>
                        <p:cond delay="0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6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0" fill="hold">
                      <p:stCondLst>
                        <p:cond delay="0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7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7" fill="hold">
                      <p:stCondLst>
                        <p:cond delay="0"/>
                      </p:stCondLst>
                      <p:childTnLst>
                        <p:par>
                          <p:cTn id="578" fill="hold">
                            <p:stCondLst>
                              <p:cond delay="0"/>
                            </p:stCondLst>
                            <p:childTnLst>
                              <p:par>
                                <p:cTn id="5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5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8"/>
          <p:cNvSpPr txBox="1"/>
          <p:nvPr/>
        </p:nvSpPr>
        <p:spPr>
          <a:xfrm>
            <a:off x="4733077" y="297489"/>
            <a:ext cx="307412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4400" dirty="0" smtClean="0">
                <a:solidFill>
                  <a:schemeClr val="accent4"/>
                </a:solidFill>
              </a:rPr>
              <a:t>اين الأسطوانة  </a:t>
            </a:r>
            <a:endParaRPr lang="ar-SA" sz="4400" dirty="0">
              <a:solidFill>
                <a:schemeClr val="accent4"/>
              </a:solidFill>
            </a:endParaRPr>
          </a:p>
        </p:txBody>
      </p:sp>
      <p:sp>
        <p:nvSpPr>
          <p:cNvPr id="15" name="مكعب 14"/>
          <p:cNvSpPr/>
          <p:nvPr/>
        </p:nvSpPr>
        <p:spPr>
          <a:xfrm>
            <a:off x="10180320" y="4284617"/>
            <a:ext cx="1341120" cy="1262743"/>
          </a:xfrm>
          <a:prstGeom prst="cub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علبة 15"/>
          <p:cNvSpPr/>
          <p:nvPr/>
        </p:nvSpPr>
        <p:spPr>
          <a:xfrm>
            <a:off x="9571350" y="1252516"/>
            <a:ext cx="670560" cy="1349829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/>
          <p:cNvSpPr/>
          <p:nvPr/>
        </p:nvSpPr>
        <p:spPr>
          <a:xfrm>
            <a:off x="1644371" y="5408023"/>
            <a:ext cx="1090121" cy="1053737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ثلث متساوي الساقين 17"/>
          <p:cNvSpPr/>
          <p:nvPr/>
        </p:nvSpPr>
        <p:spPr>
          <a:xfrm>
            <a:off x="7175732" y="1708199"/>
            <a:ext cx="1515292" cy="1201783"/>
          </a:xfrm>
          <a:prstGeom prst="triangle">
            <a:avLst/>
          </a:prstGeom>
          <a:solidFill>
            <a:srgbClr val="00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 19"/>
          <p:cNvSpPr/>
          <p:nvPr/>
        </p:nvSpPr>
        <p:spPr>
          <a:xfrm>
            <a:off x="3660701" y="2081347"/>
            <a:ext cx="911299" cy="83734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قلب 21"/>
          <p:cNvSpPr/>
          <p:nvPr/>
        </p:nvSpPr>
        <p:spPr>
          <a:xfrm>
            <a:off x="10563629" y="2447570"/>
            <a:ext cx="1384663" cy="1297577"/>
          </a:xfrm>
          <a:prstGeom prst="hear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نجمة ذات 5 نقاط 24"/>
          <p:cNvSpPr/>
          <p:nvPr/>
        </p:nvSpPr>
        <p:spPr>
          <a:xfrm>
            <a:off x="10432869" y="801189"/>
            <a:ext cx="1341120" cy="1280159"/>
          </a:xfrm>
          <a:prstGeom prst="star5">
            <a:avLst/>
          </a:prstGeom>
          <a:solidFill>
            <a:srgbClr val="660033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7" name="مكعب 46"/>
          <p:cNvSpPr/>
          <p:nvPr/>
        </p:nvSpPr>
        <p:spPr>
          <a:xfrm>
            <a:off x="5492931" y="1402738"/>
            <a:ext cx="1000233" cy="906353"/>
          </a:xfrm>
          <a:prstGeom prst="cub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8" name="مكعب 47"/>
          <p:cNvSpPr/>
          <p:nvPr/>
        </p:nvSpPr>
        <p:spPr>
          <a:xfrm>
            <a:off x="1858025" y="534546"/>
            <a:ext cx="1341120" cy="1262743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مكعب 48"/>
          <p:cNvSpPr/>
          <p:nvPr/>
        </p:nvSpPr>
        <p:spPr>
          <a:xfrm>
            <a:off x="3759199" y="3860801"/>
            <a:ext cx="725713" cy="655782"/>
          </a:xfrm>
          <a:prstGeom prst="cube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1" name="نجمة ذات 5 نقاط 50"/>
          <p:cNvSpPr/>
          <p:nvPr/>
        </p:nvSpPr>
        <p:spPr>
          <a:xfrm>
            <a:off x="108231" y="1879400"/>
            <a:ext cx="1341120" cy="1280159"/>
          </a:xfrm>
          <a:prstGeom prst="star5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2" name="نجمة ذات 5 نقاط 51"/>
          <p:cNvSpPr/>
          <p:nvPr/>
        </p:nvSpPr>
        <p:spPr>
          <a:xfrm>
            <a:off x="5036194" y="3850509"/>
            <a:ext cx="1341120" cy="1280159"/>
          </a:xfrm>
          <a:prstGeom prst="star5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3" name="نجمة ذات 5 نقاط 52"/>
          <p:cNvSpPr/>
          <p:nvPr/>
        </p:nvSpPr>
        <p:spPr>
          <a:xfrm>
            <a:off x="3265715" y="5232661"/>
            <a:ext cx="1341120" cy="1280159"/>
          </a:xfrm>
          <a:prstGeom prst="star5">
            <a:avLst/>
          </a:prstGeom>
          <a:solidFill>
            <a:srgbClr val="FF99CC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4" name="مستطيل 53"/>
          <p:cNvSpPr/>
          <p:nvPr/>
        </p:nvSpPr>
        <p:spPr>
          <a:xfrm>
            <a:off x="10825018" y="5872740"/>
            <a:ext cx="861886" cy="70987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5" name="مستطيل 54"/>
          <p:cNvSpPr/>
          <p:nvPr/>
        </p:nvSpPr>
        <p:spPr>
          <a:xfrm>
            <a:off x="7068918" y="4306784"/>
            <a:ext cx="1126209" cy="94211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6" name="مستطيل 55"/>
          <p:cNvSpPr/>
          <p:nvPr/>
        </p:nvSpPr>
        <p:spPr>
          <a:xfrm>
            <a:off x="341745" y="789894"/>
            <a:ext cx="673923" cy="61218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7" name="مستطيل 56"/>
          <p:cNvSpPr/>
          <p:nvPr/>
        </p:nvSpPr>
        <p:spPr>
          <a:xfrm>
            <a:off x="3759199" y="550381"/>
            <a:ext cx="596324" cy="588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مثلث متساوي الساقين 57"/>
          <p:cNvSpPr/>
          <p:nvPr/>
        </p:nvSpPr>
        <p:spPr>
          <a:xfrm>
            <a:off x="6738702" y="5472017"/>
            <a:ext cx="1515292" cy="1201783"/>
          </a:xfrm>
          <a:prstGeom prst="triangle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9" name="مثلث متساوي الساقين 58"/>
          <p:cNvSpPr/>
          <p:nvPr/>
        </p:nvSpPr>
        <p:spPr>
          <a:xfrm>
            <a:off x="4540332" y="2432985"/>
            <a:ext cx="1515292" cy="120178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0" name="علبة 59"/>
          <p:cNvSpPr/>
          <p:nvPr/>
        </p:nvSpPr>
        <p:spPr>
          <a:xfrm>
            <a:off x="6403422" y="2934788"/>
            <a:ext cx="670560" cy="1349829"/>
          </a:xfrm>
          <a:prstGeom prst="can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1" name="علبة 60"/>
          <p:cNvSpPr/>
          <p:nvPr/>
        </p:nvSpPr>
        <p:spPr>
          <a:xfrm>
            <a:off x="2155435" y="3185886"/>
            <a:ext cx="670560" cy="1349829"/>
          </a:xfrm>
          <a:prstGeom prst="ca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2" name="قلب 61"/>
          <p:cNvSpPr/>
          <p:nvPr/>
        </p:nvSpPr>
        <p:spPr>
          <a:xfrm>
            <a:off x="8459471" y="5336178"/>
            <a:ext cx="1384663" cy="1297577"/>
          </a:xfrm>
          <a:prstGeom prst="hear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3" name="شكل بيضاوي 62"/>
          <p:cNvSpPr/>
          <p:nvPr/>
        </p:nvSpPr>
        <p:spPr>
          <a:xfrm>
            <a:off x="7871249" y="425661"/>
            <a:ext cx="1280554" cy="1282538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علبة 27"/>
          <p:cNvSpPr/>
          <p:nvPr/>
        </p:nvSpPr>
        <p:spPr>
          <a:xfrm>
            <a:off x="280531" y="4794068"/>
            <a:ext cx="670560" cy="1349829"/>
          </a:xfrm>
          <a:prstGeom prst="can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علبة 28"/>
          <p:cNvSpPr/>
          <p:nvPr/>
        </p:nvSpPr>
        <p:spPr>
          <a:xfrm>
            <a:off x="5050346" y="5726545"/>
            <a:ext cx="670560" cy="1092266"/>
          </a:xfrm>
          <a:prstGeom prst="can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841738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6" fill="hold">
                      <p:stCondLst>
                        <p:cond delay="0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2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0" fill="hold">
                      <p:stCondLst>
                        <p:cond delay="0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3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7" fill="hold">
                      <p:stCondLst>
                        <p:cond delay="0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4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4" fill="hold">
                      <p:stCondLst>
                        <p:cond delay="0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0" fill="hold">
                      <p:stCondLst>
                        <p:cond delay="0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1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4" fill="hold">
                      <p:stCondLst>
                        <p:cond delay="0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1" fill="hold">
                      <p:stCondLst>
                        <p:cond delay="0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5" fill="hold">
                      <p:stCondLst>
                        <p:cond delay="0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3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4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2" fill="hold">
                      <p:stCondLst>
                        <p:cond delay="0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4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5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6" fill="hold">
                      <p:stCondLst>
                        <p:cond delay="0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6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6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3" fill="hold">
                      <p:stCondLst>
                        <p:cond delay="0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6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6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0" fill="hold">
                      <p:stCondLst>
                        <p:cond delay="0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7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7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7" fill="hold">
                      <p:stCondLst>
                        <p:cond delay="0"/>
                      </p:stCondLst>
                      <p:childTnLst>
                        <p:par>
                          <p:cTn id="578" fill="hold">
                            <p:stCondLst>
                              <p:cond delay="0"/>
                            </p:stCondLst>
                            <p:childTnLst>
                              <p:par>
                                <p:cTn id="5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8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  <p:bldP spid="16" grpId="0" animBg="1"/>
      <p:bldP spid="17" grpId="0" animBg="1"/>
      <p:bldP spid="18" grpId="0" animBg="1"/>
      <p:bldP spid="20" grpId="0" animBg="1"/>
      <p:bldP spid="22" grpId="0" animBg="1"/>
      <p:bldP spid="25" grpId="0" animBg="1"/>
      <p:bldP spid="47" grpId="0" animBg="1"/>
      <p:bldP spid="48" grpId="0" animBg="1"/>
      <p:bldP spid="49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28" grpId="0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 2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189969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19" y="0"/>
            <a:ext cx="3431178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0162903" y="404947"/>
            <a:ext cx="288253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4400" b="1" dirty="0" smtClean="0">
                <a:solidFill>
                  <a:srgbClr val="C00000"/>
                </a:solidFill>
              </a:rPr>
              <a:t>نشاط تطبيقي</a:t>
            </a:r>
          </a:p>
          <a:p>
            <a:pPr algn="ctr">
              <a:lnSpc>
                <a:spcPct val="200000"/>
              </a:lnSpc>
            </a:pPr>
            <a:r>
              <a:rPr lang="ar-SA" sz="4400" b="1" dirty="0" smtClean="0">
                <a:solidFill>
                  <a:schemeClr val="bg2"/>
                </a:solidFill>
              </a:rPr>
              <a:t>حل ورقة العمل</a:t>
            </a:r>
          </a:p>
          <a:p>
            <a:pPr algn="ctr">
              <a:lnSpc>
                <a:spcPct val="200000"/>
              </a:lnSpc>
            </a:pPr>
            <a:r>
              <a:rPr lang="ar-SA" sz="4400" b="1" dirty="0" smtClean="0">
                <a:solidFill>
                  <a:schemeClr val="bg2"/>
                </a:solidFill>
              </a:rPr>
              <a:t>التالية</a:t>
            </a:r>
            <a:endParaRPr lang="en-US" sz="6000" b="1" dirty="0" smtClean="0">
              <a:solidFill>
                <a:schemeClr val="bg2"/>
              </a:solidFill>
            </a:endParaRP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sp>
        <p:nvSpPr>
          <p:cNvPr id="4" name="مستطيل 3"/>
          <p:cNvSpPr/>
          <p:nvPr/>
        </p:nvSpPr>
        <p:spPr>
          <a:xfrm>
            <a:off x="-1" y="0"/>
            <a:ext cx="987552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r="3968" b="9142"/>
          <a:stretch/>
        </p:blipFill>
        <p:spPr>
          <a:xfrm>
            <a:off x="-1" y="0"/>
            <a:ext cx="9875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75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8"/>
          <a:stretch/>
        </p:blipFill>
        <p:spPr>
          <a:xfrm>
            <a:off x="9705703" y="0"/>
            <a:ext cx="2486297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5107576" y="243148"/>
            <a:ext cx="4496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مُهِمْة عَمَلِيَّة :</a:t>
            </a:r>
          </a:p>
        </p:txBody>
      </p:sp>
      <p:pic>
        <p:nvPicPr>
          <p:cNvPr id="89" name="صورة 8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" t="29524" r="3918" b="11047"/>
          <a:stretch/>
        </p:blipFill>
        <p:spPr>
          <a:xfrm>
            <a:off x="891021" y="1443477"/>
            <a:ext cx="8229600" cy="512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512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 smtClean="0">
              <a:solidFill>
                <a:srgbClr val="C00000"/>
              </a:solidFill>
            </a:endParaRPr>
          </a:p>
          <a:p>
            <a:pPr algn="l"/>
            <a:r>
              <a:rPr lang="ar-SA" sz="8800" b="1" dirty="0" smtClean="0">
                <a:solidFill>
                  <a:srgbClr val="FFC000"/>
                </a:solidFill>
              </a:rPr>
              <a:t>إلى اللقــــاء</a:t>
            </a:r>
            <a:endParaRPr lang="en-US" sz="8800" b="1" dirty="0">
              <a:solidFill>
                <a:srgbClr val="FFC000"/>
              </a:solidFill>
            </a:endParaRPr>
          </a:p>
        </p:txBody>
      </p:sp>
      <p:sp>
        <p:nvSpPr>
          <p:cNvPr id="4" name="وجه ضاحك 3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63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hlinkClick r:id="rId2" action="ppaction://hlinksldjump"/>
          </p:cNvPr>
          <p:cNvSpPr txBox="1"/>
          <p:nvPr/>
        </p:nvSpPr>
        <p:spPr>
          <a:xfrm>
            <a:off x="5165544" y="654232"/>
            <a:ext cx="2243307" cy="584775"/>
          </a:xfrm>
          <a:prstGeom prst="rect">
            <a:avLst/>
          </a:prstGeom>
          <a:solidFill>
            <a:srgbClr val="ED7D31"/>
          </a:solidFill>
          <a:ln>
            <a:solidFill>
              <a:srgbClr val="C00000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عنوان الدرس </a:t>
            </a:r>
            <a:endParaRPr kumimoji="0" lang="ar-JO" sz="3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3504" y="374833"/>
            <a:ext cx="1779815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" name="مجموعة 3"/>
          <p:cNvGrpSpPr/>
          <p:nvPr/>
        </p:nvGrpSpPr>
        <p:grpSpPr>
          <a:xfrm>
            <a:off x="222069" y="153308"/>
            <a:ext cx="11865428" cy="6779522"/>
            <a:chOff x="1" y="78656"/>
            <a:chExt cx="9143999" cy="6801792"/>
          </a:xfrm>
        </p:grpSpPr>
        <p:pic>
          <p:nvPicPr>
            <p:cNvPr id="5" name="صورة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5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rgbClr val="ED7D31"/>
            </a:solidFill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  <a:hlinkClick r:id="rId2" action="ppaction://hlinksldjump"/>
                </a:rPr>
                <a:t>تدريب الكتاب </a:t>
              </a:r>
              <a:endParaRPr kumimoji="0" lang="ar-JO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7" action="ppaction://hlinksldjump"/>
          </p:cNvPr>
          <p:cNvSpPr txBox="1"/>
          <p:nvPr/>
        </p:nvSpPr>
        <p:spPr>
          <a:xfrm>
            <a:off x="9594693" y="2073447"/>
            <a:ext cx="1112361" cy="523220"/>
          </a:xfrm>
          <a:prstGeom prst="rect">
            <a:avLst/>
          </a:prstGeom>
          <a:solidFill>
            <a:srgbClr val="ED7D31"/>
          </a:solidFill>
          <a:ln w="63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8" action="ppaction://hlinksldjump"/>
              </a:rPr>
              <a:t>المهام</a:t>
            </a:r>
            <a:endParaRPr kumimoji="0" lang="ar-JO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>
            <a:hlinkClick r:id="rId9" action="ppaction://hlinksldjump"/>
          </p:cNvPr>
          <p:cNvSpPr txBox="1"/>
          <p:nvPr/>
        </p:nvSpPr>
        <p:spPr>
          <a:xfrm>
            <a:off x="7757825" y="2376341"/>
            <a:ext cx="1044611" cy="523220"/>
          </a:xfrm>
          <a:prstGeom prst="rect">
            <a:avLst/>
          </a:prstGeom>
          <a:solidFill>
            <a:srgbClr val="ED7D31"/>
          </a:solidFill>
          <a:ln>
            <a:solidFill>
              <a:srgbClr val="C00000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10" action="ppaction://hlinksldjump"/>
              </a:rPr>
              <a:t>الهدف</a:t>
            </a:r>
            <a:endParaRPr kumimoji="0" lang="ar-JO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ربع نص 9">
            <a:hlinkClick r:id="rId7" action="ppaction://hlinksldjump"/>
          </p:cNvPr>
          <p:cNvSpPr txBox="1"/>
          <p:nvPr/>
        </p:nvSpPr>
        <p:spPr>
          <a:xfrm>
            <a:off x="874146" y="2114731"/>
            <a:ext cx="1807636" cy="523220"/>
          </a:xfrm>
          <a:prstGeom prst="rect">
            <a:avLst/>
          </a:prstGeom>
          <a:solidFill>
            <a:srgbClr val="ED7D31"/>
          </a:solidFill>
          <a:ln>
            <a:solidFill>
              <a:srgbClr val="C00000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5" action="ppaction://hlinksldjump"/>
              </a:rPr>
              <a:t>لعبة تفاعلية</a:t>
            </a:r>
            <a:endParaRPr kumimoji="0" lang="ar-JO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hlinkClick r:id="rId11" action="ppaction://hlinksldjump"/>
          </p:cNvPr>
          <p:cNvSpPr txBox="1"/>
          <p:nvPr/>
        </p:nvSpPr>
        <p:spPr>
          <a:xfrm>
            <a:off x="4296305" y="2393012"/>
            <a:ext cx="1042867" cy="523220"/>
          </a:xfrm>
          <a:prstGeom prst="rect">
            <a:avLst/>
          </a:prstGeom>
          <a:solidFill>
            <a:srgbClr val="ED7D31"/>
          </a:solidFill>
          <a:ln>
            <a:solidFill>
              <a:srgbClr val="C00000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12" action="ppaction://hlinksldjump"/>
              </a:rPr>
              <a:t>العرض</a:t>
            </a:r>
            <a:endParaRPr kumimoji="0" lang="ar-JO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ربع نص 11">
            <a:hlinkClick r:id="" action="ppaction://noaction"/>
          </p:cNvPr>
          <p:cNvSpPr txBox="1"/>
          <p:nvPr/>
        </p:nvSpPr>
        <p:spPr>
          <a:xfrm>
            <a:off x="3465339" y="654231"/>
            <a:ext cx="1003463" cy="584775"/>
          </a:xfrm>
          <a:prstGeom prst="rect">
            <a:avLst/>
          </a:prstGeom>
          <a:solidFill>
            <a:srgbClr val="ED7D31"/>
          </a:solidFill>
          <a:ln>
            <a:solidFill>
              <a:srgbClr val="C00000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13" action="ppaction://hlinksldjump"/>
              </a:rPr>
              <a:t>فيديو</a:t>
            </a:r>
            <a:endParaRPr kumimoji="0" lang="ar-JO" sz="3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ربع نص 12">
            <a:hlinkClick r:id="rId7" action="ppaction://hlinksldjump"/>
          </p:cNvPr>
          <p:cNvSpPr txBox="1"/>
          <p:nvPr/>
        </p:nvSpPr>
        <p:spPr>
          <a:xfrm>
            <a:off x="5511568" y="977396"/>
            <a:ext cx="1879687" cy="523220"/>
          </a:xfrm>
          <a:prstGeom prst="rect">
            <a:avLst/>
          </a:prstGeom>
          <a:solidFill>
            <a:srgbClr val="ED7D31"/>
          </a:solidFill>
          <a:ln w="63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7" action="ppaction://hlinksldjump"/>
              </a:rPr>
              <a:t>عنوان الدرس</a:t>
            </a:r>
            <a:endParaRPr kumimoji="0" lang="ar-JO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ربع نص 13">
            <a:hlinkClick r:id="rId5" action="ppaction://hlinksldjump"/>
          </p:cNvPr>
          <p:cNvSpPr txBox="1"/>
          <p:nvPr/>
        </p:nvSpPr>
        <p:spPr>
          <a:xfrm>
            <a:off x="664241" y="153308"/>
            <a:ext cx="2502881" cy="521507"/>
          </a:xfrm>
          <a:prstGeom prst="rect">
            <a:avLst/>
          </a:prstGeom>
          <a:solidFill>
            <a:srgbClr val="ED7D31"/>
          </a:solidFill>
          <a:ln w="63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14" action="ppaction://hlinksldjump"/>
              </a:rPr>
              <a:t>نشاط كاشف </a:t>
            </a:r>
            <a:endParaRPr kumimoji="0" lang="ar-JO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6089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374216" y="1804740"/>
            <a:ext cx="3443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rgbClr val="FFC000"/>
                </a:solidFill>
                <a:effectLst/>
              </a:rPr>
              <a:t>عِنْوانُ الدَّرْس </a:t>
            </a:r>
            <a:endParaRPr lang="ar-SA" sz="5400" b="1" cap="none" spc="0" dirty="0">
              <a:ln/>
              <a:solidFill>
                <a:srgbClr val="FFC000"/>
              </a:solidFill>
              <a:effectLst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2891246" y="3075057"/>
            <a:ext cx="6409509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b="1" dirty="0" smtClean="0">
                <a:solidFill>
                  <a:srgbClr val="FFC000"/>
                </a:solidFill>
              </a:rPr>
              <a:t>المجسمات  </a:t>
            </a:r>
            <a:r>
              <a:rPr lang="ar-SA" sz="4800" b="1" dirty="0" smtClean="0">
                <a:solidFill>
                  <a:srgbClr val="FFC000"/>
                </a:solidFill>
              </a:rPr>
              <a:t> </a:t>
            </a:r>
            <a:endParaRPr lang="ar-SA" sz="4800" b="1" dirty="0">
              <a:solidFill>
                <a:srgbClr val="FFC000"/>
              </a:solidFill>
            </a:endParaRPr>
          </a:p>
        </p:txBody>
      </p:sp>
      <p:sp>
        <p:nvSpPr>
          <p:cNvPr id="5" name="زر إجراء: إرجاع 4">
            <a:hlinkClick r:id="rId3" action="ppaction://hlinksldjump" highlightClick="1"/>
          </p:cNvPr>
          <p:cNvSpPr/>
          <p:nvPr/>
        </p:nvSpPr>
        <p:spPr>
          <a:xfrm>
            <a:off x="10162903" y="5804263"/>
            <a:ext cx="2029097" cy="1053737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33140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938472" y="1804740"/>
            <a:ext cx="2315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rgbClr val="FFC000"/>
                </a:solidFill>
              </a:rPr>
              <a:t>الهَــــدَف</a:t>
            </a:r>
            <a:r>
              <a:rPr lang="ar-SA" sz="5400" b="1" cap="none" spc="0" dirty="0" smtClean="0">
                <a:ln/>
                <a:solidFill>
                  <a:srgbClr val="FFC000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rgbClr val="FFC000"/>
              </a:solidFill>
              <a:effectLst/>
            </a:endParaRPr>
          </a:p>
        </p:txBody>
      </p:sp>
      <p:sp>
        <p:nvSpPr>
          <p:cNvPr id="5" name="زر إجراء: إرجاع 4">
            <a:hlinkClick r:id="rId3" action="ppaction://hlinksldjump" highlightClick="1"/>
          </p:cNvPr>
          <p:cNvSpPr/>
          <p:nvPr/>
        </p:nvSpPr>
        <p:spPr>
          <a:xfrm>
            <a:off x="10162903" y="5804263"/>
            <a:ext cx="2029097" cy="1053737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ربع نص 5"/>
          <p:cNvSpPr txBox="1"/>
          <p:nvPr/>
        </p:nvSpPr>
        <p:spPr>
          <a:xfrm>
            <a:off x="1872344" y="2891245"/>
            <a:ext cx="869115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ان يتعرف الطالب على المكعب والاسطوانة  </a:t>
            </a:r>
            <a:r>
              <a:rPr lang="ar-SA" sz="4400" dirty="0" smtClean="0">
                <a:solidFill>
                  <a:srgbClr val="FFC000"/>
                </a:solidFill>
              </a:rPr>
              <a:t> </a:t>
            </a:r>
            <a:endParaRPr lang="ar-SA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0041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نَشاط كاشف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277408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>
            <a:extLst>
              <a:ext uri="{FF2B5EF4-FFF2-40B4-BE49-F238E27FC236}">
                <a16:creationId xmlns="" xmlns:a16="http://schemas.microsoft.com/office/drawing/2014/main" id="{3DB4BD1F-01A1-4DBB-AE47-9FD5D8CDA1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rcRect l="3927" t="4602" r="4733" b="9652"/>
          <a:stretch/>
        </p:blipFill>
        <p:spPr>
          <a:xfrm>
            <a:off x="-26504" y="45720"/>
            <a:ext cx="12218504" cy="6858000"/>
          </a:xfrm>
          <a:prstGeom prst="rect">
            <a:avLst/>
          </a:prstGeom>
        </p:spPr>
      </p:pic>
      <p:pic>
        <p:nvPicPr>
          <p:cNvPr id="55" name="Picture 38" descr="Picture 38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7247" y="124488"/>
            <a:ext cx="8335466" cy="148237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/>
          <p:cNvSpPr txBox="1"/>
          <p:nvPr/>
        </p:nvSpPr>
        <p:spPr>
          <a:xfrm>
            <a:off x="5246279" y="437167"/>
            <a:ext cx="300944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 smtClean="0"/>
              <a:t>ما هذا الشكل </a:t>
            </a:r>
            <a:endParaRPr lang="ar-SA" sz="4000" dirty="0"/>
          </a:p>
        </p:txBody>
      </p:sp>
      <p:sp>
        <p:nvSpPr>
          <p:cNvPr id="4" name="مستطيل 3"/>
          <p:cNvSpPr/>
          <p:nvPr/>
        </p:nvSpPr>
        <p:spPr>
          <a:xfrm>
            <a:off x="4314462" y="351327"/>
            <a:ext cx="931817" cy="8795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جسم مشطوف الحواف 4"/>
          <p:cNvSpPr/>
          <p:nvPr/>
        </p:nvSpPr>
        <p:spPr>
          <a:xfrm>
            <a:off x="9170126" y="2264229"/>
            <a:ext cx="1802674" cy="905691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مربع </a:t>
            </a:r>
            <a:endParaRPr lang="ar-SA" dirty="0"/>
          </a:p>
        </p:txBody>
      </p:sp>
      <p:sp>
        <p:nvSpPr>
          <p:cNvPr id="33" name="مجسم مشطوف الحواف 32"/>
          <p:cNvSpPr/>
          <p:nvPr/>
        </p:nvSpPr>
        <p:spPr>
          <a:xfrm>
            <a:off x="6453052" y="5107578"/>
            <a:ext cx="1802674" cy="905691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مستطيل  </a:t>
            </a:r>
            <a:endParaRPr lang="ar-SA" dirty="0"/>
          </a:p>
        </p:txBody>
      </p:sp>
      <p:sp>
        <p:nvSpPr>
          <p:cNvPr id="34" name="مجسم مشطوف الحواف 33"/>
          <p:cNvSpPr/>
          <p:nvPr/>
        </p:nvSpPr>
        <p:spPr>
          <a:xfrm>
            <a:off x="3879033" y="2416628"/>
            <a:ext cx="1802674" cy="905691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الدائرة 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476157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ظ أوفر في المرة القاد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ظ أوفر في المرة القاد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>
            <a:extLst>
              <a:ext uri="{FF2B5EF4-FFF2-40B4-BE49-F238E27FC236}">
                <a16:creationId xmlns="" xmlns:a16="http://schemas.microsoft.com/office/drawing/2014/main" id="{3DB4BD1F-01A1-4DBB-AE47-9FD5D8CDA1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rcRect l="3927" t="4602" r="4733" b="9652"/>
          <a:stretch/>
        </p:blipFill>
        <p:spPr>
          <a:xfrm>
            <a:off x="-26504" y="45720"/>
            <a:ext cx="12218504" cy="6858000"/>
          </a:xfrm>
          <a:prstGeom prst="rect">
            <a:avLst/>
          </a:prstGeom>
        </p:spPr>
      </p:pic>
      <p:pic>
        <p:nvPicPr>
          <p:cNvPr id="55" name="Picture 38" descr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7247" y="124488"/>
            <a:ext cx="8335466" cy="148237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/>
          <p:cNvSpPr txBox="1"/>
          <p:nvPr/>
        </p:nvSpPr>
        <p:spPr>
          <a:xfrm>
            <a:off x="5246279" y="437167"/>
            <a:ext cx="300944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 smtClean="0"/>
              <a:t>ما هذا الشكل </a:t>
            </a:r>
            <a:endParaRPr lang="ar-SA" sz="4000" dirty="0"/>
          </a:p>
        </p:txBody>
      </p:sp>
      <p:sp>
        <p:nvSpPr>
          <p:cNvPr id="5" name="مجسم مشطوف الحواف 4"/>
          <p:cNvSpPr/>
          <p:nvPr/>
        </p:nvSpPr>
        <p:spPr>
          <a:xfrm>
            <a:off x="3413125" y="2390502"/>
            <a:ext cx="1802674" cy="905691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الدائرة </a:t>
            </a:r>
            <a:endParaRPr lang="ar-SA" dirty="0"/>
          </a:p>
        </p:txBody>
      </p:sp>
      <p:sp>
        <p:nvSpPr>
          <p:cNvPr id="33" name="مجسم مشطوف الحواف 32"/>
          <p:cNvSpPr/>
          <p:nvPr/>
        </p:nvSpPr>
        <p:spPr>
          <a:xfrm>
            <a:off x="6453052" y="5107578"/>
            <a:ext cx="1802674" cy="905691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مستطيل  </a:t>
            </a:r>
            <a:endParaRPr lang="ar-SA" dirty="0"/>
          </a:p>
        </p:txBody>
      </p:sp>
      <p:sp>
        <p:nvSpPr>
          <p:cNvPr id="34" name="مجسم مشطوف الحواف 33"/>
          <p:cNvSpPr/>
          <p:nvPr/>
        </p:nvSpPr>
        <p:spPr>
          <a:xfrm>
            <a:off x="8655428" y="2390502"/>
            <a:ext cx="1802674" cy="905691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مربع   </a:t>
            </a:r>
            <a:endParaRPr lang="ar-SA" dirty="0"/>
          </a:p>
        </p:txBody>
      </p:sp>
      <p:sp>
        <p:nvSpPr>
          <p:cNvPr id="2" name="شكل بيضاوي 1"/>
          <p:cNvSpPr/>
          <p:nvPr/>
        </p:nvSpPr>
        <p:spPr>
          <a:xfrm>
            <a:off x="4314462" y="322217"/>
            <a:ext cx="1058727" cy="9056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880209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ظ أوفر في المرة القاد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ظ أوفر في المرة القاد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>
            <a:extLst>
              <a:ext uri="{FF2B5EF4-FFF2-40B4-BE49-F238E27FC236}">
                <a16:creationId xmlns="" xmlns:a16="http://schemas.microsoft.com/office/drawing/2014/main" id="{3DB4BD1F-01A1-4DBB-AE47-9FD5D8CDA1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rcRect l="3927" t="4602" r="4733" b="9652"/>
          <a:stretch/>
        </p:blipFill>
        <p:spPr>
          <a:xfrm>
            <a:off x="-26504" y="45720"/>
            <a:ext cx="12218504" cy="6858000"/>
          </a:xfrm>
          <a:prstGeom prst="rect">
            <a:avLst/>
          </a:prstGeom>
        </p:spPr>
      </p:pic>
      <p:pic>
        <p:nvPicPr>
          <p:cNvPr id="55" name="Picture 38" descr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7247" y="124488"/>
            <a:ext cx="8335466" cy="148237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/>
          <p:cNvSpPr txBox="1"/>
          <p:nvPr/>
        </p:nvSpPr>
        <p:spPr>
          <a:xfrm>
            <a:off x="5246279" y="437167"/>
            <a:ext cx="300944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 smtClean="0"/>
              <a:t>ما هذا الشكل </a:t>
            </a:r>
            <a:endParaRPr lang="ar-SA" sz="4000" dirty="0"/>
          </a:p>
        </p:txBody>
      </p:sp>
      <p:sp>
        <p:nvSpPr>
          <p:cNvPr id="5" name="مجسم مشطوف الحواف 4"/>
          <p:cNvSpPr/>
          <p:nvPr/>
        </p:nvSpPr>
        <p:spPr>
          <a:xfrm>
            <a:off x="5920511" y="5007178"/>
            <a:ext cx="1802674" cy="905691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مثلث  </a:t>
            </a:r>
            <a:endParaRPr lang="ar-SA" dirty="0"/>
          </a:p>
        </p:txBody>
      </p:sp>
      <p:sp>
        <p:nvSpPr>
          <p:cNvPr id="33" name="مجسم مشطوف الحواف 32"/>
          <p:cNvSpPr/>
          <p:nvPr/>
        </p:nvSpPr>
        <p:spPr>
          <a:xfrm>
            <a:off x="9152708" y="2416628"/>
            <a:ext cx="1802674" cy="905691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مستطيل  </a:t>
            </a:r>
            <a:endParaRPr lang="ar-SA" dirty="0"/>
          </a:p>
        </p:txBody>
      </p:sp>
      <p:sp>
        <p:nvSpPr>
          <p:cNvPr id="34" name="مجسم مشطوف الحواف 33"/>
          <p:cNvSpPr/>
          <p:nvPr/>
        </p:nvSpPr>
        <p:spPr>
          <a:xfrm>
            <a:off x="3879033" y="2416628"/>
            <a:ext cx="1802674" cy="905691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الدائرة  </a:t>
            </a:r>
            <a:endParaRPr lang="ar-SA" dirty="0"/>
          </a:p>
        </p:txBody>
      </p:sp>
      <p:sp>
        <p:nvSpPr>
          <p:cNvPr id="2" name="مثلث متساوي الساقين 1"/>
          <p:cNvSpPr/>
          <p:nvPr/>
        </p:nvSpPr>
        <p:spPr>
          <a:xfrm>
            <a:off x="3879033" y="316493"/>
            <a:ext cx="1685744" cy="94923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753965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ظ أوفر في المرة القاد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ظ أوفر في المرة القاد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3975</TotalTime>
  <Words>194</Words>
  <PresentationFormat>Personnalisé</PresentationFormat>
  <Paragraphs>67</Paragraphs>
  <Slides>27</Slides>
  <Notes>0</Notes>
  <HiddenSlides>0</HiddenSlides>
  <MMClips>4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28" baseType="lpstr"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اللعبة التفاعلية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>داود ابو مويس</Manager>
  <Company>الملتقى التربوي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بوربوينت رياضيات درس المجسمات الصف الثاني الاساسي الفصل الدراسي الثاني</dc:title>
  <dc:subject>بوربوينت رياضيات الصف الثاني الاساسي الفصل الدراسي الثاني درس المجسمات</dc:subject>
  <dc:creator>الملتقى التربوي</dc:creator>
  <cp:keywords>رياضيات; الصف الثاني الاساسي; الفصل الثاني; الملتقى التربوي</cp:keywords>
  <dc:description>درس المجسمات</dc:description>
  <cp:revision>1</cp:revision>
  <dcterms:created xsi:type="dcterms:W3CDTF">2021-03-15T18:44:21Z</dcterms:created>
  <dcterms:modified xsi:type="dcterms:W3CDTF">2021-03-15T20:56:37Z</dcterms:modified>
  <cp:category>رياضيات; الصف الثاني الاساسي; الفصل الثاني; الملتقى التربوي</cp:category>
</cp:coreProperties>
</file>