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0" r:id="rId1"/>
  </p:sldMasterIdLst>
  <p:sldIdLst>
    <p:sldId id="269" r:id="rId2"/>
    <p:sldId id="270" r:id="rId3"/>
    <p:sldId id="271" r:id="rId4"/>
    <p:sldId id="272" r:id="rId5"/>
    <p:sldId id="273" r:id="rId6"/>
    <p:sldId id="268" r:id="rId7"/>
    <p:sldId id="264" r:id="rId8"/>
    <p:sldId id="265" r:id="rId9"/>
    <p:sldId id="266" r:id="rId10"/>
    <p:sldId id="289" r:id="rId11"/>
    <p:sldId id="277" r:id="rId12"/>
    <p:sldId id="294" r:id="rId13"/>
    <p:sldId id="295" r:id="rId14"/>
    <p:sldId id="274" r:id="rId15"/>
    <p:sldId id="286" r:id="rId16"/>
    <p:sldId id="276" r:id="rId17"/>
    <p:sldId id="287" r:id="rId18"/>
    <p:sldId id="291" r:id="rId19"/>
    <p:sldId id="292" r:id="rId20"/>
    <p:sldId id="296" r:id="rId21"/>
    <p:sldId id="267" r:id="rId22"/>
    <p:sldId id="293" r:id="rId23"/>
    <p:sldId id="279" r:id="rId24"/>
    <p:sldId id="282" r:id="rId25"/>
    <p:sldId id="297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660033"/>
    <a:srgbClr val="FF0066"/>
    <a:srgbClr val="800000"/>
    <a:srgbClr val="00FF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7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008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85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100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8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56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410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58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98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253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965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215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83EB-B42B-4ED6-B86C-7A17A36A6FB8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0DA4-3E34-48D0-98D1-73439BC224BF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9880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hyperlink" Target="https://www.wepal.net/library/?app=content.list&amp;level=2&amp;semester=2&amp;subject=2&amp;type=1&amp;submit=submi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hyperlink" Target="https://www.wepal.net/library/?app=content.list&amp;level=2&amp;semester=2&amp;subject=2&amp;type=7&amp;submit=subm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5" Type="http://schemas.openxmlformats.org/officeDocument/2006/relationships/image" Target="../media/image31.png"/><Relationship Id="rId4" Type="http://schemas.openxmlformats.org/officeDocument/2006/relationships/image" Target="../media/image30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ordwall.net/resource/1405532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14.xml"/><Relationship Id="rId3" Type="http://schemas.openxmlformats.org/officeDocument/2006/relationships/image" Target="../media/image3.emf"/><Relationship Id="rId7" Type="http://schemas.openxmlformats.org/officeDocument/2006/relationships/slide" Target="slide4.xml"/><Relationship Id="rId12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slide" Target="slide8.xml"/><Relationship Id="rId5" Type="http://schemas.openxmlformats.org/officeDocument/2006/relationships/slide" Target="slide21.xml"/><Relationship Id="rId10" Type="http://schemas.openxmlformats.org/officeDocument/2006/relationships/slide" Target="slide5.xml"/><Relationship Id="rId4" Type="http://schemas.openxmlformats.org/officeDocument/2006/relationships/image" Target="../media/image4.jpeg"/><Relationship Id="rId9" Type="http://schemas.openxmlformats.org/officeDocument/2006/relationships/slide" Target="slide26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06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ستطيل 4"/>
          <p:cNvSpPr/>
          <p:nvPr/>
        </p:nvSpPr>
        <p:spPr>
          <a:xfrm>
            <a:off x="1332412" y="1478168"/>
            <a:ext cx="548230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99223" y="3163277"/>
            <a:ext cx="3015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الثاني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55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19" descr="صورة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34201" cy="5249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صورة 15" descr="صورة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5645"/>
            <a:ext cx="12220575" cy="45623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زر إجراء: إرجاع 8">
            <a:hlinkClick r:id="rId6" action="ppaction://hlinksldjump" highlightClick="1"/>
          </p:cNvPr>
          <p:cNvSpPr/>
          <p:nvPr/>
        </p:nvSpPr>
        <p:spPr>
          <a:xfrm>
            <a:off x="0" y="6313714"/>
            <a:ext cx="853440" cy="54428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8" descr="صورة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871" y="5669978"/>
            <a:ext cx="1672667" cy="876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صورة 5" descr="صورة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550" y="4766092"/>
            <a:ext cx="391836" cy="146944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مستطيل 16"/>
          <p:cNvSpPr/>
          <p:nvPr/>
        </p:nvSpPr>
        <p:spPr>
          <a:xfrm>
            <a:off x="3423168" y="-46241"/>
            <a:ext cx="6677890" cy="86821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5400" dirty="0"/>
          </a:p>
        </p:txBody>
      </p:sp>
      <p:sp>
        <p:nvSpPr>
          <p:cNvPr id="18" name="مجسم مشطوف الحواف 17"/>
          <p:cNvSpPr/>
          <p:nvPr/>
        </p:nvSpPr>
        <p:spPr>
          <a:xfrm>
            <a:off x="8585767" y="1222064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bg1"/>
                </a:solidFill>
              </a:rPr>
              <a:t>الذّراع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19" name="مجسم مشطوف الحواف 18"/>
          <p:cNvSpPr/>
          <p:nvPr/>
        </p:nvSpPr>
        <p:spPr>
          <a:xfrm>
            <a:off x="1441968" y="2777199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bg1"/>
                </a:solidFill>
              </a:rPr>
              <a:t>القدم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20" name="مجسم مشطوف الحواف 19"/>
          <p:cNvSpPr/>
          <p:nvPr/>
        </p:nvSpPr>
        <p:spPr>
          <a:xfrm>
            <a:off x="1441968" y="1249248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bg1"/>
                </a:solidFill>
              </a:rPr>
              <a:t>الشّبر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21" name="مجسم مشطوف الحواف 20"/>
          <p:cNvSpPr/>
          <p:nvPr/>
        </p:nvSpPr>
        <p:spPr>
          <a:xfrm>
            <a:off x="8881859" y="2777199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bg1"/>
                </a:solidFill>
              </a:rPr>
              <a:t>الخطوة</a:t>
            </a:r>
            <a:endParaRPr lang="ar-SA" sz="4000" b="1" dirty="0">
              <a:solidFill>
                <a:schemeClr val="bg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100" y="-46240"/>
            <a:ext cx="1714739" cy="8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25 -4.81481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6423"/>
            <a:ext cx="12096206" cy="66315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1060225" y="1495585"/>
            <a:ext cx="543922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265852" y="5399314"/>
            <a:ext cx="3247884" cy="1348309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88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6392092" y="226423"/>
            <a:ext cx="53035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3600" b="1" dirty="0" smtClean="0">
                <a:solidFill>
                  <a:srgbClr val="FF0000"/>
                </a:solidFill>
              </a:rPr>
              <a:t>وحدة قياس  الطول المتر (</a:t>
            </a:r>
            <a:r>
              <a:rPr lang="ar-JO" sz="3600" b="1" dirty="0" smtClean="0">
                <a:solidFill>
                  <a:srgbClr val="FFC000"/>
                </a:solidFill>
              </a:rPr>
              <a:t>م</a:t>
            </a:r>
            <a:r>
              <a:rPr lang="ar-JO" sz="3600" b="1" dirty="0" smtClean="0">
                <a:solidFill>
                  <a:srgbClr val="FF0000"/>
                </a:solidFill>
              </a:rPr>
              <a:t>) 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927567" y="1419497"/>
            <a:ext cx="77157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4800" b="1" dirty="0" smtClean="0">
                <a:solidFill>
                  <a:srgbClr val="FFC000"/>
                </a:solidFill>
              </a:rPr>
              <a:t>المتر وحدة قياس  الاطوال الكبيرة</a:t>
            </a:r>
            <a:r>
              <a:rPr lang="ar-JO" dirty="0" smtClean="0"/>
              <a:t> </a:t>
            </a:r>
            <a:endParaRPr lang="ar-SA" dirty="0"/>
          </a:p>
        </p:txBody>
      </p:sp>
      <p:pic>
        <p:nvPicPr>
          <p:cNvPr id="4" name="صورة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578" y="804866"/>
            <a:ext cx="3294970" cy="2060257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7053943" y="2778034"/>
            <a:ext cx="44849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3200" b="1" dirty="0" smtClean="0"/>
              <a:t>مثل قياس طول</a:t>
            </a:r>
            <a:endParaRPr lang="ar-SA" sz="3200" b="1" dirty="0"/>
          </a:p>
        </p:txBody>
      </p:sp>
      <p:pic>
        <p:nvPicPr>
          <p:cNvPr id="6" name="صورة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3780744"/>
            <a:ext cx="3229792" cy="239363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651" y="3780744"/>
            <a:ext cx="2246813" cy="239363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830" y="3780744"/>
            <a:ext cx="2828925" cy="23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1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69817" y="90755"/>
            <a:ext cx="1165206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200" b="1" dirty="0" smtClean="0">
                <a:solidFill>
                  <a:srgbClr val="FFC000"/>
                </a:solidFill>
              </a:rPr>
              <a:t>أما المسافات والاطوال القصيرة نستخدم لها وحدة السنتمتر </a:t>
            </a:r>
            <a:r>
              <a:rPr lang="ar-JO" sz="4400" b="1" dirty="0" smtClean="0"/>
              <a:t>(سم)</a:t>
            </a:r>
            <a:endParaRPr lang="ar-SA" sz="4400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8020594" y="1584960"/>
            <a:ext cx="40843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800" b="1" dirty="0" smtClean="0"/>
              <a:t>نستخدم المسطرة لقياس الاطوال القصيرة ووحدة (</a:t>
            </a:r>
            <a:r>
              <a:rPr lang="ar-JO" sz="2800" b="1" dirty="0" smtClean="0">
                <a:solidFill>
                  <a:srgbClr val="FFC000"/>
                </a:solidFill>
              </a:rPr>
              <a:t>سم</a:t>
            </a:r>
            <a:r>
              <a:rPr lang="ar-JO" sz="2800" b="1" dirty="0" smtClean="0"/>
              <a:t>)</a:t>
            </a:r>
            <a:endParaRPr lang="ar-SA" sz="2800" b="1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189" y="1235154"/>
            <a:ext cx="5695405" cy="1443448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6236493" y="3263831"/>
            <a:ext cx="47243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2800" b="1" dirty="0" smtClean="0">
                <a:solidFill>
                  <a:srgbClr val="FFC000"/>
                </a:solidFill>
              </a:rPr>
              <a:t>مثل قياس طول </a:t>
            </a:r>
            <a:endParaRPr lang="ar-SA" sz="2800" b="1" dirty="0">
              <a:solidFill>
                <a:srgbClr val="FFC000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407" y="3964576"/>
            <a:ext cx="2525485" cy="188595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496" y="3964577"/>
            <a:ext cx="2809875" cy="188595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28" y="3964577"/>
            <a:ext cx="2584132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41" y="60960"/>
            <a:ext cx="12113959" cy="67970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17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3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4" y="87085"/>
            <a:ext cx="11982995" cy="61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07664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431410" y="1573962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483662" y="5490754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1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لقطة الشاشة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69" y="0"/>
            <a:ext cx="10855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51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471" y="0"/>
            <a:ext cx="6077529" cy="342246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6114471" y="3422469"/>
            <a:ext cx="6077529" cy="34355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255" y="4413640"/>
            <a:ext cx="1939636" cy="635971"/>
          </a:xfrm>
          <a:prstGeom prst="rect">
            <a:avLst/>
          </a:prstGeom>
        </p:spPr>
      </p:pic>
      <p:pic>
        <p:nvPicPr>
          <p:cNvPr id="4" name="صورة 3" descr="لقطة الشاش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939" y="3659849"/>
            <a:ext cx="2309060" cy="704866"/>
          </a:xfrm>
          <a:prstGeom prst="rect">
            <a:avLst/>
          </a:prstGeom>
        </p:spPr>
      </p:pic>
      <p:pic>
        <p:nvPicPr>
          <p:cNvPr id="6" name="صورة 5" descr="لقطة الشاشة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545" y="5414821"/>
            <a:ext cx="1265030" cy="441998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-1" y="3422468"/>
            <a:ext cx="5818909" cy="34355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 descr="لقطة الشاشة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818910" cy="3466690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4012450" y="4341091"/>
            <a:ext cx="997527" cy="554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FF0066"/>
                </a:solidFill>
              </a:rPr>
              <a:t>نزيه</a:t>
            </a:r>
            <a:endParaRPr lang="ar-SA" sz="2800" dirty="0">
              <a:solidFill>
                <a:srgbClr val="FF0066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346036" y="4341091"/>
            <a:ext cx="857484" cy="554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660033"/>
                </a:solidFill>
              </a:rPr>
              <a:t>سجود</a:t>
            </a:r>
            <a:endParaRPr lang="ar-SA" sz="2800" dirty="0">
              <a:solidFill>
                <a:srgbClr val="660033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18836" y="4341091"/>
            <a:ext cx="812800" cy="5541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</a:rPr>
              <a:t>أ</a:t>
            </a:r>
            <a:r>
              <a:rPr lang="ar-SA" sz="2800" dirty="0" smtClean="0">
                <a:solidFill>
                  <a:srgbClr val="FF0000"/>
                </a:solidFill>
              </a:rPr>
              <a:t>حمد</a:t>
            </a:r>
            <a:endParaRPr lang="ar-SA" sz="2800" dirty="0">
              <a:solidFill>
                <a:srgbClr val="FF0000"/>
              </a:solidFill>
            </a:endParaRPr>
          </a:p>
        </p:txBody>
      </p:sp>
      <p:grpSp>
        <p:nvGrpSpPr>
          <p:cNvPr id="14" name="مجموعة 13"/>
          <p:cNvGrpSpPr/>
          <p:nvPr/>
        </p:nvGrpSpPr>
        <p:grpSpPr>
          <a:xfrm>
            <a:off x="5495110" y="123179"/>
            <a:ext cx="942636" cy="6451791"/>
            <a:chOff x="5808977" y="1124200"/>
            <a:chExt cx="720431" cy="5172786"/>
          </a:xfrm>
        </p:grpSpPr>
        <p:grpSp>
          <p:nvGrpSpPr>
            <p:cNvPr id="16" name="مجموعة 15"/>
            <p:cNvGrpSpPr/>
            <p:nvPr/>
          </p:nvGrpSpPr>
          <p:grpSpPr>
            <a:xfrm>
              <a:off x="5808977" y="1124200"/>
              <a:ext cx="720431" cy="226042"/>
              <a:chOff x="5775553" y="1130718"/>
              <a:chExt cx="720431" cy="228600"/>
            </a:xfrm>
          </p:grpSpPr>
          <p:sp>
            <p:nvSpPr>
              <p:cNvPr id="87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مجموعة 16"/>
            <p:cNvGrpSpPr/>
            <p:nvPr/>
          </p:nvGrpSpPr>
          <p:grpSpPr>
            <a:xfrm>
              <a:off x="5808977" y="4242326"/>
              <a:ext cx="720431" cy="226042"/>
              <a:chOff x="5775553" y="1130718"/>
              <a:chExt cx="720431" cy="228600"/>
            </a:xfrm>
          </p:grpSpPr>
          <p:sp>
            <p:nvSpPr>
              <p:cNvPr id="83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مجموعة 17"/>
            <p:cNvGrpSpPr/>
            <p:nvPr/>
          </p:nvGrpSpPr>
          <p:grpSpPr>
            <a:xfrm>
              <a:off x="5808977" y="5772995"/>
              <a:ext cx="720431" cy="226042"/>
              <a:chOff x="5775553" y="1130718"/>
              <a:chExt cx="720431" cy="228600"/>
            </a:xfrm>
          </p:grpSpPr>
          <p:sp>
            <p:nvSpPr>
              <p:cNvPr id="79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مجموعة 18"/>
            <p:cNvGrpSpPr/>
            <p:nvPr/>
          </p:nvGrpSpPr>
          <p:grpSpPr>
            <a:xfrm>
              <a:off x="5808977" y="4973351"/>
              <a:ext cx="720431" cy="226042"/>
              <a:chOff x="5775553" y="1130718"/>
              <a:chExt cx="720431" cy="228600"/>
            </a:xfrm>
          </p:grpSpPr>
          <p:sp>
            <p:nvSpPr>
              <p:cNvPr id="75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مجموعة 19"/>
            <p:cNvGrpSpPr/>
            <p:nvPr/>
          </p:nvGrpSpPr>
          <p:grpSpPr>
            <a:xfrm>
              <a:off x="5808977" y="2496375"/>
              <a:ext cx="720431" cy="226042"/>
              <a:chOff x="5775553" y="1130718"/>
              <a:chExt cx="720431" cy="228600"/>
            </a:xfrm>
          </p:grpSpPr>
          <p:sp>
            <p:nvSpPr>
              <p:cNvPr id="71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مجموعة 20"/>
            <p:cNvGrpSpPr/>
            <p:nvPr/>
          </p:nvGrpSpPr>
          <p:grpSpPr>
            <a:xfrm>
              <a:off x="5808977" y="3487751"/>
              <a:ext cx="720431" cy="226042"/>
              <a:chOff x="5775553" y="1130718"/>
              <a:chExt cx="720431" cy="228600"/>
            </a:xfrm>
          </p:grpSpPr>
          <p:sp>
            <p:nvSpPr>
              <p:cNvPr id="67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مجموعة 21"/>
            <p:cNvGrpSpPr/>
            <p:nvPr/>
          </p:nvGrpSpPr>
          <p:grpSpPr>
            <a:xfrm>
              <a:off x="5808977" y="3090471"/>
              <a:ext cx="720431" cy="226042"/>
              <a:chOff x="5775553" y="1130718"/>
              <a:chExt cx="720431" cy="228600"/>
            </a:xfrm>
          </p:grpSpPr>
          <p:sp>
            <p:nvSpPr>
              <p:cNvPr id="63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" name="مجموعة 22"/>
            <p:cNvGrpSpPr/>
            <p:nvPr/>
          </p:nvGrpSpPr>
          <p:grpSpPr>
            <a:xfrm>
              <a:off x="5808977" y="4590050"/>
              <a:ext cx="720431" cy="226042"/>
              <a:chOff x="5775553" y="1130718"/>
              <a:chExt cx="720431" cy="228600"/>
            </a:xfrm>
          </p:grpSpPr>
          <p:sp>
            <p:nvSpPr>
              <p:cNvPr id="59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" name="مجموعة 23"/>
            <p:cNvGrpSpPr/>
            <p:nvPr/>
          </p:nvGrpSpPr>
          <p:grpSpPr>
            <a:xfrm>
              <a:off x="5808977" y="3904564"/>
              <a:ext cx="720431" cy="226042"/>
              <a:chOff x="5775553" y="1130718"/>
              <a:chExt cx="720431" cy="228600"/>
            </a:xfrm>
          </p:grpSpPr>
          <p:sp>
            <p:nvSpPr>
              <p:cNvPr id="55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" name="مجموعة 24"/>
            <p:cNvGrpSpPr/>
            <p:nvPr/>
          </p:nvGrpSpPr>
          <p:grpSpPr>
            <a:xfrm>
              <a:off x="5808977" y="1443980"/>
              <a:ext cx="720431" cy="226042"/>
              <a:chOff x="5775553" y="1130718"/>
              <a:chExt cx="720431" cy="228600"/>
            </a:xfrm>
          </p:grpSpPr>
          <p:sp>
            <p:nvSpPr>
              <p:cNvPr id="51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مجموعة 25"/>
            <p:cNvGrpSpPr/>
            <p:nvPr/>
          </p:nvGrpSpPr>
          <p:grpSpPr>
            <a:xfrm>
              <a:off x="5808977" y="2758932"/>
              <a:ext cx="720431" cy="226042"/>
              <a:chOff x="5775553" y="1130718"/>
              <a:chExt cx="720431" cy="228600"/>
            </a:xfrm>
          </p:grpSpPr>
          <p:sp>
            <p:nvSpPr>
              <p:cNvPr id="47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مجموعة 26"/>
            <p:cNvGrpSpPr/>
            <p:nvPr/>
          </p:nvGrpSpPr>
          <p:grpSpPr>
            <a:xfrm>
              <a:off x="5808977" y="2142670"/>
              <a:ext cx="720431" cy="226042"/>
              <a:chOff x="5775553" y="1130718"/>
              <a:chExt cx="720431" cy="228600"/>
            </a:xfrm>
          </p:grpSpPr>
          <p:sp>
            <p:nvSpPr>
              <p:cNvPr id="43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مجموعة 27"/>
            <p:cNvGrpSpPr/>
            <p:nvPr/>
          </p:nvGrpSpPr>
          <p:grpSpPr>
            <a:xfrm>
              <a:off x="5808977" y="5423601"/>
              <a:ext cx="720431" cy="226042"/>
              <a:chOff x="5775553" y="1130718"/>
              <a:chExt cx="720431" cy="228600"/>
            </a:xfrm>
          </p:grpSpPr>
          <p:sp>
            <p:nvSpPr>
              <p:cNvPr id="39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" name="مجموعة 28"/>
            <p:cNvGrpSpPr/>
            <p:nvPr/>
          </p:nvGrpSpPr>
          <p:grpSpPr>
            <a:xfrm>
              <a:off x="5808977" y="6070944"/>
              <a:ext cx="720431" cy="226042"/>
              <a:chOff x="5775553" y="1130718"/>
              <a:chExt cx="720431" cy="228600"/>
            </a:xfrm>
          </p:grpSpPr>
          <p:sp>
            <p:nvSpPr>
              <p:cNvPr id="35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" name="مجموعة 29"/>
            <p:cNvGrpSpPr/>
            <p:nvPr/>
          </p:nvGrpSpPr>
          <p:grpSpPr>
            <a:xfrm>
              <a:off x="5808977" y="1778299"/>
              <a:ext cx="720431" cy="226042"/>
              <a:chOff x="5775553" y="1130718"/>
              <a:chExt cx="720431" cy="228600"/>
            </a:xfrm>
          </p:grpSpPr>
          <p:sp>
            <p:nvSpPr>
              <p:cNvPr id="31" name="Google Shape;151;p5"/>
              <p:cNvSpPr/>
              <p:nvPr/>
            </p:nvSpPr>
            <p:spPr>
              <a:xfrm>
                <a:off x="6267384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51;p5"/>
              <p:cNvSpPr/>
              <p:nvPr/>
            </p:nvSpPr>
            <p:spPr>
              <a:xfrm>
                <a:off x="5775553" y="1130718"/>
                <a:ext cx="228600" cy="228600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52;p5"/>
              <p:cNvSpPr/>
              <p:nvPr/>
            </p:nvSpPr>
            <p:spPr>
              <a:xfrm>
                <a:off x="5871731" y="11756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53;p5"/>
              <p:cNvSpPr/>
              <p:nvPr/>
            </p:nvSpPr>
            <p:spPr>
              <a:xfrm>
                <a:off x="5880067" y="1276922"/>
                <a:ext cx="507037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99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9128 -0.146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5E-6 0.000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17409 -0.24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05196 -0.36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4.58333E-6 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9284 -0.3097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8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00586 -0.3097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0737 -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 animBg="1"/>
      <p:bldP spid="12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142310" y="1704310"/>
            <a:ext cx="972747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 smtClean="0">
                <a:solidFill>
                  <a:srgbClr val="FFC000"/>
                </a:solidFill>
              </a:rPr>
              <a:t>المعلمة : شفاء عوينة </a:t>
            </a:r>
            <a:r>
              <a:rPr lang="ar-SA" sz="4000" dirty="0" smtClean="0">
                <a:solidFill>
                  <a:srgbClr val="0070C0"/>
                </a:solidFill>
              </a:rPr>
              <a:t>مدرسة ذكور العرقوب  </a:t>
            </a:r>
          </a:p>
          <a:p>
            <a:r>
              <a:rPr lang="ar-SA" sz="4000" dirty="0" smtClean="0">
                <a:solidFill>
                  <a:srgbClr val="FFC000"/>
                </a:solidFill>
              </a:rPr>
              <a:t>المعلمة : أحلام خالد </a:t>
            </a:r>
            <a:r>
              <a:rPr lang="ar-SA" sz="4000" dirty="0" smtClean="0">
                <a:solidFill>
                  <a:srgbClr val="0070C0"/>
                </a:solidFill>
              </a:rPr>
              <a:t>مدرسة حيفا الأساسية المختلطة </a:t>
            </a:r>
          </a:p>
          <a:p>
            <a:r>
              <a:rPr lang="ar-SA" sz="4000" dirty="0" smtClean="0">
                <a:solidFill>
                  <a:srgbClr val="FFC000"/>
                </a:solidFill>
              </a:rPr>
              <a:t>المعلمة :باسمة شوشة </a:t>
            </a:r>
            <a:r>
              <a:rPr lang="ar-SA" sz="4000" dirty="0" smtClean="0">
                <a:solidFill>
                  <a:srgbClr val="0070C0"/>
                </a:solidFill>
              </a:rPr>
              <a:t>مدرسة بنات تل الربيع الأساسية  </a:t>
            </a:r>
            <a:endParaRPr lang="ar-SA" sz="4000" dirty="0">
              <a:solidFill>
                <a:srgbClr val="0070C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381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6048103" y="0"/>
            <a:ext cx="60568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dirty="0" smtClean="0">
                <a:solidFill>
                  <a:srgbClr val="FFC000"/>
                </a:solidFill>
              </a:rPr>
              <a:t>نتذكر ماذا تعلمنا  ونشاهد الفيديو </a:t>
            </a:r>
            <a:endParaRPr lang="ar-SA" sz="3200" dirty="0">
              <a:solidFill>
                <a:srgbClr val="FFC000"/>
              </a:solidFill>
            </a:endParaRPr>
          </a:p>
        </p:txBody>
      </p:sp>
      <p:pic>
        <p:nvPicPr>
          <p:cNvPr id="4" name="المتر و س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4" y="584775"/>
            <a:ext cx="12009120" cy="56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2880" y="1184367"/>
            <a:ext cx="11913326" cy="438041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166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اللعبة التفاعلية </a:t>
            </a:r>
            <a:endParaRPr lang="ar-SA" sz="16600" b="1" dirty="0">
              <a:ln/>
              <a:solidFill>
                <a:schemeClr val="accent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زر إجراء: إرجاع 2">
            <a:hlinkClick r:id="rId2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33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 smtClean="0">
                <a:hlinkClick r:id="rId2"/>
              </a:rPr>
              <a:t>اضغط للوصول للعبة         أدوات تقاس بالمتر</a:t>
            </a:r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1100"/>
            <a:ext cx="9725025" cy="18669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025" y="0"/>
            <a:ext cx="2466975" cy="6858000"/>
          </a:xfrm>
          <a:prstGeom prst="rect">
            <a:avLst/>
          </a:prstGeom>
        </p:spPr>
      </p:pic>
      <p:sp>
        <p:nvSpPr>
          <p:cNvPr id="6" name="سهم إلى اليسار 5"/>
          <p:cNvSpPr/>
          <p:nvPr/>
        </p:nvSpPr>
        <p:spPr>
          <a:xfrm>
            <a:off x="4379460" y="752498"/>
            <a:ext cx="899159" cy="550816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3314"/>
            <a:ext cx="9725025" cy="36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مستطيل 2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89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836" y="0"/>
            <a:ext cx="4781006" cy="6858001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863" y="-1"/>
            <a:ext cx="3470366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948057" y="470261"/>
            <a:ext cx="29391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bg2"/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 smtClean="0">
                <a:solidFill>
                  <a:schemeClr val="bg2"/>
                </a:solidFill>
              </a:rPr>
              <a:t>التالية</a:t>
            </a:r>
            <a:endParaRPr lang="en-US" sz="6000" b="1" dirty="0" smtClean="0">
              <a:solidFill>
                <a:schemeClr val="bg2"/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454433" cy="6858001"/>
          </a:xfrm>
          <a:prstGeom prst="rect">
            <a:avLst/>
          </a:prstGeom>
        </p:spPr>
      </p:pic>
      <p:cxnSp>
        <p:nvCxnSpPr>
          <p:cNvPr id="8" name="رابط مستقيم 7"/>
          <p:cNvCxnSpPr/>
          <p:nvPr/>
        </p:nvCxnSpPr>
        <p:spPr>
          <a:xfrm>
            <a:off x="4454433" y="0"/>
            <a:ext cx="0" cy="685799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0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00446" y="0"/>
            <a:ext cx="886968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مُهِمْة أَدائِيَّة :</a:t>
            </a:r>
          </a:p>
          <a:p>
            <a:pPr algn="r">
              <a:lnSpc>
                <a:spcPct val="150000"/>
              </a:lnSpc>
            </a:pPr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قس طول غرفتك ، و اكتب طولها و الأداة التي تم قياس الطول بها </a:t>
            </a:r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ar-SA" sz="7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94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4" name="وجه ضاحك 3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hlinkClick r:id="rId2" action="ppaction://hlinksldjump"/>
          </p:cNvPr>
          <p:cNvSpPr txBox="1"/>
          <p:nvPr/>
        </p:nvSpPr>
        <p:spPr>
          <a:xfrm>
            <a:off x="5165544" y="654232"/>
            <a:ext cx="2243307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504" y="374833"/>
            <a:ext cx="1779815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مجموعة 3"/>
          <p:cNvGrpSpPr/>
          <p:nvPr/>
        </p:nvGrpSpPr>
        <p:grpSpPr>
          <a:xfrm>
            <a:off x="222069" y="153308"/>
            <a:ext cx="11865428" cy="6779522"/>
            <a:chOff x="1" y="78656"/>
            <a:chExt cx="9143999" cy="6801792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5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rgbClr val="ED7D31"/>
            </a:solidFill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2" action="ppaction://hlinksldjump"/>
                </a:rPr>
                <a:t>تدريب الكتاب </a:t>
              </a:r>
              <a:endParaRPr kumimoji="0" lang="ar-JO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7" action="ppaction://hlinksldjump"/>
          </p:cNvPr>
          <p:cNvSpPr txBox="1"/>
          <p:nvPr/>
        </p:nvSpPr>
        <p:spPr>
          <a:xfrm>
            <a:off x="9594693" y="2073447"/>
            <a:ext cx="1112361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8" action="ppaction://hlinksldjump"/>
              </a:rPr>
              <a:t>المهام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9" action="ppaction://hlinksldjump"/>
          </p:cNvPr>
          <p:cNvSpPr txBox="1"/>
          <p:nvPr/>
        </p:nvSpPr>
        <p:spPr>
          <a:xfrm>
            <a:off x="7757825" y="2376341"/>
            <a:ext cx="1044611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0" action="ppaction://hlinksldjump"/>
              </a:rPr>
              <a:t>الهدف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hlinkClick r:id="rId7" action="ppaction://hlinksldjump"/>
          </p:cNvPr>
          <p:cNvSpPr txBox="1"/>
          <p:nvPr/>
        </p:nvSpPr>
        <p:spPr>
          <a:xfrm>
            <a:off x="874146" y="2114731"/>
            <a:ext cx="1807636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 action="ppaction://hlinksldjump"/>
              </a:rPr>
              <a:t>لعبة تفاعلية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11" action="ppaction://hlinksldjump"/>
          </p:cNvPr>
          <p:cNvSpPr txBox="1"/>
          <p:nvPr/>
        </p:nvSpPr>
        <p:spPr>
          <a:xfrm>
            <a:off x="4296305" y="2393012"/>
            <a:ext cx="1042867" cy="523220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2" action="ppaction://hlinksldjump"/>
              </a:rPr>
              <a:t>العرض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hlinkClick r:id="" action="ppaction://noaction"/>
          </p:cNvPr>
          <p:cNvSpPr txBox="1"/>
          <p:nvPr/>
        </p:nvSpPr>
        <p:spPr>
          <a:xfrm>
            <a:off x="3465339" y="654231"/>
            <a:ext cx="1003463" cy="584775"/>
          </a:xfrm>
          <a:prstGeom prst="rect">
            <a:avLst/>
          </a:prstGeom>
          <a:solidFill>
            <a:srgbClr val="ED7D31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3" action="ppaction://hlinksldjump"/>
              </a:rPr>
              <a:t>فيديو</a:t>
            </a:r>
            <a:endParaRPr kumimoji="0" lang="ar-JO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7" action="ppaction://hlinksldjump"/>
          </p:cNvPr>
          <p:cNvSpPr txBox="1"/>
          <p:nvPr/>
        </p:nvSpPr>
        <p:spPr>
          <a:xfrm>
            <a:off x="5511568" y="977396"/>
            <a:ext cx="1879687" cy="523220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7" action="ppaction://hlinksldjump"/>
              </a:rPr>
              <a:t>عنوان الدرس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5" action="ppaction://hlinksldjump"/>
          </p:cNvPr>
          <p:cNvSpPr txBox="1"/>
          <p:nvPr/>
        </p:nvSpPr>
        <p:spPr>
          <a:xfrm>
            <a:off x="664241" y="153308"/>
            <a:ext cx="2502881" cy="521507"/>
          </a:xfrm>
          <a:prstGeom prst="rect">
            <a:avLst/>
          </a:prstGeom>
          <a:solidFill>
            <a:srgbClr val="ED7D31"/>
          </a:solidFill>
          <a:ln w="63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14" action="ppaction://hlinksldjump"/>
              </a:rPr>
              <a:t>نشاط كاشف </a:t>
            </a:r>
            <a:endParaRPr kumimoji="0" lang="ar-JO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74216" y="1804740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rgbClr val="FFC000"/>
                </a:solidFill>
                <a:effectLst/>
              </a:rPr>
              <a:t>عِنْوانُ الدَّرْس </a:t>
            </a:r>
            <a:endParaRPr lang="ar-SA" sz="54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91246" y="3075057"/>
            <a:ext cx="640950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 smtClean="0">
                <a:solidFill>
                  <a:srgbClr val="00FF00"/>
                </a:solidFill>
              </a:rPr>
              <a:t>وحدات الطول</a:t>
            </a:r>
            <a:r>
              <a:rPr lang="ar-SA" sz="4000" b="1" dirty="0" smtClean="0">
                <a:solidFill>
                  <a:schemeClr val="accent1"/>
                </a:solidFill>
              </a:rPr>
              <a:t> </a:t>
            </a:r>
            <a:endParaRPr lang="ar-SA" sz="4000" b="1" dirty="0">
              <a:solidFill>
                <a:schemeClr val="accent1"/>
              </a:solidFill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31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938472" y="180474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rgbClr val="FFC000"/>
                </a:solidFill>
              </a:rPr>
              <a:t>الهَــــدَف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زر إجراء: إرجاع 4">
            <a:hlinkClick r:id="rId3" action="ppaction://hlinksldjump" highlightClick="1"/>
          </p:cNvPr>
          <p:cNvSpPr/>
          <p:nvPr/>
        </p:nvSpPr>
        <p:spPr>
          <a:xfrm>
            <a:off x="10162903" y="5804263"/>
            <a:ext cx="2029097" cy="105373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1872344" y="2891245"/>
            <a:ext cx="869115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ان يتعرف الطالب على مفهوم وحدات القياس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متر</a:t>
            </a:r>
            <a:r>
              <a:rPr lang="ar-SA" sz="4000" dirty="0" smtClean="0">
                <a:solidFill>
                  <a:srgbClr val="FFC000"/>
                </a:solidFill>
              </a:rPr>
              <a:t> </a:t>
            </a:r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</a:t>
            </a:r>
            <a:r>
              <a:rPr lang="ar-SA" sz="4000" dirty="0" smtClean="0">
                <a:solidFill>
                  <a:srgbClr val="FFC000"/>
                </a:solidFill>
              </a:rPr>
              <a:t> </a:t>
            </a:r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سم</a:t>
            </a:r>
            <a:r>
              <a:rPr lang="ar-SA" sz="4000" dirty="0" smtClean="0">
                <a:solidFill>
                  <a:srgbClr val="FFC000"/>
                </a:solidFill>
              </a:rPr>
              <a:t> </a:t>
            </a:r>
            <a:endParaRPr lang="ar-SA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9" descr="صورة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99" y="-26126"/>
            <a:ext cx="12134201" cy="5249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15" descr="صورة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2295645"/>
            <a:ext cx="12220575" cy="4562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صورة 18" descr="صورة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67" y="5886097"/>
            <a:ext cx="1672667" cy="8769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ربع نص 7"/>
          <p:cNvSpPr txBox="1"/>
          <p:nvPr/>
        </p:nvSpPr>
        <p:spPr>
          <a:xfrm>
            <a:off x="991500" y="1929944"/>
            <a:ext cx="11149406" cy="264687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ar-SA" sz="16600" b="1" dirty="0" smtClean="0">
                <a:solidFill>
                  <a:srgbClr val="CC00CC"/>
                </a:solidFill>
                <a:effectLst>
                  <a:glow rad="228600">
                    <a:srgbClr val="CC00CC">
                      <a:alpha val="40000"/>
                    </a:srgbClr>
                  </a:glow>
                </a:effectLst>
              </a:rPr>
              <a:t>النشاط الكاشف </a:t>
            </a:r>
            <a:endParaRPr lang="ar-SA" sz="16600" b="1" dirty="0">
              <a:solidFill>
                <a:srgbClr val="CC00CC"/>
              </a:solidFill>
              <a:effectLst>
                <a:glow rad="228600">
                  <a:srgbClr val="CC00CC">
                    <a:alpha val="40000"/>
                  </a:srgbClr>
                </a:glow>
              </a:effectLst>
            </a:endParaRPr>
          </a:p>
        </p:txBody>
      </p:sp>
      <p:sp>
        <p:nvSpPr>
          <p:cNvPr id="9" name="زر إجراء: إرجاع 8">
            <a:hlinkClick r:id="rId5" action="ppaction://hlinksldjump" highlightClick="1"/>
          </p:cNvPr>
          <p:cNvSpPr/>
          <p:nvPr/>
        </p:nvSpPr>
        <p:spPr>
          <a:xfrm>
            <a:off x="11338560" y="6298447"/>
            <a:ext cx="853440" cy="54428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474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0.85378 -0.003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82" y="-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19" descr="صورة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88" y="0"/>
            <a:ext cx="12134201" cy="5249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صورة 15" descr="صورة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2295645"/>
            <a:ext cx="12220575" cy="4562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صورة 18" descr="صورة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8" y="5859971"/>
            <a:ext cx="1672667" cy="876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صورة 5" descr="صورة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746" y="4888640"/>
            <a:ext cx="391836" cy="146944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مستطيل 13"/>
          <p:cNvSpPr/>
          <p:nvPr/>
        </p:nvSpPr>
        <p:spPr>
          <a:xfrm>
            <a:off x="3140364" y="76307"/>
            <a:ext cx="6677890" cy="86821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dirty="0" smtClean="0"/>
              <a:t>السؤال</a:t>
            </a:r>
            <a:endParaRPr lang="ar-SA" sz="5400" dirty="0"/>
          </a:p>
        </p:txBody>
      </p:sp>
      <p:sp>
        <p:nvSpPr>
          <p:cNvPr id="15" name="مجسم مشطوف الحواف 14"/>
          <p:cNvSpPr/>
          <p:nvPr/>
        </p:nvSpPr>
        <p:spPr>
          <a:xfrm>
            <a:off x="8657736" y="1348509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800" b="1" dirty="0" smtClean="0">
                <a:solidFill>
                  <a:srgbClr val="660033"/>
                </a:solidFill>
              </a:rPr>
              <a:t>القدم</a:t>
            </a:r>
            <a:endParaRPr lang="ar-SA" sz="4800" b="1" dirty="0">
              <a:solidFill>
                <a:srgbClr val="660033"/>
              </a:solidFill>
            </a:endParaRPr>
          </a:p>
        </p:txBody>
      </p:sp>
      <p:sp>
        <p:nvSpPr>
          <p:cNvPr id="16" name="مجسم مشطوف الحواف 15"/>
          <p:cNvSpPr/>
          <p:nvPr/>
        </p:nvSpPr>
        <p:spPr>
          <a:xfrm>
            <a:off x="1333335" y="1418093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400" b="1" dirty="0" smtClean="0">
                <a:solidFill>
                  <a:srgbClr val="660033"/>
                </a:solidFill>
              </a:rPr>
              <a:t>الشبر</a:t>
            </a:r>
            <a:r>
              <a:rPr lang="ar-JO" dirty="0" smtClean="0"/>
              <a:t> </a:t>
            </a:r>
            <a:endParaRPr lang="ar-SA" dirty="0"/>
          </a:p>
        </p:txBody>
      </p:sp>
      <p:sp>
        <p:nvSpPr>
          <p:cNvPr id="17" name="مجسم مشطوف الحواف 16"/>
          <p:cNvSpPr/>
          <p:nvPr/>
        </p:nvSpPr>
        <p:spPr>
          <a:xfrm>
            <a:off x="1159164" y="2899747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rgbClr val="660033"/>
                </a:solidFill>
              </a:rPr>
              <a:t>الذراع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18" name="مجسم مشطوف الحواف 17"/>
          <p:cNvSpPr/>
          <p:nvPr/>
        </p:nvSpPr>
        <p:spPr>
          <a:xfrm>
            <a:off x="8764518" y="2943286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400" b="1" dirty="0" smtClean="0">
                <a:solidFill>
                  <a:srgbClr val="660033"/>
                </a:solidFill>
              </a:rPr>
              <a:t>الخطوة</a:t>
            </a:r>
            <a:endParaRPr lang="ar-SA" sz="4400" b="1" dirty="0">
              <a:solidFill>
                <a:srgbClr val="660033"/>
              </a:solidFill>
            </a:endParaRPr>
          </a:p>
        </p:txBody>
      </p:sp>
      <p:sp>
        <p:nvSpPr>
          <p:cNvPr id="13" name="زر إجراء: إرجاع 12">
            <a:hlinkClick r:id="rId9" action="ppaction://hlinksldjump" highlightClick="1"/>
          </p:cNvPr>
          <p:cNvSpPr/>
          <p:nvPr/>
        </p:nvSpPr>
        <p:spPr>
          <a:xfrm>
            <a:off x="11338560" y="6298447"/>
            <a:ext cx="853440" cy="54428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536" y="156754"/>
            <a:ext cx="1771897" cy="7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2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19" descr="صورة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88" y="-17417"/>
            <a:ext cx="12134201" cy="5249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صورة 15" descr="صورة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76" y="2232074"/>
            <a:ext cx="12220575" cy="4562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8" descr="صورة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9" y="5757805"/>
            <a:ext cx="1672667" cy="876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5" descr="صورة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049" y="4816473"/>
            <a:ext cx="391836" cy="146944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مستطيل 15"/>
          <p:cNvSpPr/>
          <p:nvPr/>
        </p:nvSpPr>
        <p:spPr>
          <a:xfrm>
            <a:off x="3140364" y="76307"/>
            <a:ext cx="6677890" cy="86821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5400" dirty="0"/>
          </a:p>
        </p:txBody>
      </p:sp>
      <p:sp>
        <p:nvSpPr>
          <p:cNvPr id="17" name="مجسم مشطوف الحواف 16"/>
          <p:cNvSpPr/>
          <p:nvPr/>
        </p:nvSpPr>
        <p:spPr>
          <a:xfrm>
            <a:off x="1182481" y="2899747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b="1" dirty="0" smtClean="0">
                <a:solidFill>
                  <a:srgbClr val="FF0000"/>
                </a:solidFill>
              </a:rPr>
              <a:t>الذّراع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8" name="مجسم مشطوف الحواف 17"/>
          <p:cNvSpPr/>
          <p:nvPr/>
        </p:nvSpPr>
        <p:spPr>
          <a:xfrm>
            <a:off x="1159164" y="1348509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400" b="1" dirty="0" smtClean="0">
                <a:solidFill>
                  <a:srgbClr val="FF0000"/>
                </a:solidFill>
              </a:rPr>
              <a:t>الشبر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19" name="مجسم مشطوف الحواف 18"/>
          <p:cNvSpPr/>
          <p:nvPr/>
        </p:nvSpPr>
        <p:spPr>
          <a:xfrm>
            <a:off x="8599055" y="1348509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الخطوة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20" name="مجسم مشطوف الحواف 19"/>
          <p:cNvSpPr/>
          <p:nvPr/>
        </p:nvSpPr>
        <p:spPr>
          <a:xfrm>
            <a:off x="8599055" y="2899747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القدم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1" name="زر إجراء: إرجاع 10">
            <a:hlinkClick r:id="rId8" action="ppaction://hlinksldjump" highlightClick="1"/>
          </p:cNvPr>
          <p:cNvSpPr/>
          <p:nvPr/>
        </p:nvSpPr>
        <p:spPr>
          <a:xfrm>
            <a:off x="-44776" y="6313714"/>
            <a:ext cx="853440" cy="54428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525" y="3030583"/>
            <a:ext cx="1790950" cy="705394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469" y="76307"/>
            <a:ext cx="2865119" cy="8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272 0.0034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19" descr="صورة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88" y="0"/>
            <a:ext cx="12134201" cy="5249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صورة 15" descr="صورة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1395"/>
            <a:ext cx="12220575" cy="4562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صورة 18" descr="صورة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719" y="5757805"/>
            <a:ext cx="1672667" cy="876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صورة 5" descr="صورة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0747" y="4918405"/>
            <a:ext cx="391836" cy="146944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مستطيل 16"/>
          <p:cNvSpPr/>
          <p:nvPr/>
        </p:nvSpPr>
        <p:spPr>
          <a:xfrm>
            <a:off x="3140364" y="76307"/>
            <a:ext cx="6677890" cy="86821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5400" dirty="0"/>
          </a:p>
        </p:txBody>
      </p:sp>
      <p:sp>
        <p:nvSpPr>
          <p:cNvPr id="18" name="مجسم مشطوف الحواف 17"/>
          <p:cNvSpPr/>
          <p:nvPr/>
        </p:nvSpPr>
        <p:spPr>
          <a:xfrm>
            <a:off x="8599055" y="1348509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400" b="1" dirty="0" smtClean="0">
                <a:solidFill>
                  <a:srgbClr val="CC00CC"/>
                </a:solidFill>
              </a:rPr>
              <a:t>الشبر</a:t>
            </a:r>
            <a:endParaRPr lang="ar-SA" sz="4400" b="1" dirty="0">
              <a:solidFill>
                <a:srgbClr val="CC00CC"/>
              </a:solidFill>
            </a:endParaRPr>
          </a:p>
        </p:txBody>
      </p:sp>
      <p:sp>
        <p:nvSpPr>
          <p:cNvPr id="19" name="مجسم مشطوف الحواف 18"/>
          <p:cNvSpPr/>
          <p:nvPr/>
        </p:nvSpPr>
        <p:spPr>
          <a:xfrm>
            <a:off x="1159164" y="1348509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b="1" dirty="0" smtClean="0">
                <a:solidFill>
                  <a:srgbClr val="CC00CC"/>
                </a:solidFill>
              </a:rPr>
              <a:t>الخطوة</a:t>
            </a:r>
            <a:endParaRPr lang="ar-SA" sz="4000" b="1" dirty="0">
              <a:solidFill>
                <a:srgbClr val="CC00CC"/>
              </a:solidFill>
            </a:endParaRPr>
          </a:p>
        </p:txBody>
      </p:sp>
      <p:sp>
        <p:nvSpPr>
          <p:cNvPr id="20" name="مجسم مشطوف الحواف 19"/>
          <p:cNvSpPr/>
          <p:nvPr/>
        </p:nvSpPr>
        <p:spPr>
          <a:xfrm>
            <a:off x="8599055" y="2880983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CC00CC"/>
                </a:solidFill>
              </a:rPr>
              <a:t>القدم </a:t>
            </a:r>
            <a:endParaRPr lang="ar-SA" sz="4400" b="1" dirty="0">
              <a:solidFill>
                <a:srgbClr val="CC00CC"/>
              </a:solidFill>
            </a:endParaRPr>
          </a:p>
        </p:txBody>
      </p:sp>
      <p:sp>
        <p:nvSpPr>
          <p:cNvPr id="21" name="مجسم مشطوف الحواف 20"/>
          <p:cNvSpPr/>
          <p:nvPr/>
        </p:nvSpPr>
        <p:spPr>
          <a:xfrm>
            <a:off x="1159164" y="2880983"/>
            <a:ext cx="3214254" cy="947136"/>
          </a:xfrm>
          <a:prstGeom prst="bevel">
            <a:avLst/>
          </a:prstGeom>
          <a:solidFill>
            <a:srgbClr val="F1A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b="1" dirty="0" smtClean="0">
                <a:solidFill>
                  <a:srgbClr val="CC00CC"/>
                </a:solidFill>
              </a:rPr>
              <a:t>الذّراع</a:t>
            </a:r>
            <a:endParaRPr lang="ar-SA" sz="4000" b="1" dirty="0">
              <a:solidFill>
                <a:srgbClr val="CC00CC"/>
              </a:solidFill>
            </a:endParaRPr>
          </a:p>
        </p:txBody>
      </p:sp>
      <p:sp>
        <p:nvSpPr>
          <p:cNvPr id="13" name="زر إجراء: إرجاع 12">
            <a:hlinkClick r:id="rId8" action="ppaction://hlinksldjump" highlightClick="1"/>
          </p:cNvPr>
          <p:cNvSpPr/>
          <p:nvPr/>
        </p:nvSpPr>
        <p:spPr>
          <a:xfrm>
            <a:off x="0" y="6289464"/>
            <a:ext cx="853440" cy="54428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211" y="58054"/>
            <a:ext cx="3326675" cy="88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19974 0.0094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3618</TotalTime>
  <Words>179</Words>
  <Application>Microsoft Office PowerPoint</Application>
  <PresentationFormat>Personnalisé</PresentationFormat>
  <Paragraphs>68</Paragraphs>
  <Slides>26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اللعبة التفاعلية </vt:lpstr>
      <vt:lpstr>اضغط للوصول للعبة         أدوات تقاس بالمتر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دجرس وحدات الطول الصف الثاني الاساسي الفصل الدراسي الثاني</dc:title>
  <dc:subject>بوربوينت رياضيات الصف الثاني الاساسي الفصل الدراسي الثاني درس وحدات الطول</dc:subject>
  <dc:creator>الملتقى التربوي</dc:creator>
  <cp:keywords>رياضيات; الصف الثاني الاساسي; الفصل الثاني; الملتقى التربوي</cp:keywords>
  <dc:description>وحدات الطول</dc:description>
  <cp:lastModifiedBy>HDNL2GSR557</cp:lastModifiedBy>
  <cp:revision>2</cp:revision>
  <dcterms:created xsi:type="dcterms:W3CDTF">2021-03-15T20:44:21Z</dcterms:created>
  <dcterms:modified xsi:type="dcterms:W3CDTF">2021-03-16T00:38:00Z</dcterms:modified>
  <cp:category>رياضيات;الصف الثاني الاساسي;الفصل الثاني;الملتقى التربوي</cp:category>
</cp:coreProperties>
</file>