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sldIdLst>
    <p:sldId id="295" r:id="rId3"/>
    <p:sldId id="296" r:id="rId4"/>
    <p:sldId id="297" r:id="rId5"/>
    <p:sldId id="298" r:id="rId6"/>
    <p:sldId id="299" r:id="rId7"/>
    <p:sldId id="300" r:id="rId8"/>
    <p:sldId id="309" r:id="rId9"/>
    <p:sldId id="302" r:id="rId10"/>
    <p:sldId id="317" r:id="rId11"/>
    <p:sldId id="303" r:id="rId12"/>
    <p:sldId id="304" r:id="rId13"/>
    <p:sldId id="312" r:id="rId14"/>
    <p:sldId id="306" r:id="rId15"/>
    <p:sldId id="307" r:id="rId16"/>
    <p:sldId id="308" r:id="rId17"/>
    <p:sldId id="366" r:id="rId18"/>
    <p:sldId id="363" r:id="rId19"/>
    <p:sldId id="316" r:id="rId20"/>
    <p:sldId id="364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4" r:id="rId32"/>
    <p:sldId id="345" r:id="rId33"/>
    <p:sldId id="346" r:id="rId34"/>
    <p:sldId id="347" r:id="rId35"/>
    <p:sldId id="348" r:id="rId36"/>
    <p:sldId id="349" r:id="rId37"/>
    <p:sldId id="350" r:id="rId38"/>
    <p:sldId id="351" r:id="rId39"/>
    <p:sldId id="352" r:id="rId40"/>
    <p:sldId id="353" r:id="rId41"/>
    <p:sldId id="354" r:id="rId42"/>
    <p:sldId id="355" r:id="rId43"/>
    <p:sldId id="356" r:id="rId44"/>
    <p:sldId id="357" r:id="rId45"/>
    <p:sldId id="358" r:id="rId46"/>
    <p:sldId id="359" r:id="rId47"/>
    <p:sldId id="360" r:id="rId48"/>
    <p:sldId id="361" r:id="rId49"/>
    <p:sldId id="362" r:id="rId50"/>
    <p:sldId id="365" r:id="rId51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A300"/>
    <a:srgbClr val="E8F907"/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971" autoAdjust="0"/>
    <p:restoredTop sz="94660"/>
  </p:normalViewPr>
  <p:slideViewPr>
    <p:cSldViewPr snapToGrid="0">
      <p:cViewPr varScale="1">
        <p:scale>
          <a:sx n="85" d="100"/>
          <a:sy n="85" d="100"/>
        </p:scale>
        <p:origin x="-42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قدمة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157509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تعليمات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ببغاء 1">
            <a:extLst>
              <a:ext uri="{FF2B5EF4-FFF2-40B4-BE49-F238E27FC236}">
                <a16:creationId xmlns="" xmlns:a16="http://schemas.microsoft.com/office/drawing/2014/main" id="{94F9452A-F8A0-42BF-B1B9-343D3EA3F1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581"/>
          <a:stretch/>
        </p:blipFill>
        <p:spPr>
          <a:xfrm>
            <a:off x="10547367" y="1791944"/>
            <a:ext cx="1934427" cy="247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7803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الأسئلة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ببغاء 1">
            <a:extLst>
              <a:ext uri="{FF2B5EF4-FFF2-40B4-BE49-F238E27FC236}">
                <a16:creationId xmlns="" xmlns:a16="http://schemas.microsoft.com/office/drawing/2014/main" id="{94F9452A-F8A0-42BF-B1B9-343D3EA3F1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581"/>
          <a:stretch/>
        </p:blipFill>
        <p:spPr>
          <a:xfrm>
            <a:off x="10547367" y="1791944"/>
            <a:ext cx="1934427" cy="247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3852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نهاية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32854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7FA3D5D-B2F9-4899-98AF-A16DE9216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EAE80C4-42FA-4C37-9B48-EC966D466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752CF2-5C00-43B1-89D2-004F54BB2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B750A4-805E-49C6-A10C-923BCA21B52D}" type="datetimeFigureOut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02/08/1442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8881B08-D606-4174-AE83-E371C09551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3C012F-5A07-4493-B0B8-213CD7B64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858EF-80F9-4D5F-B956-1A2C8AFADC41}" type="slidenum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047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2&amp;semester=2&amp;subject=2&amp;type=1&amp;submit=submit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ordwall.net/ar/resource/9591676/%d8%a7%d9%84%d9%83%d8%b3%d8%b1-%d8%ae%d9%85%d8%b3" TargetMode="Externa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image" Target="../media/image10.emf"/><Relationship Id="rId12" Type="http://schemas.openxmlformats.org/officeDocument/2006/relationships/slide" Target="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slide" Target="slide13.xml"/><Relationship Id="rId11" Type="http://schemas.openxmlformats.org/officeDocument/2006/relationships/slide" Target="slide5.xml"/><Relationship Id="rId5" Type="http://schemas.openxmlformats.org/officeDocument/2006/relationships/image" Target="../media/image9.jpeg"/><Relationship Id="rId15" Type="http://schemas.openxmlformats.org/officeDocument/2006/relationships/slide" Target="slide11.xml"/><Relationship Id="rId10" Type="http://schemas.openxmlformats.org/officeDocument/2006/relationships/slide" Target="slide4.xml"/><Relationship Id="rId4" Type="http://schemas.openxmlformats.org/officeDocument/2006/relationships/image" Target="../media/image8.emf"/><Relationship Id="rId9" Type="http://schemas.openxmlformats.org/officeDocument/2006/relationships/slide" Target="slide28.xml"/><Relationship Id="rId14" Type="http://schemas.openxmlformats.org/officeDocument/2006/relationships/slide" Target="slide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openxmlformats.org/officeDocument/2006/relationships/image" Target="../media/image36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image" Target="../media/image10.emf"/><Relationship Id="rId12" Type="http://schemas.openxmlformats.org/officeDocument/2006/relationships/slide" Target="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slide" Target="slide13.xml"/><Relationship Id="rId11" Type="http://schemas.openxmlformats.org/officeDocument/2006/relationships/slide" Target="slide5.xml"/><Relationship Id="rId5" Type="http://schemas.openxmlformats.org/officeDocument/2006/relationships/image" Target="../media/image9.jpeg"/><Relationship Id="rId15" Type="http://schemas.openxmlformats.org/officeDocument/2006/relationships/slide" Target="slide11.xml"/><Relationship Id="rId10" Type="http://schemas.openxmlformats.org/officeDocument/2006/relationships/slide" Target="slide4.xml"/><Relationship Id="rId4" Type="http://schemas.openxmlformats.org/officeDocument/2006/relationships/image" Target="../media/image8.emf"/><Relationship Id="rId9" Type="http://schemas.openxmlformats.org/officeDocument/2006/relationships/slide" Target="slide27.xml"/><Relationship Id="rId1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45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emf"/><Relationship Id="rId5" Type="http://schemas.openxmlformats.org/officeDocument/2006/relationships/image" Target="../media/image2.jpg"/><Relationship Id="rId4" Type="http://schemas.openxmlformats.org/officeDocument/2006/relationships/audio" Target="../media/audio3.wav"/><Relationship Id="rId9" Type="http://schemas.openxmlformats.org/officeDocument/2006/relationships/image" Target="../media/image50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2.jpg"/><Relationship Id="rId4" Type="http://schemas.openxmlformats.org/officeDocument/2006/relationships/audio" Target="../media/audio3.wav"/><Relationship Id="rId9" Type="http://schemas.openxmlformats.org/officeDocument/2006/relationships/image" Target="../media/image5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2.jpg"/><Relationship Id="rId4" Type="http://schemas.openxmlformats.org/officeDocument/2006/relationships/audio" Target="../media/audio3.wav"/><Relationship Id="rId9" Type="http://schemas.openxmlformats.org/officeDocument/2006/relationships/image" Target="../media/image52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2.jpg"/><Relationship Id="rId4" Type="http://schemas.openxmlformats.org/officeDocument/2006/relationships/audio" Target="../media/audio3.wav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2.jpg"/><Relationship Id="rId4" Type="http://schemas.openxmlformats.org/officeDocument/2006/relationships/audio" Target="../media/audio3.wav"/><Relationship Id="rId9" Type="http://schemas.openxmlformats.org/officeDocument/2006/relationships/image" Target="../media/image53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2.jpg"/><Relationship Id="rId4" Type="http://schemas.openxmlformats.org/officeDocument/2006/relationships/audio" Target="../media/audio3.wav"/><Relationship Id="rId9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2.jpg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.png"/><Relationship Id="rId9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3.emf"/><Relationship Id="rId7" Type="http://schemas.openxmlformats.org/officeDocument/2006/relationships/hyperlink" Target="https://www.wepal.net/library/?app=content.list&amp;level=2&amp;semester=2&amp;subject=2&amp;type=7&amp;submit=submit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11" Type="http://schemas.openxmlformats.org/officeDocument/2006/relationships/image" Target="../media/image20.emf"/><Relationship Id="rId5" Type="http://schemas.openxmlformats.org/officeDocument/2006/relationships/image" Target="../media/image15.emf"/><Relationship Id="rId10" Type="http://schemas.openxmlformats.org/officeDocument/2006/relationships/image" Target="../media/image19.png"/><Relationship Id="rId4" Type="http://schemas.openxmlformats.org/officeDocument/2006/relationships/image" Target="../media/image14.emf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2&amp;semester=2&amp;subject=2&amp;type=2&amp;submit=submit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الرِّياضِيّات</a:t>
            </a:r>
            <a:r>
              <a:rPr kumimoji="0" lang="ar-SA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599222" y="3163277"/>
            <a:ext cx="2996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الصَّفُّ الثَّاني</a:t>
            </a:r>
          </a:p>
        </p:txBody>
      </p:sp>
    </p:spTree>
    <p:extLst>
      <p:ext uri="{BB962C8B-B14F-4D97-AF65-F5344CB8AC3E}">
        <p14:creationId xmlns:p14="http://schemas.microsoft.com/office/powerpoint/2010/main" val="1150167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197290" y="559558"/>
            <a:ext cx="9253182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bg1"/>
                </a:solidFill>
              </a:rPr>
              <a:t>في الخمس نقسم الواحد صحيح إلى خمسة أقسام متساوية </a:t>
            </a:r>
          </a:p>
          <a:p>
            <a:endParaRPr lang="ar-SA" sz="3600" b="1" dirty="0">
              <a:solidFill>
                <a:schemeClr val="bg1"/>
              </a:solidFill>
            </a:endParaRPr>
          </a:p>
          <a:p>
            <a:endParaRPr lang="ar-SA" sz="3600" b="1" dirty="0">
              <a:solidFill>
                <a:schemeClr val="bg1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763234" y="3706015"/>
            <a:ext cx="2415654" cy="11847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1 صحيح 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5729274" y="3706015"/>
            <a:ext cx="2458168" cy="11771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u="sng" dirty="0"/>
              <a:t>1</a:t>
            </a:r>
          </a:p>
          <a:p>
            <a:pPr algn="ctr"/>
            <a:r>
              <a:rPr lang="ar-SA" sz="3600" b="1" dirty="0"/>
              <a:t>5</a:t>
            </a:r>
          </a:p>
        </p:txBody>
      </p:sp>
      <p:sp>
        <p:nvSpPr>
          <p:cNvPr id="11" name="مخطط انسيابي: شريط مثقب 10"/>
          <p:cNvSpPr/>
          <p:nvPr/>
        </p:nvSpPr>
        <p:spPr>
          <a:xfrm>
            <a:off x="5049672" y="5186149"/>
            <a:ext cx="5445456" cy="914400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يقرأ : خمس أو 1 من 5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275" y="1897039"/>
            <a:ext cx="2458168" cy="165746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234" y="1897039"/>
            <a:ext cx="2415654" cy="1651997"/>
          </a:xfrm>
          <a:prstGeom prst="rect">
            <a:avLst/>
          </a:prstGeom>
        </p:spPr>
      </p:pic>
      <p:grpSp>
        <p:nvGrpSpPr>
          <p:cNvPr id="10" name="مجموعة 9"/>
          <p:cNvGrpSpPr/>
          <p:nvPr/>
        </p:nvGrpSpPr>
        <p:grpSpPr>
          <a:xfrm>
            <a:off x="864360" y="1286301"/>
            <a:ext cx="3895651" cy="4299045"/>
            <a:chOff x="864360" y="1286301"/>
            <a:chExt cx="3895651" cy="4299045"/>
          </a:xfrm>
        </p:grpSpPr>
        <p:sp>
          <p:nvSpPr>
            <p:cNvPr id="9" name="مستطيل مستدير الزوايا 8"/>
            <p:cNvSpPr/>
            <p:nvPr/>
          </p:nvSpPr>
          <p:spPr>
            <a:xfrm>
              <a:off x="864360" y="1286301"/>
              <a:ext cx="3895651" cy="429904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200" b="1" u="sng" dirty="0"/>
                <a:t>1  </a:t>
              </a:r>
            </a:p>
            <a:p>
              <a:pPr algn="ctr"/>
              <a:r>
                <a:rPr lang="ar-SA" sz="3200" b="1" dirty="0"/>
                <a:t>5</a:t>
              </a:r>
            </a:p>
            <a:p>
              <a:pPr algn="ctr"/>
              <a:r>
                <a:rPr lang="ar-SA" sz="3200" b="1" dirty="0"/>
                <a:t>يقرأ : خمس </a:t>
              </a:r>
            </a:p>
            <a:p>
              <a:r>
                <a:rPr lang="ar-SA" sz="3200" b="1" dirty="0"/>
                <a:t>1 عدد الأجزاء الملونة </a:t>
              </a:r>
            </a:p>
            <a:p>
              <a:r>
                <a:rPr lang="ar-SA" sz="3200" b="1" dirty="0"/>
                <a:t>    خط الكسر</a:t>
              </a:r>
            </a:p>
            <a:p>
              <a:r>
                <a:rPr lang="ar-SA" sz="3200" b="1" dirty="0"/>
                <a:t>5 عدد الأجزاء المتساوية  </a:t>
              </a: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4036877" y="3708779"/>
              <a:ext cx="412293" cy="58477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3200" b="1">
                  <a:solidFill>
                    <a:prstClr val="white"/>
                  </a:solidFill>
                </a:rPr>
                <a:t>_</a:t>
              </a:r>
              <a:endParaRPr lang="ar-SA" dirty="0"/>
            </a:p>
          </p:txBody>
        </p:sp>
      </p:grpSp>
    </p:spTree>
    <p:extLst>
      <p:ext uri="{BB962C8B-B14F-4D97-AF65-F5344CB8AC3E}">
        <p14:creationId xmlns:p14="http://schemas.microsoft.com/office/powerpoint/2010/main" val="29367055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8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117566" y="133218"/>
            <a:ext cx="11939451" cy="65959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117566" y="1674216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Noto Naskh Arabic UI"/>
                <a:ea typeface="+mn-ea"/>
                <a:cs typeface="Arial" panose="020B0604020202020204" pitchFamily="34" charset="0"/>
              </a:rPr>
              <a:t>هَيّا نٌشاهِدُ مَعاً  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07466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درس ( الكسور _  الخمس - الثمن 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729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3"/>
              </a:rPr>
              <a:t>تَدْريباتُ الْكِتاب</a:t>
            </a:r>
            <a:r>
              <a:rPr kumimoji="0" lang="ar-SA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3"/>
              </a:rPr>
              <a:t> </a:t>
            </a:r>
            <a:endParaRPr kumimoji="0" lang="ar-SA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4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6495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صورة 2" descr="6847e784121755a4f4e8ca302498be0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8" t="31858" r="27239" b="10752"/>
          <a:stretch/>
        </p:blipFill>
        <p:spPr>
          <a:xfrm>
            <a:off x="1442112" y="1719619"/>
            <a:ext cx="9307774" cy="4339988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565779" y="561703"/>
            <a:ext cx="87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تَدْريب من الْكِتاب / حل تدريب 2و 3  صفحة 84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869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-150126" y="23353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Noto Naskh Arabic UI"/>
                <a:ea typeface="+mn-ea"/>
                <a:cs typeface="Arial" panose="020B0604020202020204" pitchFamily="34" charset="0"/>
              </a:rPr>
              <a:t>هَيّا نَلْعَب  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32552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677886" y="2098678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  <a:hlinkClick r:id="rId5"/>
              </a:rPr>
              <a:t>هيّا نَلْعَب</a:t>
            </a:r>
            <a:endParaRPr lang="ar-SA" sz="115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Noto Naskh Arabic UI"/>
            </a:endParaRPr>
          </a:p>
        </p:txBody>
      </p:sp>
      <p:sp>
        <p:nvSpPr>
          <p:cNvPr id="7" name="مخطط انسيابي: معالجة متعاقبة 6"/>
          <p:cNvSpPr/>
          <p:nvPr/>
        </p:nvSpPr>
        <p:spPr>
          <a:xfrm>
            <a:off x="7301163" y="4178119"/>
            <a:ext cx="3736952" cy="1740034"/>
          </a:xfrm>
          <a:prstGeom prst="flowChartAlternate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SA" sz="2800" dirty="0">
                <a:solidFill>
                  <a:schemeClr val="tx2">
                    <a:lumMod val="75000"/>
                  </a:schemeClr>
                </a:solidFill>
              </a:rPr>
              <a:t>لعبة البحث عن الكسر خمس</a:t>
            </a:r>
          </a:p>
          <a:p>
            <a:pPr algn="ctr">
              <a:lnSpc>
                <a:spcPct val="150000"/>
              </a:lnSpc>
            </a:pPr>
            <a:r>
              <a:rPr lang="ar-SA" sz="2800" dirty="0">
                <a:solidFill>
                  <a:schemeClr val="tx2">
                    <a:lumMod val="75000"/>
                  </a:schemeClr>
                </a:solidFill>
              </a:rPr>
              <a:t>اضغط على الرابط للعب  </a:t>
            </a:r>
          </a:p>
        </p:txBody>
      </p:sp>
    </p:spTree>
    <p:extLst>
      <p:ext uri="{BB962C8B-B14F-4D97-AF65-F5344CB8AC3E}">
        <p14:creationId xmlns:p14="http://schemas.microsoft.com/office/powerpoint/2010/main" val="36495345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Noto Naskh Arabic UI"/>
                <a:ea typeface="+mn-ea"/>
                <a:cs typeface="Arial" panose="020B0604020202020204" pitchFamily="34" charset="0"/>
              </a:rPr>
              <a:t>الْمَهامُ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30752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365758"/>
            <a:ext cx="29910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مُهِمْةُ </a:t>
            </a:r>
            <a:r>
              <a:rPr kumimoji="0" lang="ar-SA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تطبيقيّة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حل ورقة العمل</a:t>
            </a:r>
          </a:p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التالية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صورة 3" descr="أوراق عمل تمكينية في الرياضيات للصف الثاني الفصل الأول.pdf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3" t="26261" r="36268" b="3439"/>
          <a:stretch/>
        </p:blipFill>
        <p:spPr>
          <a:xfrm>
            <a:off x="0" y="0"/>
            <a:ext cx="8595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038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وفقكم الله يا أبطال 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أحسنتم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إلى اللقــــاء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1941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فَريقُ الْعَمَل 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0" y="1250207"/>
            <a:ext cx="7915541" cy="2273218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185588" y="3703320"/>
            <a:ext cx="58208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بإشراف الأستاذ عصام عبيد الله</a:t>
            </a:r>
            <a:endParaRPr lang="ar-SA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1826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الرِّياضِيّات</a:t>
            </a:r>
            <a:r>
              <a:rPr kumimoji="0" lang="ar-SA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599222" y="3163277"/>
            <a:ext cx="2996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الصَّفُّ الثَّاني</a:t>
            </a:r>
          </a:p>
        </p:txBody>
      </p:sp>
    </p:spTree>
    <p:extLst>
      <p:ext uri="{BB962C8B-B14F-4D97-AF65-F5344CB8AC3E}">
        <p14:creationId xmlns:p14="http://schemas.microsoft.com/office/powerpoint/2010/main" val="25205919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فَريقُ الْعَمَل 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749" y="1292942"/>
            <a:ext cx="7562843" cy="1934528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185587" y="3429000"/>
            <a:ext cx="58208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بإشراف الأستاذ عصام عبيد الله</a:t>
            </a:r>
            <a:endParaRPr lang="ar-SA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15421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عنوان الدرس </a:t>
            </a:r>
            <a:endParaRPr kumimoji="0" lang="ar-JO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" action="ppaction://noaction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6" action="ppaction://hlinksldjump"/>
                </a:rPr>
                <a:t>تدريب الكتاب </a:t>
              </a:r>
              <a:endPara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8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9" action="ppaction://hlinksldjump"/>
              </a:rPr>
              <a:t>المهام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hlinkClick r:id="rId10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1" action="ppaction://hlinksldjump"/>
              </a:rPr>
              <a:t>الهدف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hlinkClick r:id="rId8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2" action="ppaction://hlinksldjump"/>
              </a:rPr>
              <a:t>لعبة تفاعلية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hlinkClick r:id="rId13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4" action="ppaction://hlinksldjump"/>
              </a:rPr>
              <a:t>العرض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5" action="ppaction://hlinksldjump"/>
              </a:rPr>
              <a:t>فيديو</a:t>
            </a:r>
            <a:endParaRPr kumimoji="0" lang="ar-JO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>
            <a:hlinkClick r:id="rId8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0" action="ppaction://hlinksldjump"/>
              </a:rPr>
              <a:t>عنوان الدرس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ربع نص 14">
            <a:hlinkClick r:id="" action="ppaction://noaction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3" action="ppaction://hlinksldjump"/>
              </a:rPr>
              <a:t>نشاط كاشف 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78914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مجموعة 4"/>
          <p:cNvGrpSpPr/>
          <p:nvPr/>
        </p:nvGrpSpPr>
        <p:grpSpPr>
          <a:xfrm>
            <a:off x="3289110" y="1818387"/>
            <a:ext cx="5180593" cy="2862322"/>
            <a:chOff x="3111690" y="1804740"/>
            <a:chExt cx="5180593" cy="2862322"/>
          </a:xfrm>
        </p:grpSpPr>
        <p:sp>
          <p:nvSpPr>
            <p:cNvPr id="7" name="مستطيل 6"/>
            <p:cNvSpPr/>
            <p:nvPr/>
          </p:nvSpPr>
          <p:spPr>
            <a:xfrm>
              <a:off x="3111690" y="1804740"/>
              <a:ext cx="5180593" cy="286232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7200" b="1" i="0" u="none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عِنْوانُ الدَّرْس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5400" b="1" i="0" u="none" strike="noStrike" kern="1200" cap="none" spc="0" normalizeH="0" baseline="0" noProof="0" dirty="0" smtClean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الْكسور </a:t>
              </a:r>
              <a:r>
                <a:rPr kumimoji="0" lang="ar-SA" sz="5400" b="1" i="0" u="none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ar-SA" sz="5400" b="1" i="0" u="sng" strike="noStrike" kern="1200" cap="none" spc="0" normalizeH="0" baseline="0" noProof="0" dirty="0" smtClean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</a:t>
              </a:r>
              <a:r>
                <a:rPr kumimoji="0" lang="ar-SA" sz="5400" b="1" i="0" u="none" strike="noStrike" kern="1200" cap="none" spc="0" normalizeH="0" baseline="0" noProof="0" dirty="0" smtClean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، </a:t>
              </a:r>
              <a:r>
                <a:rPr kumimoji="0" lang="ar-SA" sz="5400" b="1" i="0" u="sng" strike="noStrike" kern="1200" cap="none" spc="0" normalizeH="0" baseline="0" noProof="0" dirty="0" smtClean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</a:t>
              </a:r>
              <a:r>
                <a:rPr kumimoji="0" lang="ar-SA" sz="5400" b="1" i="0" u="none" strike="noStrike" kern="1200" cap="none" spc="0" normalizeH="0" baseline="0" noProof="0" dirty="0" smtClean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)</a:t>
              </a:r>
              <a:endPara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5400" b="1" i="0" u="none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    </a:t>
              </a:r>
              <a:r>
                <a:rPr kumimoji="0" lang="ar-SA" sz="5400" b="1" i="0" u="none" strike="noStrike" kern="1200" cap="none" spc="0" normalizeH="0" baseline="0" noProof="0" dirty="0" smtClean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5</a:t>
              </a:r>
              <a:endPara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" name="مربع نص 1"/>
            <p:cNvSpPr txBox="1"/>
            <p:nvPr/>
          </p:nvSpPr>
          <p:spPr>
            <a:xfrm>
              <a:off x="4120260" y="3722330"/>
              <a:ext cx="613954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37032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573253" y="1804740"/>
            <a:ext cx="7045519" cy="3231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الهَــــدَف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أَنْ يتعرف على الكسر ثمن قراءة و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كتابة وتمثيل 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45590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نَشاط كاشف</a:t>
            </a:r>
            <a:r>
              <a:rPr kumimoji="0" lang="ar-SA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20282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22" y="0"/>
            <a:ext cx="12192000" cy="685800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3152633" y="313899"/>
            <a:ext cx="843431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ضع إشارة √ تحت الشكل الذي قسم الى ثمن أقسام متساوية :</a:t>
            </a:r>
          </a:p>
        </p:txBody>
      </p:sp>
      <p:grpSp>
        <p:nvGrpSpPr>
          <p:cNvPr id="26" name="مجموعة 25"/>
          <p:cNvGrpSpPr/>
          <p:nvPr/>
        </p:nvGrpSpPr>
        <p:grpSpPr>
          <a:xfrm>
            <a:off x="6691983" y="922873"/>
            <a:ext cx="4831308" cy="2715904"/>
            <a:chOff x="6755642" y="898674"/>
            <a:chExt cx="4831308" cy="2715904"/>
          </a:xfrm>
        </p:grpSpPr>
        <p:sp>
          <p:nvSpPr>
            <p:cNvPr id="3" name="مستطيل 2"/>
            <p:cNvSpPr/>
            <p:nvPr/>
          </p:nvSpPr>
          <p:spPr>
            <a:xfrm>
              <a:off x="6755642" y="898674"/>
              <a:ext cx="4831308" cy="22655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5" name="رابط مستقيم 4"/>
            <p:cNvCxnSpPr>
              <a:stCxn id="3" idx="0"/>
            </p:cNvCxnSpPr>
            <p:nvPr/>
          </p:nvCxnSpPr>
          <p:spPr>
            <a:xfrm>
              <a:off x="9171296" y="898674"/>
              <a:ext cx="0" cy="22655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1" name="مخطط انسيابي: رابط 10"/>
            <p:cNvSpPr/>
            <p:nvPr/>
          </p:nvSpPr>
          <p:spPr>
            <a:xfrm>
              <a:off x="9934163" y="249754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مخطط انسيابي: رابط 11"/>
            <p:cNvSpPr/>
            <p:nvPr/>
          </p:nvSpPr>
          <p:spPr>
            <a:xfrm>
              <a:off x="7538981" y="256370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مجموعة 26"/>
          <p:cNvGrpSpPr/>
          <p:nvPr/>
        </p:nvGrpSpPr>
        <p:grpSpPr>
          <a:xfrm>
            <a:off x="610612" y="1048799"/>
            <a:ext cx="4831308" cy="2715904"/>
            <a:chOff x="6755642" y="898674"/>
            <a:chExt cx="4831308" cy="2715904"/>
          </a:xfrm>
        </p:grpSpPr>
        <p:sp>
          <p:nvSpPr>
            <p:cNvPr id="28" name="مستطيل 27"/>
            <p:cNvSpPr/>
            <p:nvPr/>
          </p:nvSpPr>
          <p:spPr>
            <a:xfrm>
              <a:off x="6755642" y="898674"/>
              <a:ext cx="4831308" cy="22655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9" name="رابط مستقيم 28"/>
            <p:cNvCxnSpPr>
              <a:stCxn id="28" idx="0"/>
            </p:cNvCxnSpPr>
            <p:nvPr/>
          </p:nvCxnSpPr>
          <p:spPr>
            <a:xfrm>
              <a:off x="9171296" y="898674"/>
              <a:ext cx="0" cy="22655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0" name="مخطط انسيابي: رابط 29"/>
            <p:cNvSpPr/>
            <p:nvPr/>
          </p:nvSpPr>
          <p:spPr>
            <a:xfrm>
              <a:off x="9934163" y="249754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مخطط انسيابي: رابط 30"/>
            <p:cNvSpPr/>
            <p:nvPr/>
          </p:nvSpPr>
          <p:spPr>
            <a:xfrm>
              <a:off x="7538981" y="256370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2" name="مجموعة 31"/>
          <p:cNvGrpSpPr/>
          <p:nvPr/>
        </p:nvGrpSpPr>
        <p:grpSpPr>
          <a:xfrm>
            <a:off x="6755642" y="3887239"/>
            <a:ext cx="4831308" cy="2715904"/>
            <a:chOff x="6755642" y="898674"/>
            <a:chExt cx="4831308" cy="2715904"/>
          </a:xfrm>
        </p:grpSpPr>
        <p:sp>
          <p:nvSpPr>
            <p:cNvPr id="33" name="مستطيل 32"/>
            <p:cNvSpPr/>
            <p:nvPr/>
          </p:nvSpPr>
          <p:spPr>
            <a:xfrm>
              <a:off x="6755642" y="898674"/>
              <a:ext cx="4831308" cy="22655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4" name="رابط مستقيم 33"/>
            <p:cNvCxnSpPr>
              <a:stCxn id="33" idx="0"/>
            </p:cNvCxnSpPr>
            <p:nvPr/>
          </p:nvCxnSpPr>
          <p:spPr>
            <a:xfrm>
              <a:off x="9171296" y="898674"/>
              <a:ext cx="0" cy="22655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5" name="مخطط انسيابي: رابط 34"/>
            <p:cNvSpPr/>
            <p:nvPr/>
          </p:nvSpPr>
          <p:spPr>
            <a:xfrm>
              <a:off x="9934163" y="249754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مخطط انسيابي: رابط 35"/>
            <p:cNvSpPr/>
            <p:nvPr/>
          </p:nvSpPr>
          <p:spPr>
            <a:xfrm>
              <a:off x="7538981" y="256370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" name="مجموعة 36"/>
          <p:cNvGrpSpPr/>
          <p:nvPr/>
        </p:nvGrpSpPr>
        <p:grpSpPr>
          <a:xfrm>
            <a:off x="716507" y="3920319"/>
            <a:ext cx="4831308" cy="2715904"/>
            <a:chOff x="6755642" y="898674"/>
            <a:chExt cx="4831308" cy="2715904"/>
          </a:xfrm>
        </p:grpSpPr>
        <p:sp>
          <p:nvSpPr>
            <p:cNvPr id="38" name="مستطيل 37"/>
            <p:cNvSpPr/>
            <p:nvPr/>
          </p:nvSpPr>
          <p:spPr>
            <a:xfrm>
              <a:off x="6755642" y="898674"/>
              <a:ext cx="4831308" cy="22655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9" name="رابط مستقيم 38"/>
            <p:cNvCxnSpPr>
              <a:stCxn id="38" idx="0"/>
            </p:cNvCxnSpPr>
            <p:nvPr/>
          </p:nvCxnSpPr>
          <p:spPr>
            <a:xfrm>
              <a:off x="9171296" y="898674"/>
              <a:ext cx="0" cy="22655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0" name="مخطط انسيابي: رابط 39"/>
            <p:cNvSpPr/>
            <p:nvPr/>
          </p:nvSpPr>
          <p:spPr>
            <a:xfrm>
              <a:off x="9934163" y="249754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مخطط انسيابي: رابط 40"/>
            <p:cNvSpPr/>
            <p:nvPr/>
          </p:nvSpPr>
          <p:spPr>
            <a:xfrm>
              <a:off x="7538981" y="256370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1" name="مربع نص 50"/>
          <p:cNvSpPr txBox="1"/>
          <p:nvPr/>
        </p:nvSpPr>
        <p:spPr>
          <a:xfrm>
            <a:off x="8728127" y="1685070"/>
            <a:ext cx="7590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2" name="مربع نص 51"/>
          <p:cNvSpPr txBox="1"/>
          <p:nvPr/>
        </p:nvSpPr>
        <p:spPr>
          <a:xfrm>
            <a:off x="2515364" y="1393833"/>
            <a:ext cx="7590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3" name="مربع نص 52"/>
          <p:cNvSpPr txBox="1"/>
          <p:nvPr/>
        </p:nvSpPr>
        <p:spPr>
          <a:xfrm>
            <a:off x="8728126" y="4107096"/>
            <a:ext cx="7590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4" name="مربع نص 53"/>
          <p:cNvSpPr txBox="1"/>
          <p:nvPr/>
        </p:nvSpPr>
        <p:spPr>
          <a:xfrm>
            <a:off x="2573848" y="4257666"/>
            <a:ext cx="7590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√</a:t>
            </a: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022" y="4135733"/>
            <a:ext cx="1440049" cy="1383453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7158" y="957631"/>
            <a:ext cx="1911778" cy="1232084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5158" y="1123269"/>
            <a:ext cx="1795345" cy="1115212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380" y="1123269"/>
            <a:ext cx="1818002" cy="1590229"/>
          </a:xfrm>
          <a:prstGeom prst="rect">
            <a:avLst/>
          </a:prstGeom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1502" y="1171679"/>
            <a:ext cx="1243854" cy="1312418"/>
          </a:xfrm>
          <a:prstGeom prst="rect">
            <a:avLst/>
          </a:prstGeom>
        </p:spPr>
      </p:pic>
      <p:pic>
        <p:nvPicPr>
          <p:cNvPr id="23" name="صورة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0610" y="4145368"/>
            <a:ext cx="1431264" cy="1375014"/>
          </a:xfrm>
          <a:prstGeom prst="rect">
            <a:avLst/>
          </a:prstGeom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2360" y="3903920"/>
            <a:ext cx="1818938" cy="1297210"/>
          </a:xfrm>
          <a:prstGeom prst="rect">
            <a:avLst/>
          </a:prstGeom>
        </p:spPr>
      </p:pic>
      <p:pic>
        <p:nvPicPr>
          <p:cNvPr id="25" name="صورة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9123" y="3978306"/>
            <a:ext cx="1936232" cy="115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643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14028 L 0.02852 0.07616 C 0.03451 0.06158 0.04349 0.05394 0.05287 0.05394 C 0.06355 0.05394 0.07214 0.06158 0.07813 0.07616 L 0.10678 0.1402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-0.09883 0.19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10417 0.22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11067 0.1935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4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الْعَرْض</a:t>
            </a:r>
            <a:r>
              <a:rPr kumimoji="0" lang="ar-SA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64411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545910" y="393895"/>
            <a:ext cx="1066604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اليوم سوف نتعرف على كسر جديد هو الثمن</a:t>
            </a:r>
            <a:r>
              <a:rPr kumimoji="0" lang="ar-SA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هيا معاً نحل هذا التدريب :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6520375" y="2794553"/>
            <a:ext cx="928468" cy="829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 descr="6847e784121755a4f4e8ca302498be0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7" t="18966" r="25784" b="48181"/>
          <a:stretch/>
        </p:blipFill>
        <p:spPr>
          <a:xfrm>
            <a:off x="1045029" y="1801504"/>
            <a:ext cx="10371907" cy="4094329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4673191" y="3979296"/>
            <a:ext cx="69603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0" i="0" u="none" strike="noStrike" kern="1200" cap="none" spc="0" normalizeH="0" baseline="0" noProof="0" dirty="0">
                <a:ln>
                  <a:noFill/>
                </a:ln>
                <a:solidFill>
                  <a:srgbClr val="B44D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3814811" y="4707595"/>
            <a:ext cx="818866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sng" strike="noStrike" kern="1200" cap="none" spc="0" normalizeH="0" baseline="0" noProof="0" dirty="0">
                <a:ln>
                  <a:noFill/>
                </a:ln>
                <a:solidFill>
                  <a:srgbClr val="B44D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B44D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1950985" y="4988631"/>
            <a:ext cx="117370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B44D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ثمن</a:t>
            </a:r>
          </a:p>
        </p:txBody>
      </p:sp>
    </p:spTree>
    <p:extLst>
      <p:ext uri="{BB962C8B-B14F-4D97-AF65-F5344CB8AC3E}">
        <p14:creationId xmlns:p14="http://schemas.microsoft.com/office/powerpoint/2010/main" val="11081592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197290" y="559558"/>
            <a:ext cx="9253182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في الثمن نقسم الواحد صحيح إلى ثمانية أقسام متساوية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763234" y="3706015"/>
            <a:ext cx="2415654" cy="11847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 صحيح 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5729274" y="3706015"/>
            <a:ext cx="2458168" cy="11771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" name="مخطط انسيابي: شريط مثقب 10"/>
          <p:cNvSpPr/>
          <p:nvPr/>
        </p:nvSpPr>
        <p:spPr>
          <a:xfrm>
            <a:off x="5049672" y="5186149"/>
            <a:ext cx="5445456" cy="914400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يقرأ : ثمن أو 1 من 8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234" y="1897039"/>
            <a:ext cx="2415654" cy="1651997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273" y="1907538"/>
            <a:ext cx="2518799" cy="1646969"/>
          </a:xfrm>
          <a:prstGeom prst="rect">
            <a:avLst/>
          </a:prstGeom>
        </p:spPr>
      </p:pic>
      <p:grpSp>
        <p:nvGrpSpPr>
          <p:cNvPr id="7" name="مجموعة 6"/>
          <p:cNvGrpSpPr/>
          <p:nvPr/>
        </p:nvGrpSpPr>
        <p:grpSpPr>
          <a:xfrm>
            <a:off x="864360" y="1286301"/>
            <a:ext cx="3895651" cy="4299045"/>
            <a:chOff x="864360" y="1286301"/>
            <a:chExt cx="3895651" cy="4299045"/>
          </a:xfrm>
        </p:grpSpPr>
        <p:sp>
          <p:nvSpPr>
            <p:cNvPr id="9" name="مستطيل مستدير الزوايا 8"/>
            <p:cNvSpPr/>
            <p:nvPr/>
          </p:nvSpPr>
          <p:spPr>
            <a:xfrm>
              <a:off x="864360" y="1286301"/>
              <a:ext cx="3895651" cy="429904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 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8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يقرأ : ثمن 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 عدد الأجزاء الملونة 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     </a:t>
              </a: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خط الكسر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8 عدد الأجزاء المتساوية  </a:t>
              </a:r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3891048" y="3832909"/>
              <a:ext cx="585418" cy="52322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800" b="1" dirty="0">
                  <a:solidFill>
                    <a:schemeClr val="bg1"/>
                  </a:solidFill>
                </a:rPr>
                <a:t>__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17088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8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عنوان الدرس </a:t>
            </a:r>
            <a:endParaRPr kumimoji="0" lang="ar-JO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" action="ppaction://noaction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6" action="ppaction://hlinksldjump"/>
                </a:rPr>
                <a:t>تدريب الكتاب </a:t>
              </a:r>
              <a:endPara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8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9" action="ppaction://hlinksldjump"/>
              </a:rPr>
              <a:t>المهام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hlinkClick r:id="rId10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1" action="ppaction://hlinksldjump"/>
              </a:rPr>
              <a:t>الهدف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hlinkClick r:id="rId8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2" action="ppaction://hlinksldjump"/>
              </a:rPr>
              <a:t>لعبة تفاعلية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hlinkClick r:id="rId13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4" action="ppaction://hlinksldjump"/>
              </a:rPr>
              <a:t>العرض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5" action="ppaction://hlinksldjump"/>
              </a:rPr>
              <a:t>فيديو</a:t>
            </a:r>
            <a:endParaRPr kumimoji="0" lang="ar-JO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>
            <a:hlinkClick r:id="rId8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0" action="ppaction://hlinksldjump"/>
              </a:rPr>
              <a:t>عنوان الدرس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ربع نص 14">
            <a:hlinkClick r:id="" action="ppaction://noaction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3" action="ppaction://hlinksldjump"/>
              </a:rPr>
              <a:t>نشاط كاشف 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77155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237330" y="231190"/>
            <a:ext cx="11780500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37330" y="174220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Noto Naskh Arabic UI"/>
                <a:ea typeface="+mn-ea"/>
                <a:cs typeface="Arial" panose="020B0604020202020204" pitchFamily="34" charset="0"/>
              </a:rPr>
              <a:t>هَيّا نٌشاهِدُ مَعاً  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41266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درس ( الكسور _  الخمس - الثمن 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84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279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تَدْريباتُ الْكِتاب</a:t>
            </a:r>
            <a:r>
              <a:rPr kumimoji="0" lang="ar-SA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77062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صورة 3" descr="6847e784121755a4f4e8ca302498be0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7" t="23124" r="26343" b="17822"/>
          <a:stretch/>
        </p:blipFill>
        <p:spPr>
          <a:xfrm>
            <a:off x="1296538" y="1665027"/>
            <a:ext cx="9335068" cy="4217158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2565779" y="561703"/>
            <a:ext cx="87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تَدْريب من الْكِتاب / حل تدريب 5و 6  صفحة 85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740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صورة 2" descr="6847e784121755a4f4e8ca302498be0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6" t="15639" r="27799" b="39032"/>
          <a:stretch/>
        </p:blipFill>
        <p:spPr>
          <a:xfrm>
            <a:off x="1421640" y="1358596"/>
            <a:ext cx="9730853" cy="4288187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565779" y="561703"/>
            <a:ext cx="87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تَدْريب من الْكِتاب / حل تدريب 8 صفحة 85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9171296" y="2470245"/>
            <a:ext cx="709683" cy="859809"/>
          </a:xfrm>
          <a:prstGeom prst="ellipse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خطط انسيابي: معالجة متعاقبة 5"/>
          <p:cNvSpPr/>
          <p:nvPr/>
        </p:nvSpPr>
        <p:spPr>
          <a:xfrm>
            <a:off x="3944203" y="2265528"/>
            <a:ext cx="1583140" cy="634621"/>
          </a:xfrm>
          <a:prstGeom prst="flowChartAlternateProcess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ربع نص 6"/>
          <p:cNvSpPr txBox="1"/>
          <p:nvPr/>
        </p:nvSpPr>
        <p:spPr>
          <a:xfrm>
            <a:off x="2717074" y="4618951"/>
            <a:ext cx="281026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dirty="0" smtClean="0"/>
              <a:t> 8  </a:t>
            </a:r>
            <a:r>
              <a:rPr lang="ar-SA" sz="3200" dirty="0" smtClean="0"/>
              <a:t>ثمانية أثمان</a:t>
            </a: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20737650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-150126" y="23353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Noto Naskh Arabic UI"/>
                <a:ea typeface="+mn-ea"/>
                <a:cs typeface="Arial" panose="020B0604020202020204" pitchFamily="34" charset="0"/>
              </a:rPr>
              <a:t>هَيّا نَلْعَب  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28078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FB0D37C2-F880-4107-98FD-293761679735}"/>
              </a:ext>
            </a:extLst>
          </p:cNvPr>
          <p:cNvSpPr txBox="1"/>
          <p:nvPr/>
        </p:nvSpPr>
        <p:spPr>
          <a:xfrm>
            <a:off x="3931920" y="1309676"/>
            <a:ext cx="432816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A7EA52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Boahmed Alhour" pitchFamily="2" charset="-78"/>
              </a:rPr>
              <a:t>جـزيــرة الـ</a:t>
            </a:r>
            <a:r>
              <a:rPr kumimoji="0" lang="ar-SA" sz="4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A7EA52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Boahmed Alhour" pitchFamily="2" charset="-78"/>
              </a:rPr>
              <a:t>كسور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BC3B4F00-4905-44FB-8ED2-A93940D382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630680" y="1067750"/>
            <a:ext cx="1630680" cy="1253294"/>
          </a:xfrm>
          <a:prstGeom prst="rect">
            <a:avLst/>
          </a:prstGeom>
        </p:spPr>
      </p:pic>
      <p:pic>
        <p:nvPicPr>
          <p:cNvPr id="2" name="صوت خلفية">
            <a:hlinkClick r:id="" action="ppaction://media"/>
            <a:extLst>
              <a:ext uri="{FF2B5EF4-FFF2-40B4-BE49-F238E27FC236}">
                <a16:creationId xmlns="" xmlns:a16="http://schemas.microsoft.com/office/drawing/2014/main" id="{0E632058-FFF6-48FF-BB73-BB5F26A46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87363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056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أحسنت">
            <a:extLst>
              <a:ext uri="{FF2B5EF4-FFF2-40B4-BE49-F238E27FC236}">
                <a16:creationId xmlns="" xmlns:a16="http://schemas.microsoft.com/office/drawing/2014/main" id="{E54587A0-DC50-4279-819E-33CFB4525772}"/>
              </a:ext>
            </a:extLst>
          </p:cNvPr>
          <p:cNvSpPr/>
          <p:nvPr/>
        </p:nvSpPr>
        <p:spPr>
          <a:xfrm>
            <a:off x="2712334" y="2411003"/>
            <a:ext cx="6767332" cy="2035994"/>
          </a:xfrm>
          <a:prstGeom prst="roundRect">
            <a:avLst/>
          </a:prstGeom>
          <a:solidFill>
            <a:srgbClr val="FFC00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802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تعليمات المسابقة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حاول أن تحزر اسم ال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كسر</a:t>
            </a: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التي تظهر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لك أثناء المسابقة من بين الخيارات المتاحة.</a:t>
            </a:r>
          </a:p>
        </p:txBody>
      </p:sp>
    </p:spTree>
    <p:extLst>
      <p:ext uri="{BB962C8B-B14F-4D97-AF65-F5344CB8AC3E}">
        <p14:creationId xmlns:p14="http://schemas.microsoft.com/office/powerpoint/2010/main" val="4070594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/>
          <p:cNvGrpSpPr/>
          <p:nvPr/>
        </p:nvGrpSpPr>
        <p:grpSpPr>
          <a:xfrm>
            <a:off x="4183735" y="2196102"/>
            <a:ext cx="3688466" cy="2240890"/>
            <a:chOff x="4183735" y="2196102"/>
            <a:chExt cx="3688466" cy="2240890"/>
          </a:xfrm>
        </p:grpSpPr>
        <p:sp>
          <p:nvSpPr>
            <p:cNvPr id="16" name="مربع">
              <a:extLst>
                <a:ext uri="{FF2B5EF4-FFF2-40B4-BE49-F238E27FC236}">
                  <a16:creationId xmlns="" xmlns:a16="http://schemas.microsoft.com/office/drawing/2014/main" id="{BCF9EE96-90B3-4D46-A2DF-4CFBA45DE6BA}"/>
                </a:ext>
              </a:extLst>
            </p:cNvPr>
            <p:cNvSpPr/>
            <p:nvPr/>
          </p:nvSpPr>
          <p:spPr>
            <a:xfrm>
              <a:off x="4183735" y="2196102"/>
              <a:ext cx="3688466" cy="2240890"/>
            </a:xfrm>
            <a:prstGeom prst="roundRect">
              <a:avLst>
                <a:gd name="adj" fmla="val 4980"/>
              </a:avLst>
            </a:prstGeom>
            <a:solidFill>
              <a:srgbClr val="E4C887">
                <a:alpha val="85000"/>
              </a:srgbClr>
            </a:solidFill>
            <a:ln>
              <a:solidFill>
                <a:schemeClr val="bg1"/>
              </a:solidFill>
            </a:ln>
            <a:effectLst/>
            <a:scene3d>
              <a:camera prst="orthographicFront"/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79748" y="2351396"/>
              <a:ext cx="2003772" cy="1606500"/>
            </a:xfrm>
            <a:prstGeom prst="rect">
              <a:avLst/>
            </a:prstGeom>
          </p:spPr>
        </p:pic>
      </p:grpSp>
      <p:sp>
        <p:nvSpPr>
          <p:cNvPr id="9" name="السؤال 2">
            <a:extLst>
              <a:ext uri="{FF2B5EF4-FFF2-40B4-BE49-F238E27FC236}">
                <a16:creationId xmlns="" xmlns:a16="http://schemas.microsoft.com/office/drawing/2014/main" id="{E793C50D-C322-480E-A6E5-0DF4747237DC}"/>
              </a:ext>
            </a:extLst>
          </p:cNvPr>
          <p:cNvSpPr txBox="1"/>
          <p:nvPr/>
        </p:nvSpPr>
        <p:spPr>
          <a:xfrm>
            <a:off x="4251767" y="1449119"/>
            <a:ext cx="3688466" cy="615553"/>
          </a:xfrm>
          <a:prstGeom prst="roundRect">
            <a:avLst/>
          </a:prstGeom>
          <a:solidFill>
            <a:srgbClr val="FFE05C">
              <a:alpha val="85000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JO"/>
            </a:defPPr>
            <a:lvl1pPr algn="ctr" rtl="1">
              <a:defRPr sz="3400" b="1">
                <a:ln w="38100">
                  <a:solidFill>
                    <a:schemeClr val="bg1"/>
                  </a:solidFill>
                </a:ln>
                <a:solidFill>
                  <a:schemeClr val="lt1"/>
                </a:solidFill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400" b="1" i="0" u="none" strike="noStrike" kern="1200" cap="none" spc="0" normalizeH="0" baseline="0" noProof="0" dirty="0">
                <a:ln w="38100">
                  <a:noFill/>
                </a:ln>
                <a:solidFill>
                  <a:srgbClr val="B44D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ما </a:t>
            </a:r>
            <a:r>
              <a:rPr kumimoji="0" lang="ar-SA" sz="3400" b="1" i="0" u="none" strike="noStrike" kern="1200" cap="none" spc="0" normalizeH="0" baseline="0" noProof="0" dirty="0">
                <a:ln w="38100">
                  <a:noFill/>
                </a:ln>
                <a:solidFill>
                  <a:srgbClr val="B44D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هذا الكسر </a:t>
            </a:r>
            <a:r>
              <a:rPr kumimoji="0" lang="ar-JO" sz="3400" b="1" i="0" u="none" strike="noStrike" kern="1200" cap="none" spc="0" normalizeH="0" baseline="0" noProof="0" dirty="0">
                <a:ln w="38100">
                  <a:noFill/>
                </a:ln>
                <a:solidFill>
                  <a:srgbClr val="B44D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؟</a:t>
            </a:r>
          </a:p>
        </p:txBody>
      </p:sp>
      <p:sp>
        <p:nvSpPr>
          <p:cNvPr id="5" name="صحيح">
            <a:extLst>
              <a:ext uri="{FF2B5EF4-FFF2-40B4-BE49-F238E27FC236}">
                <a16:creationId xmlns="" xmlns:a16="http://schemas.microsoft.com/office/drawing/2014/main" id="{A8998FCF-43D4-411F-893F-9EF15706CA0A}"/>
              </a:ext>
            </a:extLst>
          </p:cNvPr>
          <p:cNvSpPr/>
          <p:nvPr/>
        </p:nvSpPr>
        <p:spPr>
          <a:xfrm>
            <a:off x="7872201" y="5127694"/>
            <a:ext cx="2230916" cy="629203"/>
          </a:xfrm>
          <a:prstGeom prst="roundRect">
            <a:avLst/>
          </a:prstGeom>
          <a:solidFill>
            <a:srgbClr val="D8AE5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ثلث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خطأ 1">
            <a:extLst>
              <a:ext uri="{FF2B5EF4-FFF2-40B4-BE49-F238E27FC236}">
                <a16:creationId xmlns="" xmlns:a16="http://schemas.microsoft.com/office/drawing/2014/main" id="{55BAD474-4CC1-430A-80C6-36EC219AB929}"/>
              </a:ext>
            </a:extLst>
          </p:cNvPr>
          <p:cNvSpPr/>
          <p:nvPr/>
        </p:nvSpPr>
        <p:spPr>
          <a:xfrm>
            <a:off x="4988187" y="5127694"/>
            <a:ext cx="2230916" cy="629203"/>
          </a:xfrm>
          <a:prstGeom prst="roundRect">
            <a:avLst/>
          </a:prstGeom>
          <a:solidFill>
            <a:srgbClr val="D8AE5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ربع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خطأ 2">
            <a:extLst>
              <a:ext uri="{FF2B5EF4-FFF2-40B4-BE49-F238E27FC236}">
                <a16:creationId xmlns="" xmlns:a16="http://schemas.microsoft.com/office/drawing/2014/main" id="{1344E62B-2F02-4679-A237-2E7C29B866FF}"/>
              </a:ext>
            </a:extLst>
          </p:cNvPr>
          <p:cNvSpPr/>
          <p:nvPr/>
        </p:nvSpPr>
        <p:spPr>
          <a:xfrm>
            <a:off x="2104174" y="5127694"/>
            <a:ext cx="2230916" cy="629203"/>
          </a:xfrm>
          <a:prstGeom prst="roundRect">
            <a:avLst/>
          </a:prstGeom>
          <a:solidFill>
            <a:srgbClr val="D8AE5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خمس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نجمة 1">
            <a:extLst>
              <a:ext uri="{FF2B5EF4-FFF2-40B4-BE49-F238E27FC236}">
                <a16:creationId xmlns="" xmlns:a16="http://schemas.microsoft.com/office/drawing/2014/main" id="{741ACE32-6B93-488F-B34F-17740F0BB0A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180" y="1710047"/>
            <a:ext cx="731413" cy="7092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نجمة 2">
            <a:extLst>
              <a:ext uri="{FF2B5EF4-FFF2-40B4-BE49-F238E27FC236}">
                <a16:creationId xmlns="" xmlns:a16="http://schemas.microsoft.com/office/drawing/2014/main" id="{A75E7AD1-5888-4474-86FC-D9939E66211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294" y="1710047"/>
            <a:ext cx="731413" cy="7092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نجمة 3">
            <a:extLst>
              <a:ext uri="{FF2B5EF4-FFF2-40B4-BE49-F238E27FC236}">
                <a16:creationId xmlns="" xmlns:a16="http://schemas.microsoft.com/office/drawing/2014/main" id="{4E194D0D-7DD4-4152-8A0E-5342FBBB4C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408" y="1710047"/>
            <a:ext cx="731413" cy="7092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6" name="التالي">
            <a:hlinkClick r:id="" action="ppaction://hlinkshowjump?jump=nextslide">
              <a:snd r:embed="rId8" name="Button Click Percussive Version 1.wav"/>
            </a:hlinkClick>
            <a:extLst>
              <a:ext uri="{FF2B5EF4-FFF2-40B4-BE49-F238E27FC236}">
                <a16:creationId xmlns="" xmlns:a16="http://schemas.microsoft.com/office/drawing/2014/main" id="{F40FC2D2-17E7-4A65-A6F2-384FBA31463E}"/>
              </a:ext>
            </a:extLst>
          </p:cNvPr>
          <p:cNvSpPr/>
          <p:nvPr/>
        </p:nvSpPr>
        <p:spPr>
          <a:xfrm flipH="1" flipV="1">
            <a:off x="5802630" y="6026747"/>
            <a:ext cx="586740" cy="586740"/>
          </a:xfrm>
          <a:prstGeom prst="chevron">
            <a:avLst/>
          </a:prstGeom>
          <a:solidFill>
            <a:srgbClr val="B44D00">
              <a:alpha val="85000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4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أحسنت">
            <a:extLst>
              <a:ext uri="{FF2B5EF4-FFF2-40B4-BE49-F238E27FC236}">
                <a16:creationId xmlns="" xmlns:a16="http://schemas.microsoft.com/office/drawing/2014/main" id="{E54587A0-DC50-4279-819E-33CFB4525772}"/>
              </a:ext>
            </a:extLst>
          </p:cNvPr>
          <p:cNvSpPr/>
          <p:nvPr/>
        </p:nvSpPr>
        <p:spPr>
          <a:xfrm>
            <a:off x="4859302" y="3015050"/>
            <a:ext cx="2453204" cy="826188"/>
          </a:xfrm>
          <a:prstGeom prst="roundRect">
            <a:avLst/>
          </a:prstGeom>
          <a:solidFill>
            <a:srgbClr val="FFC00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أحسنت!</a:t>
            </a:r>
          </a:p>
        </p:txBody>
      </p:sp>
      <p:pic>
        <p:nvPicPr>
          <p:cNvPr id="17" name="عصفور">
            <a:extLst>
              <a:ext uri="{FF2B5EF4-FFF2-40B4-BE49-F238E27FC236}">
                <a16:creationId xmlns="" xmlns:a16="http://schemas.microsoft.com/office/drawing/2014/main" id="{AE2A842D-D15F-46AF-93E2-D3A715A864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5711" y="165783"/>
            <a:ext cx="54292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035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Bell Gliss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35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1.48148E-6 L -0.23711 1.48148E-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cartoon_ascend_x4_short_002_12650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7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25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cartoon_metal_impact_001_35886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cartoon_metal_impact_001_35886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26" grpId="0" animBg="1"/>
      <p:bldP spid="13" grpId="0" animBg="1"/>
      <p:bldP spid="13" grpId="1" animBg="1"/>
      <p:bldP spid="13" grpId="2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السؤال 2">
            <a:extLst>
              <a:ext uri="{FF2B5EF4-FFF2-40B4-BE49-F238E27FC236}">
                <a16:creationId xmlns="" xmlns:a16="http://schemas.microsoft.com/office/drawing/2014/main" id="{E793C50D-C322-480E-A6E5-0DF4747237DC}"/>
              </a:ext>
            </a:extLst>
          </p:cNvPr>
          <p:cNvSpPr txBox="1"/>
          <p:nvPr/>
        </p:nvSpPr>
        <p:spPr>
          <a:xfrm>
            <a:off x="4251767" y="1449119"/>
            <a:ext cx="3688466" cy="615553"/>
          </a:xfrm>
          <a:prstGeom prst="roundRect">
            <a:avLst/>
          </a:prstGeom>
          <a:solidFill>
            <a:srgbClr val="FFE05C">
              <a:alpha val="85000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JO"/>
            </a:defPPr>
            <a:lvl1pPr algn="ctr" rtl="1">
              <a:defRPr sz="3400" b="1">
                <a:ln w="38100">
                  <a:solidFill>
                    <a:schemeClr val="bg1"/>
                  </a:solidFill>
                </a:ln>
                <a:solidFill>
                  <a:schemeClr val="lt1"/>
                </a:solidFill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400" b="1" i="0" u="none" strike="noStrike" kern="1200" cap="none" spc="0" normalizeH="0" baseline="0" noProof="0" dirty="0">
                <a:ln w="38100">
                  <a:noFill/>
                </a:ln>
                <a:solidFill>
                  <a:srgbClr val="B44D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الكسر هو </a:t>
            </a:r>
            <a:r>
              <a:rPr kumimoji="0" lang="ar-JO" sz="3400" b="1" i="0" u="none" strike="noStrike" kern="1200" cap="none" spc="0" normalizeH="0" baseline="0" noProof="0" dirty="0">
                <a:ln w="38100">
                  <a:noFill/>
                </a:ln>
                <a:solidFill>
                  <a:srgbClr val="B44D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؟</a:t>
            </a:r>
          </a:p>
        </p:txBody>
      </p:sp>
      <p:sp>
        <p:nvSpPr>
          <p:cNvPr id="5" name="صحيح">
            <a:extLst>
              <a:ext uri="{FF2B5EF4-FFF2-40B4-BE49-F238E27FC236}">
                <a16:creationId xmlns="" xmlns:a16="http://schemas.microsoft.com/office/drawing/2014/main" id="{A8998FCF-43D4-411F-893F-9EF15706CA0A}"/>
              </a:ext>
            </a:extLst>
          </p:cNvPr>
          <p:cNvSpPr/>
          <p:nvPr/>
        </p:nvSpPr>
        <p:spPr>
          <a:xfrm>
            <a:off x="4980542" y="5127694"/>
            <a:ext cx="2230916" cy="629203"/>
          </a:xfrm>
          <a:prstGeom prst="roundRect">
            <a:avLst/>
          </a:prstGeom>
          <a:solidFill>
            <a:srgbClr val="D8AE5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خمس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خطأ 1">
            <a:extLst>
              <a:ext uri="{FF2B5EF4-FFF2-40B4-BE49-F238E27FC236}">
                <a16:creationId xmlns="" xmlns:a16="http://schemas.microsoft.com/office/drawing/2014/main" id="{55BAD474-4CC1-430A-80C6-36EC219AB929}"/>
              </a:ext>
            </a:extLst>
          </p:cNvPr>
          <p:cNvSpPr/>
          <p:nvPr/>
        </p:nvSpPr>
        <p:spPr>
          <a:xfrm>
            <a:off x="7872150" y="5127694"/>
            <a:ext cx="2230916" cy="629203"/>
          </a:xfrm>
          <a:prstGeom prst="roundRect">
            <a:avLst/>
          </a:prstGeom>
          <a:solidFill>
            <a:srgbClr val="D8AE5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ثمن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خطأ 2">
            <a:extLst>
              <a:ext uri="{FF2B5EF4-FFF2-40B4-BE49-F238E27FC236}">
                <a16:creationId xmlns="" xmlns:a16="http://schemas.microsoft.com/office/drawing/2014/main" id="{1344E62B-2F02-4679-A237-2E7C29B866FF}"/>
              </a:ext>
            </a:extLst>
          </p:cNvPr>
          <p:cNvSpPr/>
          <p:nvPr/>
        </p:nvSpPr>
        <p:spPr>
          <a:xfrm>
            <a:off x="2104174" y="5127694"/>
            <a:ext cx="2230916" cy="629203"/>
          </a:xfrm>
          <a:prstGeom prst="roundRect">
            <a:avLst/>
          </a:prstGeom>
          <a:solidFill>
            <a:srgbClr val="D8AE5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عشر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نجمة 1">
            <a:extLst>
              <a:ext uri="{FF2B5EF4-FFF2-40B4-BE49-F238E27FC236}">
                <a16:creationId xmlns="" xmlns:a16="http://schemas.microsoft.com/office/drawing/2014/main" id="{741ACE32-6B93-488F-B34F-17740F0BB0A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180" y="1710047"/>
            <a:ext cx="731413" cy="7092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نجمة 2">
            <a:extLst>
              <a:ext uri="{FF2B5EF4-FFF2-40B4-BE49-F238E27FC236}">
                <a16:creationId xmlns="" xmlns:a16="http://schemas.microsoft.com/office/drawing/2014/main" id="{A75E7AD1-5888-4474-86FC-D9939E66211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294" y="1710047"/>
            <a:ext cx="731413" cy="7092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نجمة 3">
            <a:extLst>
              <a:ext uri="{FF2B5EF4-FFF2-40B4-BE49-F238E27FC236}">
                <a16:creationId xmlns="" xmlns:a16="http://schemas.microsoft.com/office/drawing/2014/main" id="{4E194D0D-7DD4-4152-8A0E-5342FBBB4C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408" y="1710047"/>
            <a:ext cx="731413" cy="7092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6" name="التالي">
            <a:hlinkClick r:id="" action="ppaction://hlinkshowjump?jump=nextslide">
              <a:snd r:embed="rId7" name="Button Click Percussive Version 1.wav"/>
            </a:hlinkClick>
            <a:extLst>
              <a:ext uri="{FF2B5EF4-FFF2-40B4-BE49-F238E27FC236}">
                <a16:creationId xmlns="" xmlns:a16="http://schemas.microsoft.com/office/drawing/2014/main" id="{F40FC2D2-17E7-4A65-A6F2-384FBA31463E}"/>
              </a:ext>
            </a:extLst>
          </p:cNvPr>
          <p:cNvSpPr/>
          <p:nvPr/>
        </p:nvSpPr>
        <p:spPr>
          <a:xfrm flipH="1" flipV="1">
            <a:off x="5802630" y="6026747"/>
            <a:ext cx="586740" cy="586740"/>
          </a:xfrm>
          <a:prstGeom prst="chevron">
            <a:avLst/>
          </a:prstGeom>
          <a:solidFill>
            <a:srgbClr val="B44D00">
              <a:alpha val="85000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4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عصفور">
            <a:extLst>
              <a:ext uri="{FF2B5EF4-FFF2-40B4-BE49-F238E27FC236}">
                <a16:creationId xmlns="" xmlns:a16="http://schemas.microsoft.com/office/drawing/2014/main" id="{AA6C1AF4-29CB-4355-919D-C6FB8202F8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5711" y="165783"/>
            <a:ext cx="542925" cy="438150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4183684" y="2530487"/>
            <a:ext cx="3688466" cy="2240890"/>
            <a:chOff x="2687415" y="2419296"/>
            <a:chExt cx="3688466" cy="2240890"/>
          </a:xfrm>
        </p:grpSpPr>
        <p:sp>
          <p:nvSpPr>
            <p:cNvPr id="16" name="مربع">
              <a:extLst>
                <a:ext uri="{FF2B5EF4-FFF2-40B4-BE49-F238E27FC236}">
                  <a16:creationId xmlns="" xmlns:a16="http://schemas.microsoft.com/office/drawing/2014/main" id="{BCF9EE96-90B3-4D46-A2DF-4CFBA45DE6BA}"/>
                </a:ext>
              </a:extLst>
            </p:cNvPr>
            <p:cNvSpPr/>
            <p:nvPr/>
          </p:nvSpPr>
          <p:spPr>
            <a:xfrm>
              <a:off x="2687415" y="2419296"/>
              <a:ext cx="3688466" cy="2240890"/>
            </a:xfrm>
            <a:prstGeom prst="roundRect">
              <a:avLst>
                <a:gd name="adj" fmla="val 4980"/>
              </a:avLst>
            </a:prstGeom>
            <a:solidFill>
              <a:srgbClr val="E4C887">
                <a:alpha val="85000"/>
              </a:srgbClr>
            </a:solidFill>
            <a:ln>
              <a:solidFill>
                <a:schemeClr val="bg1"/>
              </a:solidFill>
            </a:ln>
            <a:effectLst/>
            <a:scene3d>
              <a:camera prst="orthographicFront"/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" name="صورة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23028" y="2697219"/>
              <a:ext cx="2679602" cy="1518750"/>
            </a:xfrm>
            <a:prstGeom prst="rect">
              <a:avLst/>
            </a:prstGeom>
          </p:spPr>
        </p:pic>
      </p:grpSp>
      <p:sp>
        <p:nvSpPr>
          <p:cNvPr id="13" name="أحسنت">
            <a:extLst>
              <a:ext uri="{FF2B5EF4-FFF2-40B4-BE49-F238E27FC236}">
                <a16:creationId xmlns="" xmlns:a16="http://schemas.microsoft.com/office/drawing/2014/main" id="{E54587A0-DC50-4279-819E-33CFB4525772}"/>
              </a:ext>
            </a:extLst>
          </p:cNvPr>
          <p:cNvSpPr/>
          <p:nvPr/>
        </p:nvSpPr>
        <p:spPr>
          <a:xfrm>
            <a:off x="4692552" y="3430907"/>
            <a:ext cx="2453204" cy="826188"/>
          </a:xfrm>
          <a:prstGeom prst="roundRect">
            <a:avLst/>
          </a:prstGeom>
          <a:solidFill>
            <a:srgbClr val="FFC00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أحسنت!</a:t>
            </a:r>
          </a:p>
        </p:txBody>
      </p:sp>
    </p:spTree>
    <p:extLst>
      <p:ext uri="{BB962C8B-B14F-4D97-AF65-F5344CB8AC3E}">
        <p14:creationId xmlns:p14="http://schemas.microsoft.com/office/powerpoint/2010/main" val="24510198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Bell Gliss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cartoon_ascend_x4_short_002_12650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1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7" presetClass="exit" presetSubtype="0" fill="hold" grpId="2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25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cartoon_metal_impact_001_35886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cartoon_metal_impact_001_35886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5" grpId="0" animBg="1"/>
      <p:bldP spid="6" grpId="0" animBg="1"/>
      <p:bldP spid="6" grpId="1" animBg="1"/>
      <p:bldP spid="7" grpId="0" animBg="1"/>
      <p:bldP spid="7" grpId="1" animBg="1"/>
      <p:bldP spid="26" grpId="0" animBg="1"/>
      <p:bldP spid="13" grpId="0" animBg="1"/>
      <p:bldP spid="13" grpId="1" animBg="1"/>
      <p:bldP spid="13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3111690" y="1804740"/>
            <a:ext cx="5180593" cy="2862322"/>
            <a:chOff x="3111690" y="1804740"/>
            <a:chExt cx="5180593" cy="2862322"/>
          </a:xfrm>
        </p:grpSpPr>
        <p:sp>
          <p:nvSpPr>
            <p:cNvPr id="7" name="مستطيل 6"/>
            <p:cNvSpPr/>
            <p:nvPr/>
          </p:nvSpPr>
          <p:spPr>
            <a:xfrm>
              <a:off x="3111690" y="1804740"/>
              <a:ext cx="5180593" cy="286232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7200" b="1" i="0" u="none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عِنْوانُ الدَّرْس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5400" b="1" i="0" u="none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الْكسور (</a:t>
              </a:r>
              <a:r>
                <a:rPr kumimoji="0" lang="ar-SA" sz="5400" b="1" i="0" u="sng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</a:t>
              </a:r>
              <a:r>
                <a:rPr kumimoji="0" lang="ar-SA" sz="5400" b="1" i="0" u="none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، </a:t>
              </a:r>
              <a:r>
                <a:rPr kumimoji="0" lang="ar-SA" sz="5400" b="1" i="0" u="sng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</a:t>
              </a:r>
              <a:r>
                <a:rPr kumimoji="0" lang="ar-SA" sz="5400" b="1" i="0" u="none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)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5400" b="1" noProof="0" dirty="0">
                  <a:ln/>
                  <a:solidFill>
                    <a:srgbClr val="FFC000"/>
                  </a:solidFill>
                  <a:latin typeface="Calibri"/>
                  <a:cs typeface="Arial" panose="020B0604020202020204" pitchFamily="34" charset="0"/>
                </a:rPr>
                <a:t>     5</a:t>
              </a:r>
              <a:endPara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" name="مربع نص 1"/>
            <p:cNvSpPr txBox="1"/>
            <p:nvPr/>
          </p:nvSpPr>
          <p:spPr>
            <a:xfrm>
              <a:off x="4312691" y="3657599"/>
              <a:ext cx="376875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07154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السؤال 2">
            <a:extLst>
              <a:ext uri="{FF2B5EF4-FFF2-40B4-BE49-F238E27FC236}">
                <a16:creationId xmlns="" xmlns:a16="http://schemas.microsoft.com/office/drawing/2014/main" id="{E793C50D-C322-480E-A6E5-0DF4747237DC}"/>
              </a:ext>
            </a:extLst>
          </p:cNvPr>
          <p:cNvSpPr txBox="1"/>
          <p:nvPr/>
        </p:nvSpPr>
        <p:spPr>
          <a:xfrm>
            <a:off x="3784209" y="1372549"/>
            <a:ext cx="4156024" cy="692124"/>
          </a:xfrm>
          <a:prstGeom prst="roundRect">
            <a:avLst/>
          </a:prstGeom>
          <a:solidFill>
            <a:srgbClr val="FFE05C">
              <a:alpha val="85000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JO"/>
            </a:defPPr>
            <a:lvl1pPr algn="ctr" rtl="1">
              <a:defRPr sz="3400" b="1">
                <a:ln w="38100">
                  <a:solidFill>
                    <a:schemeClr val="bg1"/>
                  </a:solidFill>
                </a:ln>
                <a:solidFill>
                  <a:schemeClr val="lt1"/>
                </a:solidFill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400" b="1" i="0" u="none" strike="noStrike" kern="1200" cap="none" spc="0" normalizeH="0" baseline="0" noProof="0" dirty="0">
                <a:ln w="38100">
                  <a:noFill/>
                </a:ln>
                <a:solidFill>
                  <a:srgbClr val="B44D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الشكل التالي يمثل الكسر</a:t>
            </a:r>
            <a:r>
              <a:rPr kumimoji="0" lang="ar-JO" sz="3400" b="1" i="0" u="none" strike="noStrike" kern="1200" cap="none" spc="0" normalizeH="0" baseline="0" noProof="0" dirty="0">
                <a:ln w="38100">
                  <a:noFill/>
                </a:ln>
                <a:solidFill>
                  <a:srgbClr val="B44D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؟</a:t>
            </a:r>
          </a:p>
        </p:txBody>
      </p:sp>
      <p:sp>
        <p:nvSpPr>
          <p:cNvPr id="5" name="صحيح">
            <a:extLst>
              <a:ext uri="{FF2B5EF4-FFF2-40B4-BE49-F238E27FC236}">
                <a16:creationId xmlns="" xmlns:a16="http://schemas.microsoft.com/office/drawing/2014/main" id="{A8998FCF-43D4-411F-893F-9EF15706CA0A}"/>
              </a:ext>
            </a:extLst>
          </p:cNvPr>
          <p:cNvSpPr/>
          <p:nvPr/>
        </p:nvSpPr>
        <p:spPr>
          <a:xfrm>
            <a:off x="2104174" y="5127694"/>
            <a:ext cx="2230916" cy="629203"/>
          </a:xfrm>
          <a:prstGeom prst="roundRect">
            <a:avLst/>
          </a:prstGeom>
          <a:solidFill>
            <a:srgbClr val="D8AE5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نصف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خطأ 1">
            <a:extLst>
              <a:ext uri="{FF2B5EF4-FFF2-40B4-BE49-F238E27FC236}">
                <a16:creationId xmlns="" xmlns:a16="http://schemas.microsoft.com/office/drawing/2014/main" id="{55BAD474-4CC1-430A-80C6-36EC219AB929}"/>
              </a:ext>
            </a:extLst>
          </p:cNvPr>
          <p:cNvSpPr/>
          <p:nvPr/>
        </p:nvSpPr>
        <p:spPr>
          <a:xfrm>
            <a:off x="4988187" y="5127694"/>
            <a:ext cx="2230916" cy="629203"/>
          </a:xfrm>
          <a:prstGeom prst="roundRect">
            <a:avLst/>
          </a:prstGeom>
          <a:solidFill>
            <a:srgbClr val="D8AE5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ثلث 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خطأ 2">
            <a:extLst>
              <a:ext uri="{FF2B5EF4-FFF2-40B4-BE49-F238E27FC236}">
                <a16:creationId xmlns="" xmlns:a16="http://schemas.microsoft.com/office/drawing/2014/main" id="{1344E62B-2F02-4679-A237-2E7C29B866FF}"/>
              </a:ext>
            </a:extLst>
          </p:cNvPr>
          <p:cNvSpPr/>
          <p:nvPr/>
        </p:nvSpPr>
        <p:spPr>
          <a:xfrm>
            <a:off x="7872150" y="5127694"/>
            <a:ext cx="2230916" cy="629203"/>
          </a:xfrm>
          <a:prstGeom prst="roundRect">
            <a:avLst/>
          </a:prstGeom>
          <a:solidFill>
            <a:srgbClr val="D8AE5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ربع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نجمة 1">
            <a:extLst>
              <a:ext uri="{FF2B5EF4-FFF2-40B4-BE49-F238E27FC236}">
                <a16:creationId xmlns="" xmlns:a16="http://schemas.microsoft.com/office/drawing/2014/main" id="{741ACE32-6B93-488F-B34F-17740F0BB0A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180" y="1710047"/>
            <a:ext cx="731413" cy="7092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نجمة 2">
            <a:extLst>
              <a:ext uri="{FF2B5EF4-FFF2-40B4-BE49-F238E27FC236}">
                <a16:creationId xmlns="" xmlns:a16="http://schemas.microsoft.com/office/drawing/2014/main" id="{A75E7AD1-5888-4474-86FC-D9939E66211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294" y="1710047"/>
            <a:ext cx="731413" cy="7092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نجمة 3">
            <a:extLst>
              <a:ext uri="{FF2B5EF4-FFF2-40B4-BE49-F238E27FC236}">
                <a16:creationId xmlns="" xmlns:a16="http://schemas.microsoft.com/office/drawing/2014/main" id="{4E194D0D-7DD4-4152-8A0E-5342FBBB4C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408" y="1710047"/>
            <a:ext cx="731413" cy="7092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6" name="التالي">
            <a:hlinkClick r:id="" action="ppaction://hlinkshowjump?jump=nextslide">
              <a:snd r:embed="rId7" name="Button Click Percussive Version 1.wav"/>
            </a:hlinkClick>
            <a:extLst>
              <a:ext uri="{FF2B5EF4-FFF2-40B4-BE49-F238E27FC236}">
                <a16:creationId xmlns="" xmlns:a16="http://schemas.microsoft.com/office/drawing/2014/main" id="{F40FC2D2-17E7-4A65-A6F2-384FBA31463E}"/>
              </a:ext>
            </a:extLst>
          </p:cNvPr>
          <p:cNvSpPr/>
          <p:nvPr/>
        </p:nvSpPr>
        <p:spPr>
          <a:xfrm flipH="1" flipV="1">
            <a:off x="5802630" y="6026747"/>
            <a:ext cx="586740" cy="586740"/>
          </a:xfrm>
          <a:prstGeom prst="chevron">
            <a:avLst/>
          </a:prstGeom>
          <a:solidFill>
            <a:srgbClr val="B44D00">
              <a:alpha val="85000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4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عصفور">
            <a:extLst>
              <a:ext uri="{FF2B5EF4-FFF2-40B4-BE49-F238E27FC236}">
                <a16:creationId xmlns="" xmlns:a16="http://schemas.microsoft.com/office/drawing/2014/main" id="{AA6C1AF4-29CB-4355-919D-C6FB8202F8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5711" y="165783"/>
            <a:ext cx="542925" cy="438150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4251767" y="2549305"/>
            <a:ext cx="3688466" cy="2240890"/>
            <a:chOff x="4251767" y="2549305"/>
            <a:chExt cx="3688466" cy="2240890"/>
          </a:xfrm>
        </p:grpSpPr>
        <p:sp>
          <p:nvSpPr>
            <p:cNvPr id="16" name="مربع">
              <a:extLst>
                <a:ext uri="{FF2B5EF4-FFF2-40B4-BE49-F238E27FC236}">
                  <a16:creationId xmlns="" xmlns:a16="http://schemas.microsoft.com/office/drawing/2014/main" id="{BCF9EE96-90B3-4D46-A2DF-4CFBA45DE6BA}"/>
                </a:ext>
              </a:extLst>
            </p:cNvPr>
            <p:cNvSpPr/>
            <p:nvPr/>
          </p:nvSpPr>
          <p:spPr>
            <a:xfrm>
              <a:off x="4251767" y="2549305"/>
              <a:ext cx="3688466" cy="2240890"/>
            </a:xfrm>
            <a:prstGeom prst="roundRect">
              <a:avLst>
                <a:gd name="adj" fmla="val 4980"/>
              </a:avLst>
            </a:prstGeom>
            <a:solidFill>
              <a:srgbClr val="E4C887">
                <a:alpha val="85000"/>
              </a:srgbClr>
            </a:solidFill>
            <a:ln>
              <a:solidFill>
                <a:schemeClr val="bg1"/>
              </a:solidFill>
            </a:ln>
            <a:effectLst/>
            <a:scene3d>
              <a:camera prst="orthographicFront"/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" name="صورة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42239" y="2756795"/>
              <a:ext cx="1922811" cy="1837760"/>
            </a:xfrm>
            <a:prstGeom prst="rect">
              <a:avLst/>
            </a:prstGeom>
          </p:spPr>
        </p:pic>
      </p:grpSp>
      <p:sp>
        <p:nvSpPr>
          <p:cNvPr id="13" name="أحسنت">
            <a:extLst>
              <a:ext uri="{FF2B5EF4-FFF2-40B4-BE49-F238E27FC236}">
                <a16:creationId xmlns="" xmlns:a16="http://schemas.microsoft.com/office/drawing/2014/main" id="{E54587A0-DC50-4279-819E-33CFB4525772}"/>
              </a:ext>
            </a:extLst>
          </p:cNvPr>
          <p:cNvSpPr/>
          <p:nvPr/>
        </p:nvSpPr>
        <p:spPr>
          <a:xfrm>
            <a:off x="4988187" y="3256656"/>
            <a:ext cx="2453204" cy="826188"/>
          </a:xfrm>
          <a:prstGeom prst="roundRect">
            <a:avLst/>
          </a:prstGeom>
          <a:solidFill>
            <a:srgbClr val="FFC00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أحسنت!</a:t>
            </a:r>
          </a:p>
        </p:txBody>
      </p:sp>
    </p:spTree>
    <p:extLst>
      <p:ext uri="{BB962C8B-B14F-4D97-AF65-F5344CB8AC3E}">
        <p14:creationId xmlns:p14="http://schemas.microsoft.com/office/powerpoint/2010/main" val="1291477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Bell Gliss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63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1.48148E-6 L 0.23659 1.48148E-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cartoon_ascend_x4_short_002_12650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7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25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cartoon_metal_impact_001_35886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cartoon_metal_impact_001_35886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26" grpId="0" animBg="1"/>
      <p:bldP spid="13" grpId="0" animBg="1"/>
      <p:bldP spid="13" grpId="1" animBg="1"/>
      <p:bldP spid="13" grpId="2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السؤال 2">
            <a:extLst>
              <a:ext uri="{FF2B5EF4-FFF2-40B4-BE49-F238E27FC236}">
                <a16:creationId xmlns="" xmlns:a16="http://schemas.microsoft.com/office/drawing/2014/main" id="{E793C50D-C322-480E-A6E5-0DF4747237DC}"/>
              </a:ext>
            </a:extLst>
          </p:cNvPr>
          <p:cNvSpPr txBox="1"/>
          <p:nvPr/>
        </p:nvSpPr>
        <p:spPr>
          <a:xfrm>
            <a:off x="4251767" y="1449119"/>
            <a:ext cx="3688466" cy="615553"/>
          </a:xfrm>
          <a:prstGeom prst="roundRect">
            <a:avLst/>
          </a:prstGeom>
          <a:solidFill>
            <a:srgbClr val="FFE05C">
              <a:alpha val="85000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JO"/>
            </a:defPPr>
            <a:lvl1pPr algn="ctr" rtl="1">
              <a:defRPr sz="3400" b="1">
                <a:ln w="38100">
                  <a:solidFill>
                    <a:schemeClr val="bg1"/>
                  </a:solidFill>
                </a:ln>
                <a:solidFill>
                  <a:schemeClr val="lt1"/>
                </a:solidFill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400" b="1" i="0" u="none" strike="noStrike" kern="1200" cap="none" spc="0" normalizeH="0" baseline="0" noProof="0" dirty="0">
                <a:ln w="38100">
                  <a:noFill/>
                </a:ln>
                <a:solidFill>
                  <a:srgbClr val="B44D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أجب عن السؤال</a:t>
            </a:r>
            <a:r>
              <a:rPr kumimoji="0" lang="ar-JO" sz="3400" b="1" i="0" u="none" strike="noStrike" kern="1200" cap="none" spc="0" normalizeH="0" baseline="0" noProof="0" dirty="0">
                <a:ln w="38100">
                  <a:noFill/>
                </a:ln>
                <a:solidFill>
                  <a:srgbClr val="B44D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؟</a:t>
            </a:r>
          </a:p>
        </p:txBody>
      </p:sp>
      <p:sp>
        <p:nvSpPr>
          <p:cNvPr id="5" name="صحيح">
            <a:extLst>
              <a:ext uri="{FF2B5EF4-FFF2-40B4-BE49-F238E27FC236}">
                <a16:creationId xmlns="" xmlns:a16="http://schemas.microsoft.com/office/drawing/2014/main" id="{A8998FCF-43D4-411F-893F-9EF15706CA0A}"/>
              </a:ext>
            </a:extLst>
          </p:cNvPr>
          <p:cNvSpPr/>
          <p:nvPr/>
        </p:nvSpPr>
        <p:spPr>
          <a:xfrm>
            <a:off x="7872201" y="5127694"/>
            <a:ext cx="2230916" cy="629203"/>
          </a:xfrm>
          <a:prstGeom prst="roundRect">
            <a:avLst/>
          </a:prstGeom>
          <a:solidFill>
            <a:srgbClr val="D8AE5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5 أخماس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خطأ 1">
            <a:extLst>
              <a:ext uri="{FF2B5EF4-FFF2-40B4-BE49-F238E27FC236}">
                <a16:creationId xmlns="" xmlns:a16="http://schemas.microsoft.com/office/drawing/2014/main" id="{55BAD474-4CC1-430A-80C6-36EC219AB929}"/>
              </a:ext>
            </a:extLst>
          </p:cNvPr>
          <p:cNvSpPr/>
          <p:nvPr/>
        </p:nvSpPr>
        <p:spPr>
          <a:xfrm>
            <a:off x="4988187" y="5127694"/>
            <a:ext cx="2230916" cy="629203"/>
          </a:xfrm>
          <a:prstGeom prst="roundRect">
            <a:avLst/>
          </a:prstGeom>
          <a:solidFill>
            <a:srgbClr val="D8AE5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خمس واحد فقط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خطأ 2">
            <a:extLst>
              <a:ext uri="{FF2B5EF4-FFF2-40B4-BE49-F238E27FC236}">
                <a16:creationId xmlns="" xmlns:a16="http://schemas.microsoft.com/office/drawing/2014/main" id="{1344E62B-2F02-4679-A237-2E7C29B866FF}"/>
              </a:ext>
            </a:extLst>
          </p:cNvPr>
          <p:cNvSpPr/>
          <p:nvPr/>
        </p:nvSpPr>
        <p:spPr>
          <a:xfrm>
            <a:off x="2104174" y="5127694"/>
            <a:ext cx="2230916" cy="629203"/>
          </a:xfrm>
          <a:prstGeom prst="roundRect">
            <a:avLst/>
          </a:prstGeom>
          <a:solidFill>
            <a:srgbClr val="D8AE5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4 أخماس 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نجمة 1">
            <a:extLst>
              <a:ext uri="{FF2B5EF4-FFF2-40B4-BE49-F238E27FC236}">
                <a16:creationId xmlns="" xmlns:a16="http://schemas.microsoft.com/office/drawing/2014/main" id="{741ACE32-6B93-488F-B34F-17740F0BB0A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180" y="1710047"/>
            <a:ext cx="731413" cy="7092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نجمة 2">
            <a:extLst>
              <a:ext uri="{FF2B5EF4-FFF2-40B4-BE49-F238E27FC236}">
                <a16:creationId xmlns="" xmlns:a16="http://schemas.microsoft.com/office/drawing/2014/main" id="{A75E7AD1-5888-4474-86FC-D9939E66211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294" y="1710047"/>
            <a:ext cx="731413" cy="7092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نجمة 3">
            <a:extLst>
              <a:ext uri="{FF2B5EF4-FFF2-40B4-BE49-F238E27FC236}">
                <a16:creationId xmlns="" xmlns:a16="http://schemas.microsoft.com/office/drawing/2014/main" id="{4E194D0D-7DD4-4152-8A0E-5342FBBB4C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408" y="1710047"/>
            <a:ext cx="731413" cy="7092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6" name="التالي">
            <a:hlinkClick r:id="" action="ppaction://hlinkshowjump?jump=nextslide">
              <a:snd r:embed="rId7" name="Button Click Percussive Version 1.wav"/>
            </a:hlinkClick>
            <a:extLst>
              <a:ext uri="{FF2B5EF4-FFF2-40B4-BE49-F238E27FC236}">
                <a16:creationId xmlns="" xmlns:a16="http://schemas.microsoft.com/office/drawing/2014/main" id="{F40FC2D2-17E7-4A65-A6F2-384FBA31463E}"/>
              </a:ext>
            </a:extLst>
          </p:cNvPr>
          <p:cNvSpPr/>
          <p:nvPr/>
        </p:nvSpPr>
        <p:spPr>
          <a:xfrm flipH="1" flipV="1">
            <a:off x="5802630" y="6026747"/>
            <a:ext cx="586740" cy="586740"/>
          </a:xfrm>
          <a:prstGeom prst="chevron">
            <a:avLst/>
          </a:prstGeom>
          <a:solidFill>
            <a:srgbClr val="B44D00">
              <a:alpha val="85000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4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عصفور">
            <a:extLst>
              <a:ext uri="{FF2B5EF4-FFF2-40B4-BE49-F238E27FC236}">
                <a16:creationId xmlns="" xmlns:a16="http://schemas.microsoft.com/office/drawing/2014/main" id="{466F3993-7535-4942-813A-893EB406E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5711" y="165783"/>
            <a:ext cx="542925" cy="438150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251767" y="2549305"/>
            <a:ext cx="3688466" cy="2240890"/>
            <a:chOff x="4251767" y="2549305"/>
            <a:chExt cx="3688466" cy="2240890"/>
          </a:xfrm>
        </p:grpSpPr>
        <p:sp>
          <p:nvSpPr>
            <p:cNvPr id="16" name="مربع">
              <a:extLst>
                <a:ext uri="{FF2B5EF4-FFF2-40B4-BE49-F238E27FC236}">
                  <a16:creationId xmlns="" xmlns:a16="http://schemas.microsoft.com/office/drawing/2014/main" id="{BCF9EE96-90B3-4D46-A2DF-4CFBA45DE6BA}"/>
                </a:ext>
              </a:extLst>
            </p:cNvPr>
            <p:cNvSpPr/>
            <p:nvPr/>
          </p:nvSpPr>
          <p:spPr>
            <a:xfrm>
              <a:off x="4251767" y="2549305"/>
              <a:ext cx="3688466" cy="2240890"/>
            </a:xfrm>
            <a:prstGeom prst="roundRect">
              <a:avLst>
                <a:gd name="adj" fmla="val 4980"/>
              </a:avLst>
            </a:prstGeom>
            <a:solidFill>
              <a:srgbClr val="E4C887">
                <a:alpha val="85000"/>
              </a:srgbClr>
            </a:solidFill>
            <a:ln>
              <a:solidFill>
                <a:schemeClr val="bg1"/>
              </a:solidFill>
            </a:ln>
            <a:effectLst/>
            <a:scene3d>
              <a:camera prst="orthographicFront"/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" name="مربع نص 1"/>
            <p:cNvSpPr txBox="1"/>
            <p:nvPr/>
          </p:nvSpPr>
          <p:spPr>
            <a:xfrm>
              <a:off x="4726745" y="2689145"/>
              <a:ext cx="2492358" cy="15696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B44D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كم خمس في الواحد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B44D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صحيح</a:t>
              </a:r>
            </a:p>
          </p:txBody>
        </p:sp>
      </p:grpSp>
      <p:sp>
        <p:nvSpPr>
          <p:cNvPr id="13" name="أحسنت">
            <a:extLst>
              <a:ext uri="{FF2B5EF4-FFF2-40B4-BE49-F238E27FC236}">
                <a16:creationId xmlns="" xmlns:a16="http://schemas.microsoft.com/office/drawing/2014/main" id="{E54587A0-DC50-4279-819E-33CFB4525772}"/>
              </a:ext>
            </a:extLst>
          </p:cNvPr>
          <p:cNvSpPr/>
          <p:nvPr/>
        </p:nvSpPr>
        <p:spPr>
          <a:xfrm>
            <a:off x="4765899" y="3424808"/>
            <a:ext cx="2453204" cy="826188"/>
          </a:xfrm>
          <a:prstGeom prst="roundRect">
            <a:avLst/>
          </a:prstGeom>
          <a:solidFill>
            <a:srgbClr val="FFC00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أحسنت!</a:t>
            </a:r>
          </a:p>
        </p:txBody>
      </p:sp>
    </p:spTree>
    <p:extLst>
      <p:ext uri="{BB962C8B-B14F-4D97-AF65-F5344CB8AC3E}">
        <p14:creationId xmlns:p14="http://schemas.microsoft.com/office/powerpoint/2010/main" val="8976546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Bell Gliss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35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1.48148E-6 L -0.23711 1.48148E-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cartoon_ascend_x4_short_002_12650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7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25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cartoon_metal_impact_001_35886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cartoon_metal_impact_001_35886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26" grpId="0" animBg="1"/>
      <p:bldP spid="13" grpId="0" animBg="1"/>
      <p:bldP spid="13" grpId="1" animBg="1"/>
      <p:bldP spid="13" grpId="2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السؤال 2">
            <a:extLst>
              <a:ext uri="{FF2B5EF4-FFF2-40B4-BE49-F238E27FC236}">
                <a16:creationId xmlns="" xmlns:a16="http://schemas.microsoft.com/office/drawing/2014/main" id="{E793C50D-C322-480E-A6E5-0DF4747237DC}"/>
              </a:ext>
            </a:extLst>
          </p:cNvPr>
          <p:cNvSpPr txBox="1"/>
          <p:nvPr/>
        </p:nvSpPr>
        <p:spPr>
          <a:xfrm>
            <a:off x="4251767" y="1449119"/>
            <a:ext cx="3688466" cy="615553"/>
          </a:xfrm>
          <a:prstGeom prst="roundRect">
            <a:avLst/>
          </a:prstGeom>
          <a:solidFill>
            <a:srgbClr val="FFE05C">
              <a:alpha val="85000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JO"/>
            </a:defPPr>
            <a:lvl1pPr algn="ctr" rtl="1">
              <a:defRPr sz="3400" b="1">
                <a:ln w="38100">
                  <a:solidFill>
                    <a:schemeClr val="bg1"/>
                  </a:solidFill>
                </a:ln>
                <a:solidFill>
                  <a:schemeClr val="lt1"/>
                </a:solidFill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400" b="1" i="0" u="none" strike="noStrike" kern="1200" cap="none" spc="0" normalizeH="0" baseline="0" noProof="0" dirty="0">
                <a:ln w="38100">
                  <a:noFill/>
                </a:ln>
                <a:solidFill>
                  <a:srgbClr val="B44D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هذا الشكل</a:t>
            </a:r>
            <a:r>
              <a:rPr kumimoji="0" lang="ar-JO" sz="3400" b="1" i="0" u="none" strike="noStrike" kern="1200" cap="none" spc="0" normalizeH="0" baseline="0" noProof="0" dirty="0">
                <a:ln w="38100">
                  <a:noFill/>
                </a:ln>
                <a:solidFill>
                  <a:srgbClr val="B44D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؟</a:t>
            </a:r>
          </a:p>
        </p:txBody>
      </p:sp>
      <p:sp>
        <p:nvSpPr>
          <p:cNvPr id="5" name="صحيح">
            <a:extLst>
              <a:ext uri="{FF2B5EF4-FFF2-40B4-BE49-F238E27FC236}">
                <a16:creationId xmlns="" xmlns:a16="http://schemas.microsoft.com/office/drawing/2014/main" id="{A8998FCF-43D4-411F-893F-9EF15706CA0A}"/>
              </a:ext>
            </a:extLst>
          </p:cNvPr>
          <p:cNvSpPr/>
          <p:nvPr/>
        </p:nvSpPr>
        <p:spPr>
          <a:xfrm>
            <a:off x="4980542" y="5127694"/>
            <a:ext cx="2230916" cy="629203"/>
          </a:xfrm>
          <a:prstGeom prst="roundRect">
            <a:avLst/>
          </a:prstGeom>
          <a:solidFill>
            <a:srgbClr val="D8AE5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ليس كسر 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خطأ 1">
            <a:extLst>
              <a:ext uri="{FF2B5EF4-FFF2-40B4-BE49-F238E27FC236}">
                <a16:creationId xmlns="" xmlns:a16="http://schemas.microsoft.com/office/drawing/2014/main" id="{55BAD474-4CC1-430A-80C6-36EC219AB929}"/>
              </a:ext>
            </a:extLst>
          </p:cNvPr>
          <p:cNvSpPr/>
          <p:nvPr/>
        </p:nvSpPr>
        <p:spPr>
          <a:xfrm>
            <a:off x="7872150" y="5127694"/>
            <a:ext cx="2230916" cy="629203"/>
          </a:xfrm>
          <a:prstGeom prst="roundRect">
            <a:avLst/>
          </a:prstGeom>
          <a:solidFill>
            <a:srgbClr val="D8AE5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ربع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خطأ 2">
            <a:extLst>
              <a:ext uri="{FF2B5EF4-FFF2-40B4-BE49-F238E27FC236}">
                <a16:creationId xmlns="" xmlns:a16="http://schemas.microsoft.com/office/drawing/2014/main" id="{1344E62B-2F02-4679-A237-2E7C29B866FF}"/>
              </a:ext>
            </a:extLst>
          </p:cNvPr>
          <p:cNvSpPr/>
          <p:nvPr/>
        </p:nvSpPr>
        <p:spPr>
          <a:xfrm>
            <a:off x="2104174" y="5127694"/>
            <a:ext cx="2230916" cy="629203"/>
          </a:xfrm>
          <a:prstGeom prst="roundRect">
            <a:avLst/>
          </a:prstGeom>
          <a:solidFill>
            <a:srgbClr val="D8AE5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نصف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نجمة 1">
            <a:extLst>
              <a:ext uri="{FF2B5EF4-FFF2-40B4-BE49-F238E27FC236}">
                <a16:creationId xmlns="" xmlns:a16="http://schemas.microsoft.com/office/drawing/2014/main" id="{741ACE32-6B93-488F-B34F-17740F0BB0A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180" y="1710047"/>
            <a:ext cx="731413" cy="7092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نجمة 2">
            <a:extLst>
              <a:ext uri="{FF2B5EF4-FFF2-40B4-BE49-F238E27FC236}">
                <a16:creationId xmlns="" xmlns:a16="http://schemas.microsoft.com/office/drawing/2014/main" id="{A75E7AD1-5888-4474-86FC-D9939E66211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294" y="1710047"/>
            <a:ext cx="731413" cy="7092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نجمة 3">
            <a:extLst>
              <a:ext uri="{FF2B5EF4-FFF2-40B4-BE49-F238E27FC236}">
                <a16:creationId xmlns="" xmlns:a16="http://schemas.microsoft.com/office/drawing/2014/main" id="{4E194D0D-7DD4-4152-8A0E-5342FBBB4C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408" y="1710047"/>
            <a:ext cx="731413" cy="7092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6" name="التالي">
            <a:hlinkClick r:id="" action="ppaction://hlinkshowjump?jump=nextslide">
              <a:snd r:embed="rId7" name="Button Click Percussive Version 1.wav"/>
            </a:hlinkClick>
            <a:extLst>
              <a:ext uri="{FF2B5EF4-FFF2-40B4-BE49-F238E27FC236}">
                <a16:creationId xmlns="" xmlns:a16="http://schemas.microsoft.com/office/drawing/2014/main" id="{F40FC2D2-17E7-4A65-A6F2-384FBA31463E}"/>
              </a:ext>
            </a:extLst>
          </p:cNvPr>
          <p:cNvSpPr/>
          <p:nvPr/>
        </p:nvSpPr>
        <p:spPr>
          <a:xfrm flipH="1" flipV="1">
            <a:off x="5802630" y="6026747"/>
            <a:ext cx="586740" cy="586740"/>
          </a:xfrm>
          <a:prstGeom prst="chevron">
            <a:avLst/>
          </a:prstGeom>
          <a:solidFill>
            <a:srgbClr val="B44D00">
              <a:alpha val="85000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4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عصفور">
            <a:extLst>
              <a:ext uri="{FF2B5EF4-FFF2-40B4-BE49-F238E27FC236}">
                <a16:creationId xmlns="" xmlns:a16="http://schemas.microsoft.com/office/drawing/2014/main" id="{AA6C1AF4-29CB-4355-919D-C6FB8202F8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5711" y="165783"/>
            <a:ext cx="542925" cy="438150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4251767" y="2549305"/>
            <a:ext cx="3688466" cy="2240890"/>
            <a:chOff x="4251767" y="2549305"/>
            <a:chExt cx="3688466" cy="2240890"/>
          </a:xfrm>
        </p:grpSpPr>
        <p:sp>
          <p:nvSpPr>
            <p:cNvPr id="16" name="مربع">
              <a:extLst>
                <a:ext uri="{FF2B5EF4-FFF2-40B4-BE49-F238E27FC236}">
                  <a16:creationId xmlns="" xmlns:a16="http://schemas.microsoft.com/office/drawing/2014/main" id="{BCF9EE96-90B3-4D46-A2DF-4CFBA45DE6BA}"/>
                </a:ext>
              </a:extLst>
            </p:cNvPr>
            <p:cNvSpPr/>
            <p:nvPr/>
          </p:nvSpPr>
          <p:spPr>
            <a:xfrm>
              <a:off x="4251767" y="2549305"/>
              <a:ext cx="3688466" cy="2240890"/>
            </a:xfrm>
            <a:prstGeom prst="roundRect">
              <a:avLst>
                <a:gd name="adj" fmla="val 4980"/>
              </a:avLst>
            </a:prstGeom>
            <a:solidFill>
              <a:srgbClr val="E4C887">
                <a:alpha val="85000"/>
              </a:srgbClr>
            </a:solidFill>
            <a:ln>
              <a:solidFill>
                <a:schemeClr val="bg1"/>
              </a:solidFill>
            </a:ln>
            <a:effectLst/>
            <a:scene3d>
              <a:camera prst="orthographicFront"/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" name="صورة 1"/>
            <p:cNvPicPr>
              <a:picLocks noChangeAspect="1"/>
            </p:cNvPicPr>
            <p:nvPr/>
          </p:nvPicPr>
          <p:blipFill rotWithShape="1">
            <a:blip r:embed="rId9"/>
            <a:srcRect l="11177"/>
            <a:stretch/>
          </p:blipFill>
          <p:spPr>
            <a:xfrm>
              <a:off x="5022165" y="2689146"/>
              <a:ext cx="2085431" cy="1971000"/>
            </a:xfrm>
            <a:prstGeom prst="rect">
              <a:avLst/>
            </a:prstGeom>
          </p:spPr>
        </p:pic>
      </p:grpSp>
      <p:sp>
        <p:nvSpPr>
          <p:cNvPr id="13" name="أحسنت">
            <a:extLst>
              <a:ext uri="{FF2B5EF4-FFF2-40B4-BE49-F238E27FC236}">
                <a16:creationId xmlns="" xmlns:a16="http://schemas.microsoft.com/office/drawing/2014/main" id="{E54587A0-DC50-4279-819E-33CFB4525772}"/>
              </a:ext>
            </a:extLst>
          </p:cNvPr>
          <p:cNvSpPr/>
          <p:nvPr/>
        </p:nvSpPr>
        <p:spPr>
          <a:xfrm>
            <a:off x="4980542" y="3256656"/>
            <a:ext cx="2453204" cy="826188"/>
          </a:xfrm>
          <a:prstGeom prst="roundRect">
            <a:avLst/>
          </a:prstGeom>
          <a:solidFill>
            <a:srgbClr val="FFC00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أحسنت!</a:t>
            </a:r>
          </a:p>
        </p:txBody>
      </p:sp>
    </p:spTree>
    <p:extLst>
      <p:ext uri="{BB962C8B-B14F-4D97-AF65-F5344CB8AC3E}">
        <p14:creationId xmlns:p14="http://schemas.microsoft.com/office/powerpoint/2010/main" val="36391230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Bell Gliss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cartoon_ascend_x4_short_002_12650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1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7" presetClass="exit" presetSubtype="0" fill="hold" grpId="2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25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cartoon_metal_impact_001_35886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cartoon_metal_impact_001_35886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5" grpId="0" animBg="1"/>
      <p:bldP spid="6" grpId="0" animBg="1"/>
      <p:bldP spid="6" grpId="1" animBg="1"/>
      <p:bldP spid="7" grpId="0" animBg="1"/>
      <p:bldP spid="7" grpId="1" animBg="1"/>
      <p:bldP spid="26" grpId="0" animBg="1"/>
      <p:bldP spid="13" grpId="0" animBg="1"/>
      <p:bldP spid="13" grpId="1" animBg="1"/>
      <p:bldP spid="13" grpId="2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السؤال 2">
            <a:extLst>
              <a:ext uri="{FF2B5EF4-FFF2-40B4-BE49-F238E27FC236}">
                <a16:creationId xmlns="" xmlns:a16="http://schemas.microsoft.com/office/drawing/2014/main" id="{E793C50D-C322-480E-A6E5-0DF4747237DC}"/>
              </a:ext>
            </a:extLst>
          </p:cNvPr>
          <p:cNvSpPr txBox="1"/>
          <p:nvPr/>
        </p:nvSpPr>
        <p:spPr>
          <a:xfrm>
            <a:off x="3066758" y="987937"/>
            <a:ext cx="4873476" cy="1076736"/>
          </a:xfrm>
          <a:prstGeom prst="roundRect">
            <a:avLst/>
          </a:prstGeom>
          <a:solidFill>
            <a:srgbClr val="FFE05C">
              <a:alpha val="85000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JO"/>
            </a:defPPr>
            <a:lvl1pPr algn="ctr" rtl="1">
              <a:defRPr sz="3400" b="1">
                <a:ln w="38100">
                  <a:solidFill>
                    <a:schemeClr val="bg1"/>
                  </a:solidFill>
                </a:ln>
                <a:solidFill>
                  <a:schemeClr val="lt1"/>
                </a:solidFill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400" b="1" i="0" u="none" strike="noStrike" kern="1200" cap="none" spc="0" normalizeH="0" baseline="0" noProof="0" dirty="0">
                <a:ln w="38100">
                  <a:noFill/>
                </a:ln>
                <a:solidFill>
                  <a:srgbClr val="B44D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م</a:t>
            </a:r>
            <a:r>
              <a:rPr kumimoji="0" lang="ar-SA" sz="3400" b="1" i="0" u="none" strike="noStrike" kern="1200" cap="none" spc="0" normalizeH="0" baseline="0" noProof="0" dirty="0">
                <a:ln w="38100">
                  <a:noFill/>
                </a:ln>
                <a:solidFill>
                  <a:srgbClr val="B44D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 الكسر الذي يمثل عدد </a:t>
            </a:r>
            <a:r>
              <a:rPr kumimoji="0" lang="ar-SA" sz="34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B44D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التفاحات</a:t>
            </a:r>
            <a:r>
              <a:rPr kumimoji="0" lang="ar-SA" sz="3400" b="1" i="0" u="none" strike="noStrike" kern="1200" cap="none" spc="0" normalizeH="0" baseline="0" noProof="0" dirty="0">
                <a:ln w="38100">
                  <a:noFill/>
                </a:ln>
                <a:solidFill>
                  <a:srgbClr val="B44D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الحمراء</a:t>
            </a:r>
            <a:r>
              <a:rPr kumimoji="0" lang="ar-JO" sz="3400" b="1" i="0" u="none" strike="noStrike" kern="1200" cap="none" spc="0" normalizeH="0" baseline="0" noProof="0" dirty="0">
                <a:ln w="38100">
                  <a:noFill/>
                </a:ln>
                <a:solidFill>
                  <a:srgbClr val="B44D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؟</a:t>
            </a:r>
          </a:p>
        </p:txBody>
      </p:sp>
      <p:sp>
        <p:nvSpPr>
          <p:cNvPr id="5" name="صحيح">
            <a:extLst>
              <a:ext uri="{FF2B5EF4-FFF2-40B4-BE49-F238E27FC236}">
                <a16:creationId xmlns="" xmlns:a16="http://schemas.microsoft.com/office/drawing/2014/main" id="{A8998FCF-43D4-411F-893F-9EF15706CA0A}"/>
              </a:ext>
            </a:extLst>
          </p:cNvPr>
          <p:cNvSpPr/>
          <p:nvPr/>
        </p:nvSpPr>
        <p:spPr>
          <a:xfrm>
            <a:off x="2104174" y="5127694"/>
            <a:ext cx="2230916" cy="899053"/>
          </a:xfrm>
          <a:prstGeom prst="roundRect">
            <a:avLst/>
          </a:prstGeom>
          <a:solidFill>
            <a:srgbClr val="D8AE5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خطأ 1">
            <a:extLst>
              <a:ext uri="{FF2B5EF4-FFF2-40B4-BE49-F238E27FC236}">
                <a16:creationId xmlns="" xmlns:a16="http://schemas.microsoft.com/office/drawing/2014/main" id="{55BAD474-4CC1-430A-80C6-36EC219AB929}"/>
              </a:ext>
            </a:extLst>
          </p:cNvPr>
          <p:cNvSpPr/>
          <p:nvPr/>
        </p:nvSpPr>
        <p:spPr>
          <a:xfrm>
            <a:off x="4988187" y="5127694"/>
            <a:ext cx="2230916" cy="899053"/>
          </a:xfrm>
          <a:prstGeom prst="roundRect">
            <a:avLst/>
          </a:prstGeom>
          <a:solidFill>
            <a:srgbClr val="D8AE5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خطأ 2">
            <a:extLst>
              <a:ext uri="{FF2B5EF4-FFF2-40B4-BE49-F238E27FC236}">
                <a16:creationId xmlns="" xmlns:a16="http://schemas.microsoft.com/office/drawing/2014/main" id="{1344E62B-2F02-4679-A237-2E7C29B866FF}"/>
              </a:ext>
            </a:extLst>
          </p:cNvPr>
          <p:cNvSpPr/>
          <p:nvPr/>
        </p:nvSpPr>
        <p:spPr>
          <a:xfrm>
            <a:off x="7872150" y="5127694"/>
            <a:ext cx="2230916" cy="899053"/>
          </a:xfrm>
          <a:prstGeom prst="roundRect">
            <a:avLst/>
          </a:prstGeom>
          <a:solidFill>
            <a:srgbClr val="D8AE5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4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نجمة 1">
            <a:extLst>
              <a:ext uri="{FF2B5EF4-FFF2-40B4-BE49-F238E27FC236}">
                <a16:creationId xmlns="" xmlns:a16="http://schemas.microsoft.com/office/drawing/2014/main" id="{741ACE32-6B93-488F-B34F-17740F0BB0A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180" y="1710047"/>
            <a:ext cx="731413" cy="7092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نجمة 2">
            <a:extLst>
              <a:ext uri="{FF2B5EF4-FFF2-40B4-BE49-F238E27FC236}">
                <a16:creationId xmlns="" xmlns:a16="http://schemas.microsoft.com/office/drawing/2014/main" id="{A75E7AD1-5888-4474-86FC-D9939E66211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294" y="1710047"/>
            <a:ext cx="731413" cy="7092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نجمة 3">
            <a:extLst>
              <a:ext uri="{FF2B5EF4-FFF2-40B4-BE49-F238E27FC236}">
                <a16:creationId xmlns="" xmlns:a16="http://schemas.microsoft.com/office/drawing/2014/main" id="{4E194D0D-7DD4-4152-8A0E-5342FBBB4C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408" y="1710047"/>
            <a:ext cx="731413" cy="7092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6" name="التالي">
            <a:hlinkClick r:id="" action="ppaction://hlinkshowjump?jump=nextslide">
              <a:snd r:embed="rId7" name="Button Click Percussive Version 1.wav"/>
            </a:hlinkClick>
            <a:extLst>
              <a:ext uri="{FF2B5EF4-FFF2-40B4-BE49-F238E27FC236}">
                <a16:creationId xmlns="" xmlns:a16="http://schemas.microsoft.com/office/drawing/2014/main" id="{F40FC2D2-17E7-4A65-A6F2-384FBA31463E}"/>
              </a:ext>
            </a:extLst>
          </p:cNvPr>
          <p:cNvSpPr/>
          <p:nvPr/>
        </p:nvSpPr>
        <p:spPr>
          <a:xfrm flipH="1" flipV="1">
            <a:off x="5802630" y="6026747"/>
            <a:ext cx="586740" cy="586740"/>
          </a:xfrm>
          <a:prstGeom prst="chevron">
            <a:avLst/>
          </a:prstGeom>
          <a:solidFill>
            <a:srgbClr val="B44D00">
              <a:alpha val="85000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4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عصفور">
            <a:extLst>
              <a:ext uri="{FF2B5EF4-FFF2-40B4-BE49-F238E27FC236}">
                <a16:creationId xmlns="" xmlns:a16="http://schemas.microsoft.com/office/drawing/2014/main" id="{AA6C1AF4-29CB-4355-919D-C6FB8202F8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5711" y="165783"/>
            <a:ext cx="542925" cy="438150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4251767" y="2549305"/>
            <a:ext cx="3688466" cy="2240890"/>
            <a:chOff x="4251767" y="2549305"/>
            <a:chExt cx="3688466" cy="2240890"/>
          </a:xfrm>
        </p:grpSpPr>
        <p:sp>
          <p:nvSpPr>
            <p:cNvPr id="16" name="مربع">
              <a:extLst>
                <a:ext uri="{FF2B5EF4-FFF2-40B4-BE49-F238E27FC236}">
                  <a16:creationId xmlns="" xmlns:a16="http://schemas.microsoft.com/office/drawing/2014/main" id="{BCF9EE96-90B3-4D46-A2DF-4CFBA45DE6BA}"/>
                </a:ext>
              </a:extLst>
            </p:cNvPr>
            <p:cNvSpPr/>
            <p:nvPr/>
          </p:nvSpPr>
          <p:spPr>
            <a:xfrm>
              <a:off x="4251767" y="2549305"/>
              <a:ext cx="3688466" cy="2240890"/>
            </a:xfrm>
            <a:prstGeom prst="roundRect">
              <a:avLst>
                <a:gd name="adj" fmla="val 4980"/>
              </a:avLst>
            </a:prstGeom>
            <a:solidFill>
              <a:srgbClr val="E4C887">
                <a:alpha val="85000"/>
              </a:srgbClr>
            </a:solidFill>
            <a:ln>
              <a:solidFill>
                <a:schemeClr val="bg1"/>
              </a:solidFill>
            </a:ln>
            <a:effectLst/>
            <a:scene3d>
              <a:camera prst="orthographicFront"/>
              <a:lightRig rig="sof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" name="صورة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37408" y="3245484"/>
              <a:ext cx="2249619" cy="804742"/>
            </a:xfrm>
            <a:prstGeom prst="rect">
              <a:avLst/>
            </a:prstGeom>
          </p:spPr>
        </p:pic>
      </p:grpSp>
      <p:sp>
        <p:nvSpPr>
          <p:cNvPr id="13" name="أحسنت">
            <a:extLst>
              <a:ext uri="{FF2B5EF4-FFF2-40B4-BE49-F238E27FC236}">
                <a16:creationId xmlns="" xmlns:a16="http://schemas.microsoft.com/office/drawing/2014/main" id="{E54587A0-DC50-4279-819E-33CFB4525772}"/>
              </a:ext>
            </a:extLst>
          </p:cNvPr>
          <p:cNvSpPr/>
          <p:nvPr/>
        </p:nvSpPr>
        <p:spPr>
          <a:xfrm>
            <a:off x="4750184" y="3241896"/>
            <a:ext cx="2453204" cy="826188"/>
          </a:xfrm>
          <a:prstGeom prst="roundRect">
            <a:avLst/>
          </a:prstGeom>
          <a:solidFill>
            <a:srgbClr val="FFC00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أحسنت!</a:t>
            </a:r>
          </a:p>
        </p:txBody>
      </p:sp>
    </p:spTree>
    <p:extLst>
      <p:ext uri="{BB962C8B-B14F-4D97-AF65-F5344CB8AC3E}">
        <p14:creationId xmlns:p14="http://schemas.microsoft.com/office/powerpoint/2010/main" val="18104148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5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Bell Gliss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63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1.48148E-6 L 0.23659 1.48148E-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cartoon_ascend_x4_short_002_12650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7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25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cartoon_metal_impact_001_35886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cartoon_metal_impact_001_35886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26" grpId="0" animBg="1"/>
      <p:bldP spid="13" grpId="0" animBg="1"/>
      <p:bldP spid="13" grpId="1" animBg="1"/>
      <p:bldP spid="13" grpId="2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السؤال 2">
            <a:extLst>
              <a:ext uri="{FF2B5EF4-FFF2-40B4-BE49-F238E27FC236}">
                <a16:creationId xmlns="" xmlns:a16="http://schemas.microsoft.com/office/drawing/2014/main" id="{E793C50D-C322-480E-A6E5-0DF4747237DC}"/>
              </a:ext>
            </a:extLst>
          </p:cNvPr>
          <p:cNvSpPr txBox="1"/>
          <p:nvPr/>
        </p:nvSpPr>
        <p:spPr>
          <a:xfrm>
            <a:off x="4183735" y="1238483"/>
            <a:ext cx="3688466" cy="1079934"/>
          </a:xfrm>
          <a:prstGeom prst="roundRect">
            <a:avLst/>
          </a:prstGeom>
          <a:solidFill>
            <a:srgbClr val="FFE05C">
              <a:alpha val="85000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JO"/>
            </a:defPPr>
            <a:lvl1pPr algn="ctr" rtl="1">
              <a:defRPr sz="3400" b="1">
                <a:ln w="38100">
                  <a:solidFill>
                    <a:schemeClr val="bg1"/>
                  </a:solidFill>
                </a:ln>
                <a:solidFill>
                  <a:schemeClr val="lt1"/>
                </a:solidFill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400" b="1" i="0" u="none" strike="noStrike" kern="1200" cap="none" spc="0" normalizeH="0" baseline="0" noProof="0" dirty="0">
                <a:ln w="38100">
                  <a:noFill/>
                </a:ln>
                <a:solidFill>
                  <a:srgbClr val="B44D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ما الكسر الذي يمثله عدد البالونات الصفراء</a:t>
            </a:r>
            <a:r>
              <a:rPr kumimoji="0" lang="ar-JO" sz="3400" b="1" i="0" u="none" strike="noStrike" kern="1200" cap="none" spc="0" normalizeH="0" baseline="0" noProof="0" dirty="0">
                <a:ln w="38100">
                  <a:noFill/>
                </a:ln>
                <a:solidFill>
                  <a:srgbClr val="B44D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؟</a:t>
            </a:r>
          </a:p>
        </p:txBody>
      </p:sp>
      <p:sp>
        <p:nvSpPr>
          <p:cNvPr id="5" name="صحيح">
            <a:extLst>
              <a:ext uri="{FF2B5EF4-FFF2-40B4-BE49-F238E27FC236}">
                <a16:creationId xmlns="" xmlns:a16="http://schemas.microsoft.com/office/drawing/2014/main" id="{A8998FCF-43D4-411F-893F-9EF15706CA0A}"/>
              </a:ext>
            </a:extLst>
          </p:cNvPr>
          <p:cNvSpPr/>
          <p:nvPr/>
        </p:nvSpPr>
        <p:spPr>
          <a:xfrm>
            <a:off x="7872201" y="5127694"/>
            <a:ext cx="2230916" cy="899053"/>
          </a:xfrm>
          <a:prstGeom prst="roundRect">
            <a:avLst/>
          </a:prstGeom>
          <a:solidFill>
            <a:srgbClr val="D8AE5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خطأ 1">
            <a:extLst>
              <a:ext uri="{FF2B5EF4-FFF2-40B4-BE49-F238E27FC236}">
                <a16:creationId xmlns="" xmlns:a16="http://schemas.microsoft.com/office/drawing/2014/main" id="{55BAD474-4CC1-430A-80C6-36EC219AB929}"/>
              </a:ext>
            </a:extLst>
          </p:cNvPr>
          <p:cNvSpPr/>
          <p:nvPr/>
        </p:nvSpPr>
        <p:spPr>
          <a:xfrm>
            <a:off x="4988187" y="5127694"/>
            <a:ext cx="2230916" cy="899053"/>
          </a:xfrm>
          <a:prstGeom prst="roundRect">
            <a:avLst/>
          </a:prstGeom>
          <a:solidFill>
            <a:srgbClr val="D8AE5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خطأ 2">
            <a:extLst>
              <a:ext uri="{FF2B5EF4-FFF2-40B4-BE49-F238E27FC236}">
                <a16:creationId xmlns="" xmlns:a16="http://schemas.microsoft.com/office/drawing/2014/main" id="{1344E62B-2F02-4679-A237-2E7C29B866FF}"/>
              </a:ext>
            </a:extLst>
          </p:cNvPr>
          <p:cNvSpPr/>
          <p:nvPr/>
        </p:nvSpPr>
        <p:spPr>
          <a:xfrm>
            <a:off x="2104174" y="5127694"/>
            <a:ext cx="2230916" cy="780737"/>
          </a:xfrm>
          <a:prstGeom prst="roundRect">
            <a:avLst/>
          </a:prstGeom>
          <a:solidFill>
            <a:srgbClr val="D8AE5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4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مربع">
            <a:extLst>
              <a:ext uri="{FF2B5EF4-FFF2-40B4-BE49-F238E27FC236}">
                <a16:creationId xmlns="" xmlns:a16="http://schemas.microsoft.com/office/drawing/2014/main" id="{BCF9EE96-90B3-4D46-A2DF-4CFBA45DE6BA}"/>
              </a:ext>
            </a:extLst>
          </p:cNvPr>
          <p:cNvSpPr/>
          <p:nvPr/>
        </p:nvSpPr>
        <p:spPr>
          <a:xfrm>
            <a:off x="4251767" y="2549305"/>
            <a:ext cx="3688466" cy="2240890"/>
          </a:xfrm>
          <a:prstGeom prst="roundRect">
            <a:avLst>
              <a:gd name="adj" fmla="val 4980"/>
            </a:avLst>
          </a:prstGeom>
          <a:solidFill>
            <a:srgbClr val="E4C887">
              <a:alpha val="85000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نجمة 1">
            <a:extLst>
              <a:ext uri="{FF2B5EF4-FFF2-40B4-BE49-F238E27FC236}">
                <a16:creationId xmlns="" xmlns:a16="http://schemas.microsoft.com/office/drawing/2014/main" id="{741ACE32-6B93-488F-B34F-17740F0BB0A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180" y="1710047"/>
            <a:ext cx="731413" cy="7092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نجمة 2">
            <a:extLst>
              <a:ext uri="{FF2B5EF4-FFF2-40B4-BE49-F238E27FC236}">
                <a16:creationId xmlns="" xmlns:a16="http://schemas.microsoft.com/office/drawing/2014/main" id="{A75E7AD1-5888-4474-86FC-D9939E66211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294" y="1710047"/>
            <a:ext cx="731413" cy="7092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نجمة 3">
            <a:extLst>
              <a:ext uri="{FF2B5EF4-FFF2-40B4-BE49-F238E27FC236}">
                <a16:creationId xmlns="" xmlns:a16="http://schemas.microsoft.com/office/drawing/2014/main" id="{4E194D0D-7DD4-4152-8A0E-5342FBBB4C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408" y="1710047"/>
            <a:ext cx="731413" cy="7092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6" name="التالي">
            <a:hlinkClick r:id="" action="ppaction://hlinkshowjump?jump=nextslide">
              <a:snd r:embed="rId7" name="Button Click Percussive Version 1.wav"/>
            </a:hlinkClick>
            <a:extLst>
              <a:ext uri="{FF2B5EF4-FFF2-40B4-BE49-F238E27FC236}">
                <a16:creationId xmlns="" xmlns:a16="http://schemas.microsoft.com/office/drawing/2014/main" id="{F40FC2D2-17E7-4A65-A6F2-384FBA31463E}"/>
              </a:ext>
            </a:extLst>
          </p:cNvPr>
          <p:cNvSpPr/>
          <p:nvPr/>
        </p:nvSpPr>
        <p:spPr>
          <a:xfrm flipH="1" flipV="1">
            <a:off x="5802630" y="6026747"/>
            <a:ext cx="586740" cy="586740"/>
          </a:xfrm>
          <a:prstGeom prst="chevron">
            <a:avLst/>
          </a:prstGeom>
          <a:solidFill>
            <a:srgbClr val="B44D00">
              <a:alpha val="85000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4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عصفور">
            <a:extLst>
              <a:ext uri="{FF2B5EF4-FFF2-40B4-BE49-F238E27FC236}">
                <a16:creationId xmlns="" xmlns:a16="http://schemas.microsoft.com/office/drawing/2014/main" id="{D662B04B-2CDF-44A4-8570-070FEC0635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5711" y="165783"/>
            <a:ext cx="542925" cy="43815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5322" y="2816308"/>
            <a:ext cx="1127858" cy="1450974"/>
          </a:xfrm>
          <a:prstGeom prst="rect">
            <a:avLst/>
          </a:prstGeom>
        </p:spPr>
      </p:pic>
      <p:sp>
        <p:nvSpPr>
          <p:cNvPr id="13" name="أحسنت">
            <a:extLst>
              <a:ext uri="{FF2B5EF4-FFF2-40B4-BE49-F238E27FC236}">
                <a16:creationId xmlns="" xmlns:a16="http://schemas.microsoft.com/office/drawing/2014/main" id="{E54587A0-DC50-4279-819E-33CFB4525772}"/>
              </a:ext>
            </a:extLst>
          </p:cNvPr>
          <p:cNvSpPr/>
          <p:nvPr/>
        </p:nvSpPr>
        <p:spPr>
          <a:xfrm>
            <a:off x="4829065" y="3256656"/>
            <a:ext cx="2453204" cy="826188"/>
          </a:xfrm>
          <a:prstGeom prst="roundRect">
            <a:avLst/>
          </a:prstGeom>
          <a:solidFill>
            <a:srgbClr val="FFC000">
              <a:alpha val="84706"/>
            </a:srgbClr>
          </a:solidFill>
          <a:ln>
            <a:solidFill>
              <a:schemeClr val="bg1"/>
            </a:solidFill>
          </a:ln>
          <a:effectLst/>
          <a:scene3d>
            <a:camera prst="orthographicFront"/>
            <a:lightRig rig="soft" dir="t"/>
          </a:scene3d>
          <a:sp3d prstMaterial="matt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أحسنت!</a:t>
            </a:r>
          </a:p>
        </p:txBody>
      </p:sp>
    </p:spTree>
    <p:extLst>
      <p:ext uri="{BB962C8B-B14F-4D97-AF65-F5344CB8AC3E}">
        <p14:creationId xmlns:p14="http://schemas.microsoft.com/office/powerpoint/2010/main" val="35549414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Bell Gliss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35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1.48148E-6 L -0.23711 1.48148E-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cartoon_ascend_x4_short_002_12650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7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25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cartoon_metal_impact_001_35886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cartoon_metal_impact_001_35886.m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26" grpId="0" animBg="1"/>
      <p:bldP spid="13" grpId="0" animBg="1"/>
      <p:bldP spid="13" grpId="1" animBg="1"/>
      <p:bldP spid="13" grpId="2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رسالة تهنئة">
            <a:extLst>
              <a:ext uri="{FF2B5EF4-FFF2-40B4-BE49-F238E27FC236}">
                <a16:creationId xmlns="" xmlns:a16="http://schemas.microsoft.com/office/drawing/2014/main" id="{F52AD245-F7E3-437C-8C3E-13575D755548}"/>
              </a:ext>
            </a:extLst>
          </p:cNvPr>
          <p:cNvGrpSpPr/>
          <p:nvPr/>
        </p:nvGrpSpPr>
        <p:grpSpPr>
          <a:xfrm>
            <a:off x="12208431" y="1639496"/>
            <a:ext cx="7567481" cy="930090"/>
            <a:chOff x="2188209" y="1304216"/>
            <a:chExt cx="7567481" cy="930090"/>
          </a:xfrm>
        </p:grpSpPr>
        <p:pic>
          <p:nvPicPr>
            <p:cNvPr id="18" name="طائرة">
              <a:extLst>
                <a:ext uri="{FF2B5EF4-FFF2-40B4-BE49-F238E27FC236}">
                  <a16:creationId xmlns="" xmlns:a16="http://schemas.microsoft.com/office/drawing/2014/main" id="{8BE492E4-7D63-4BF1-B0B8-00041BFB1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1772" y="1304216"/>
              <a:ext cx="1743918" cy="93009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نص">
              <a:extLst>
                <a:ext uri="{FF2B5EF4-FFF2-40B4-BE49-F238E27FC236}">
                  <a16:creationId xmlns="" xmlns:a16="http://schemas.microsoft.com/office/drawing/2014/main" id="{6768A24A-5CD3-44DB-9C84-BB517F4A67E8}"/>
                </a:ext>
              </a:extLst>
            </p:cNvPr>
            <p:cNvSpPr/>
            <p:nvPr/>
          </p:nvSpPr>
          <p:spPr>
            <a:xfrm>
              <a:off x="2188209" y="1304861"/>
              <a:ext cx="4571406" cy="928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أحسنت.. لقد حزرت جميع </a:t>
              </a: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الكسور</a:t>
              </a:r>
              <a:r>
                <a:rPr kumimoji="0" lang="ar-JO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!</a:t>
              </a:r>
              <a:endPara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4" name="حبل 1">
              <a:extLst>
                <a:ext uri="{FF2B5EF4-FFF2-40B4-BE49-F238E27FC236}">
                  <a16:creationId xmlns="" xmlns:a16="http://schemas.microsoft.com/office/drawing/2014/main" id="{12EBA6B9-C112-49F5-8133-D87DB36C26DF}"/>
                </a:ext>
              </a:extLst>
            </p:cNvPr>
            <p:cNvCxnSpPr>
              <a:cxnSpLocks/>
            </p:cNvCxnSpPr>
            <p:nvPr/>
          </p:nvCxnSpPr>
          <p:spPr>
            <a:xfrm>
              <a:off x="6758812" y="1304216"/>
              <a:ext cx="1350773" cy="526489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حبل 2">
              <a:extLst>
                <a:ext uri="{FF2B5EF4-FFF2-40B4-BE49-F238E27FC236}">
                  <a16:creationId xmlns="" xmlns:a16="http://schemas.microsoft.com/office/drawing/2014/main" id="{3448F9ED-3E14-4091-9501-D6547123C2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8812" y="1830705"/>
              <a:ext cx="1350773" cy="40295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بالون 1">
            <a:extLst>
              <a:ext uri="{FF2B5EF4-FFF2-40B4-BE49-F238E27FC236}">
                <a16:creationId xmlns="" xmlns:a16="http://schemas.microsoft.com/office/drawing/2014/main" id="{64BDB0F7-D70E-47C4-9BD3-928E95A5394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29230" y="-2484366"/>
            <a:ext cx="964556" cy="24843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بالون 2">
            <a:extLst>
              <a:ext uri="{FF2B5EF4-FFF2-40B4-BE49-F238E27FC236}">
                <a16:creationId xmlns="" xmlns:a16="http://schemas.microsoft.com/office/drawing/2014/main" id="{4266C706-95C4-46DC-9BB6-DEC8B86FB1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15" y="-2484366"/>
            <a:ext cx="964556" cy="24843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أشجار 1">
            <a:extLst>
              <a:ext uri="{FF2B5EF4-FFF2-40B4-BE49-F238E27FC236}">
                <a16:creationId xmlns="" xmlns:a16="http://schemas.microsoft.com/office/drawing/2014/main" id="{D9F13157-6962-419D-B092-776DD753C7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7131" y="1367289"/>
            <a:ext cx="2774870" cy="5490711"/>
          </a:xfrm>
          <a:prstGeom prst="rect">
            <a:avLst/>
          </a:prstGeom>
        </p:spPr>
      </p:pic>
      <p:pic>
        <p:nvPicPr>
          <p:cNvPr id="14" name="أشجار 2">
            <a:extLst>
              <a:ext uri="{FF2B5EF4-FFF2-40B4-BE49-F238E27FC236}">
                <a16:creationId xmlns="" xmlns:a16="http://schemas.microsoft.com/office/drawing/2014/main" id="{16B53FFE-0A87-4538-907B-A0633B8D3A2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70000"/>
            <a:ext cx="3308271" cy="5588000"/>
          </a:xfrm>
          <a:prstGeom prst="rect">
            <a:avLst/>
          </a:prstGeom>
        </p:spPr>
      </p:pic>
      <p:sp>
        <p:nvSpPr>
          <p:cNvPr id="32" name="مربع نص 31">
            <a:hlinkClick r:id="" action="ppaction://hlinkshowjump?jump=endshow"/>
            <a:extLst>
              <a:ext uri="{FF2B5EF4-FFF2-40B4-BE49-F238E27FC236}">
                <a16:creationId xmlns="" xmlns:a16="http://schemas.microsoft.com/office/drawing/2014/main" id="{F53B5A97-354D-4832-B18D-F9A3A83DCD4A}"/>
              </a:ext>
            </a:extLst>
          </p:cNvPr>
          <p:cNvSpPr txBox="1"/>
          <p:nvPr/>
        </p:nvSpPr>
        <p:spPr>
          <a:xfrm>
            <a:off x="5200652" y="4602480"/>
            <a:ext cx="1790698" cy="615852"/>
          </a:xfrm>
          <a:prstGeom prst="roundRect">
            <a:avLst/>
          </a:prstGeom>
          <a:solidFill>
            <a:srgbClr val="C58A4F">
              <a:alpha val="85000"/>
            </a:srgbClr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خروج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Cheering">
            <a:hlinkClick r:id="" action="ppaction://media"/>
            <a:extLst>
              <a:ext uri="{FF2B5EF4-FFF2-40B4-BE49-F238E27FC236}">
                <a16:creationId xmlns="" xmlns:a16="http://schemas.microsoft.com/office/drawing/2014/main" id="{4232F3AD-23D2-4735-A781-8593BE0F3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6303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510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Noto Naskh Arabic UI"/>
                <a:ea typeface="+mn-ea"/>
                <a:cs typeface="Arial" panose="020B0604020202020204" pitchFamily="34" charset="0"/>
              </a:rPr>
              <a:t>الْمَهامُ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6853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مُهِمْةُ </a:t>
            </a:r>
            <a:r>
              <a:rPr kumimoji="0" lang="ar-SA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تطبيقية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حل ورقة العمل</a:t>
            </a:r>
          </a:p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التالية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صورة 3" descr="أوراق عمل تمكينية في الرياضيات للصف الثاني الفصل الأول.pdf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2" t="26261" r="36329" b="3439"/>
          <a:stretch/>
        </p:blipFill>
        <p:spPr>
          <a:xfrm>
            <a:off x="0" y="-13064"/>
            <a:ext cx="8595359" cy="687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938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4778796" y="125643"/>
            <a:ext cx="4496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مُهِمْة أدائية:</a:t>
            </a:r>
          </a:p>
        </p:txBody>
      </p:sp>
      <p:grpSp>
        <p:nvGrpSpPr>
          <p:cNvPr id="7" name="مجموعة 6"/>
          <p:cNvGrpSpPr/>
          <p:nvPr/>
        </p:nvGrpSpPr>
        <p:grpSpPr>
          <a:xfrm>
            <a:off x="667911" y="1659285"/>
            <a:ext cx="8727032" cy="4965523"/>
            <a:chOff x="667911" y="1659285"/>
            <a:chExt cx="8727032" cy="4965523"/>
          </a:xfrm>
        </p:grpSpPr>
        <p:sp>
          <p:nvSpPr>
            <p:cNvPr id="6" name="مربع نص 5"/>
            <p:cNvSpPr txBox="1"/>
            <p:nvPr/>
          </p:nvSpPr>
          <p:spPr>
            <a:xfrm>
              <a:off x="860543" y="1659285"/>
              <a:ext cx="8534400" cy="35394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إعداد فيديو يقوم فيه الطالب بتقسيم أشياء لكسور مختلفة 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مثل :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1- تقسيم </a:t>
              </a:r>
              <a:r>
                <a:rPr kumimoji="0" lang="ar-SA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بسكويته</a:t>
              </a: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الى نصف.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2- قطعة خبز الى أثلاث.                          مثال : 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3-  تفاحة إلى أرباع .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3200" b="1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4- بيتزا إلى أثمان .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" name="صورة 3"/>
            <p:cNvPicPr>
              <a:picLocks noChangeAspect="1"/>
            </p:cNvPicPr>
            <p:nvPr/>
          </p:nvPicPr>
          <p:blipFill rotWithShape="1">
            <a:blip r:embed="rId3"/>
            <a:srcRect r="34770" b="33380"/>
            <a:stretch/>
          </p:blipFill>
          <p:spPr>
            <a:xfrm>
              <a:off x="667911" y="4360870"/>
              <a:ext cx="5238035" cy="2263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15197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وفقكم الله يا أبطال 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أحسنتم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إلى اللقــــاء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6202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385701" y="1804740"/>
            <a:ext cx="7420622" cy="3231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الهَــــدَف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أَنْ يتعرف على الكسر </a:t>
            </a:r>
            <a:r>
              <a:rPr lang="ar-SA" sz="4800" b="1" dirty="0">
                <a:ln/>
                <a:solidFill>
                  <a:srgbClr val="FFC000"/>
                </a:solidFill>
                <a:latin typeface="Calibri"/>
                <a:cs typeface="Arial" panose="020B0604020202020204" pitchFamily="34" charset="0"/>
              </a:rPr>
              <a:t>خمس</a:t>
            </a:r>
            <a:r>
              <a:rPr kumimoji="0" lang="ar-SA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قراءة و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كتابة وتمثيل 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18430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نَشاط كاشف</a:t>
            </a:r>
            <a:r>
              <a:rPr kumimoji="0" lang="ar-SA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743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22" y="0"/>
            <a:ext cx="12192000" cy="685800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3152633" y="313899"/>
            <a:ext cx="843431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ضع إشارة √ تحت الشكل الذي قسم الى خمس</a:t>
            </a:r>
            <a:r>
              <a:rPr kumimoji="0" lang="ar-SA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أقسام</a:t>
            </a: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متساوية :</a:t>
            </a:r>
          </a:p>
        </p:txBody>
      </p:sp>
      <p:grpSp>
        <p:nvGrpSpPr>
          <p:cNvPr id="26" name="مجموعة 25"/>
          <p:cNvGrpSpPr/>
          <p:nvPr/>
        </p:nvGrpSpPr>
        <p:grpSpPr>
          <a:xfrm>
            <a:off x="6755642" y="1048799"/>
            <a:ext cx="4831308" cy="2715904"/>
            <a:chOff x="6755642" y="898674"/>
            <a:chExt cx="4831308" cy="2715904"/>
          </a:xfrm>
        </p:grpSpPr>
        <p:sp>
          <p:nvSpPr>
            <p:cNvPr id="3" name="مستطيل 2"/>
            <p:cNvSpPr/>
            <p:nvPr/>
          </p:nvSpPr>
          <p:spPr>
            <a:xfrm>
              <a:off x="6755642" y="898674"/>
              <a:ext cx="4831308" cy="22655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5" name="رابط مستقيم 4"/>
            <p:cNvCxnSpPr>
              <a:stCxn id="3" idx="0"/>
            </p:cNvCxnSpPr>
            <p:nvPr/>
          </p:nvCxnSpPr>
          <p:spPr>
            <a:xfrm>
              <a:off x="9171296" y="898674"/>
              <a:ext cx="0" cy="22655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1" name="مخطط انسيابي: رابط 10"/>
            <p:cNvSpPr/>
            <p:nvPr/>
          </p:nvSpPr>
          <p:spPr>
            <a:xfrm>
              <a:off x="9934163" y="249754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مخطط انسيابي: رابط 11"/>
            <p:cNvSpPr/>
            <p:nvPr/>
          </p:nvSpPr>
          <p:spPr>
            <a:xfrm>
              <a:off x="7538981" y="256370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مجموعة 26"/>
          <p:cNvGrpSpPr/>
          <p:nvPr/>
        </p:nvGrpSpPr>
        <p:grpSpPr>
          <a:xfrm>
            <a:off x="610612" y="1048799"/>
            <a:ext cx="4831308" cy="2715904"/>
            <a:chOff x="6755642" y="898674"/>
            <a:chExt cx="4831308" cy="2715904"/>
          </a:xfrm>
        </p:grpSpPr>
        <p:sp>
          <p:nvSpPr>
            <p:cNvPr id="28" name="مستطيل 27"/>
            <p:cNvSpPr/>
            <p:nvPr/>
          </p:nvSpPr>
          <p:spPr>
            <a:xfrm>
              <a:off x="6755642" y="898674"/>
              <a:ext cx="4831308" cy="22655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9" name="رابط مستقيم 28"/>
            <p:cNvCxnSpPr>
              <a:stCxn id="28" idx="0"/>
            </p:cNvCxnSpPr>
            <p:nvPr/>
          </p:nvCxnSpPr>
          <p:spPr>
            <a:xfrm>
              <a:off x="9171296" y="898674"/>
              <a:ext cx="0" cy="22655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0" name="مخطط انسيابي: رابط 29"/>
            <p:cNvSpPr/>
            <p:nvPr/>
          </p:nvSpPr>
          <p:spPr>
            <a:xfrm>
              <a:off x="9934163" y="249754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مخطط انسيابي: رابط 30"/>
            <p:cNvSpPr/>
            <p:nvPr/>
          </p:nvSpPr>
          <p:spPr>
            <a:xfrm>
              <a:off x="7538981" y="256370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2" name="مجموعة 31"/>
          <p:cNvGrpSpPr/>
          <p:nvPr/>
        </p:nvGrpSpPr>
        <p:grpSpPr>
          <a:xfrm>
            <a:off x="6755642" y="3887239"/>
            <a:ext cx="4831308" cy="2715904"/>
            <a:chOff x="6755642" y="898674"/>
            <a:chExt cx="4831308" cy="2715904"/>
          </a:xfrm>
        </p:grpSpPr>
        <p:sp>
          <p:nvSpPr>
            <p:cNvPr id="33" name="مستطيل 32"/>
            <p:cNvSpPr/>
            <p:nvPr/>
          </p:nvSpPr>
          <p:spPr>
            <a:xfrm>
              <a:off x="6755642" y="898674"/>
              <a:ext cx="4831308" cy="22655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4" name="رابط مستقيم 33"/>
            <p:cNvCxnSpPr>
              <a:stCxn id="33" idx="0"/>
            </p:cNvCxnSpPr>
            <p:nvPr/>
          </p:nvCxnSpPr>
          <p:spPr>
            <a:xfrm>
              <a:off x="9171296" y="898674"/>
              <a:ext cx="0" cy="22655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5" name="مخطط انسيابي: رابط 34"/>
            <p:cNvSpPr/>
            <p:nvPr/>
          </p:nvSpPr>
          <p:spPr>
            <a:xfrm>
              <a:off x="9934163" y="249754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مخطط انسيابي: رابط 35"/>
            <p:cNvSpPr/>
            <p:nvPr/>
          </p:nvSpPr>
          <p:spPr>
            <a:xfrm>
              <a:off x="7538981" y="256370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" name="مجموعة 36"/>
          <p:cNvGrpSpPr/>
          <p:nvPr/>
        </p:nvGrpSpPr>
        <p:grpSpPr>
          <a:xfrm>
            <a:off x="716507" y="3920319"/>
            <a:ext cx="4831308" cy="2715904"/>
            <a:chOff x="6755642" y="898674"/>
            <a:chExt cx="4831308" cy="2715904"/>
          </a:xfrm>
        </p:grpSpPr>
        <p:sp>
          <p:nvSpPr>
            <p:cNvPr id="38" name="مستطيل 37"/>
            <p:cNvSpPr/>
            <p:nvPr/>
          </p:nvSpPr>
          <p:spPr>
            <a:xfrm>
              <a:off x="6755642" y="898674"/>
              <a:ext cx="4831308" cy="22655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9" name="رابط مستقيم 38"/>
            <p:cNvCxnSpPr>
              <a:stCxn id="38" idx="0"/>
            </p:cNvCxnSpPr>
            <p:nvPr/>
          </p:nvCxnSpPr>
          <p:spPr>
            <a:xfrm>
              <a:off x="9171296" y="898674"/>
              <a:ext cx="0" cy="22655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0" name="مخطط انسيابي: رابط 39"/>
            <p:cNvSpPr/>
            <p:nvPr/>
          </p:nvSpPr>
          <p:spPr>
            <a:xfrm>
              <a:off x="9934163" y="249754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مخطط انسيابي: رابط 40"/>
            <p:cNvSpPr/>
            <p:nvPr/>
          </p:nvSpPr>
          <p:spPr>
            <a:xfrm>
              <a:off x="7538981" y="256370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1" name="مربع نص 50"/>
          <p:cNvSpPr txBox="1"/>
          <p:nvPr/>
        </p:nvSpPr>
        <p:spPr>
          <a:xfrm>
            <a:off x="8728127" y="1685070"/>
            <a:ext cx="7590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2" name="مربع نص 51"/>
          <p:cNvSpPr txBox="1"/>
          <p:nvPr/>
        </p:nvSpPr>
        <p:spPr>
          <a:xfrm>
            <a:off x="2515364" y="1393833"/>
            <a:ext cx="7590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3" name="مربع نص 52"/>
          <p:cNvSpPr txBox="1"/>
          <p:nvPr/>
        </p:nvSpPr>
        <p:spPr>
          <a:xfrm>
            <a:off x="8728126" y="4107096"/>
            <a:ext cx="7590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4" name="مربع نص 53"/>
          <p:cNvSpPr txBox="1"/>
          <p:nvPr/>
        </p:nvSpPr>
        <p:spPr>
          <a:xfrm>
            <a:off x="2573848" y="4257666"/>
            <a:ext cx="7590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√</a:t>
            </a:r>
          </a:p>
        </p:txBody>
      </p:sp>
      <p:pic>
        <p:nvPicPr>
          <p:cNvPr id="14" name="صورة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224" y="3986479"/>
            <a:ext cx="1700281" cy="137709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502" y="1067936"/>
            <a:ext cx="2086806" cy="1468176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1237" y="1053680"/>
            <a:ext cx="2004146" cy="1616831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/>
          <a:srcRect l="-3429" t="12889" r="3429" b="12589"/>
          <a:stretch/>
        </p:blipFill>
        <p:spPr>
          <a:xfrm>
            <a:off x="757359" y="1067937"/>
            <a:ext cx="1990278" cy="1490274"/>
          </a:xfrm>
          <a:prstGeom prst="rect">
            <a:avLst/>
          </a:prstGeom>
        </p:spPr>
      </p:pic>
      <p:pic>
        <p:nvPicPr>
          <p:cNvPr id="9" name="صورة 8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2871" y="1096986"/>
            <a:ext cx="1914001" cy="1573525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6492" y="3986479"/>
            <a:ext cx="1440049" cy="1383453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86518" y="4001611"/>
            <a:ext cx="1614065" cy="1550655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8087" y="4016885"/>
            <a:ext cx="1976785" cy="130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818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14028 L 0.02852 0.07616 C 0.03451 0.06158 0.04349 0.05394 0.05287 0.05394 C 0.06355 0.05394 0.07214 0.06158 0.07813 0.07616 L 0.10678 0.1402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-0.09883 0.19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10417 0.22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11067 0.1935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4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الْعَرْض</a:t>
            </a:r>
            <a:r>
              <a:rPr kumimoji="0" lang="ar-SA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07933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382137" y="393895"/>
            <a:ext cx="1087758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bg1"/>
                </a:solidFill>
              </a:rPr>
              <a:t>اليوم سوف نتعرف على كسر جديد هو الخمس هيا معاً نحل هذا التدريب :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6520375" y="2794553"/>
            <a:ext cx="928468" cy="829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2" name="صورة 1" descr="6847e784121755a4f4e8ca302498be02.pdf - Adobe Reader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9590" r="27128" b="22605"/>
          <a:stretch/>
        </p:blipFill>
        <p:spPr>
          <a:xfrm>
            <a:off x="1252340" y="1466917"/>
            <a:ext cx="9389660" cy="4315257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5947170" y="3732262"/>
            <a:ext cx="75062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3974753" y="4995081"/>
            <a:ext cx="68238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u="sng" dirty="0">
                <a:solidFill>
                  <a:srgbClr val="FF0000"/>
                </a:solidFill>
              </a:rPr>
              <a:t>1  </a:t>
            </a:r>
          </a:p>
          <a:p>
            <a:pPr algn="ctr"/>
            <a:r>
              <a:rPr lang="ar-SA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1951630" y="5158854"/>
            <a:ext cx="132383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rgbClr val="FF0000"/>
                </a:solidFill>
              </a:rPr>
              <a:t>خمساً</a:t>
            </a:r>
          </a:p>
        </p:txBody>
      </p:sp>
    </p:spTree>
    <p:extLst>
      <p:ext uri="{BB962C8B-B14F-4D97-AF65-F5344CB8AC3E}">
        <p14:creationId xmlns:p14="http://schemas.microsoft.com/office/powerpoint/2010/main" val="16809461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دفق الهواء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21463</TotalTime>
  <Words>497</Words>
  <PresentationFormat>Personnalisé</PresentationFormat>
  <Paragraphs>187</Paragraphs>
  <Slides>49</Slides>
  <Notes>0</Notes>
  <HiddenSlides>0</HiddenSlides>
  <MMClips>4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49</vt:i4>
      </vt:variant>
    </vt:vector>
  </HeadingPairs>
  <TitlesOfParts>
    <vt:vector size="51" baseType="lpstr">
      <vt:lpstr>نسق Office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بوربوينت رياضيات درس الكسر خمس و ثمن الصف الثاني الاساسي الفصل الدراسي الثاني</dc:title>
  <dc:subject>بوربوينت رياضيات الصف الثاني الاساسي الفصل الدراسي الثاني درس الكسر خمس و ثمن</dc:subject>
  <dc:creator>الملتقى التربوي</dc:creator>
  <cp:keywords>رياضيات; الصف الثاني الاساسي; الفصل الثاني; الملتقى التربوي</cp:keywords>
  <dc:description>الكسر خمس و ثمن</dc:description>
  <cp:revision>1</cp:revision>
  <dcterms:created xsi:type="dcterms:W3CDTF">2021-03-15T00:44:21Z</dcterms:created>
  <dcterms:modified xsi:type="dcterms:W3CDTF">2021-03-15T20:53:35Z</dcterms:modified>
  <cp:category>رياضيات; الصف الثاني الاساسي; الفصل الثاني; الملتقى التربوي</cp:category>
</cp:coreProperties>
</file>