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60" r:id="rId3"/>
    <p:sldId id="279" r:id="rId4"/>
    <p:sldId id="258" r:id="rId5"/>
    <p:sldId id="259" r:id="rId6"/>
    <p:sldId id="281" r:id="rId7"/>
    <p:sldId id="265" r:id="rId8"/>
    <p:sldId id="285" r:id="rId9"/>
    <p:sldId id="283" r:id="rId10"/>
    <p:sldId id="286" r:id="rId11"/>
    <p:sldId id="317" r:id="rId12"/>
    <p:sldId id="272" r:id="rId13"/>
    <p:sldId id="276" r:id="rId14"/>
    <p:sldId id="294" r:id="rId15"/>
    <p:sldId id="271" r:id="rId16"/>
    <p:sldId id="275" r:id="rId17"/>
    <p:sldId id="291" r:id="rId18"/>
    <p:sldId id="273" r:id="rId19"/>
    <p:sldId id="375" r:id="rId20"/>
    <p:sldId id="274" r:id="rId21"/>
    <p:sldId id="293" r:id="rId22"/>
    <p:sldId id="26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74" r:id="rId41"/>
    <p:sldId id="336" r:id="rId42"/>
    <p:sldId id="338" r:id="rId43"/>
    <p:sldId id="372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56" r:id="rId62"/>
    <p:sldId id="357" r:id="rId63"/>
    <p:sldId id="358" r:id="rId64"/>
    <p:sldId id="359" r:id="rId65"/>
    <p:sldId id="360" r:id="rId66"/>
    <p:sldId id="361" r:id="rId67"/>
    <p:sldId id="362" r:id="rId68"/>
    <p:sldId id="363" r:id="rId69"/>
    <p:sldId id="364" r:id="rId70"/>
    <p:sldId id="365" r:id="rId71"/>
    <p:sldId id="366" r:id="rId72"/>
    <p:sldId id="367" r:id="rId73"/>
    <p:sldId id="369" r:id="rId74"/>
    <p:sldId id="373" r:id="rId75"/>
    <p:sldId id="371" r:id="rId76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907"/>
    <a:srgbClr val="D6A300"/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941" autoAdjust="0"/>
    <p:restoredTop sz="94660"/>
  </p:normalViewPr>
  <p:slideViewPr>
    <p:cSldViewPr snapToGrid="0">
      <p:cViewPr>
        <p:scale>
          <a:sx n="92" d="100"/>
          <a:sy n="92" d="100"/>
        </p:scale>
        <p:origin x="-144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BF5F89C-87EF-43C3-9BBA-56C5B8177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D8BEB74C-EF21-4ABA-9D03-42829D688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EA2815F8-0B9D-4AE6-B149-BA2C12ADC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DE57-0FB2-465E-8B3C-0F618A9C2EA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67727575-3B9F-40FD-B327-ADA61CDB4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DE0AE182-5E97-4CFA-B110-EF1114753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3CE7-05AF-4ED2-A92E-6A97EA82734F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799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1CCF9CD-3A57-45A1-AB03-CBF21542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12607E81-1FF2-4377-B133-54899B752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AFDC62AD-08FC-4410-9642-01AE194A1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DE57-0FB2-465E-8B3C-0F618A9C2EA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B514EDE-A370-46DC-83C1-3C5362F5A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6A7B86F3-B7BF-4457-BD4D-2D7D20B32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3CE7-05AF-4ED2-A92E-6A97EA82734F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797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2F36F43F-FC61-4F96-BEE3-870FA380D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579A2B45-45D1-485E-A2C9-38A0BAD3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E855ECFA-4785-4A4B-AD58-7F9F168A0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DE57-0FB2-465E-8B3C-0F618A9C2EA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79269872-2F55-4310-BB52-BB315C50D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5308CB76-088C-4ED4-8E81-6FADC1826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3CE7-05AF-4ED2-A92E-6A97EA82734F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49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2ECA056B-2269-4305-A0D0-DFB9D34D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2E0D424A-9544-4E32-91E8-175125B5A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C642F079-4D55-4257-BC08-BA2F53382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F5019716-1A05-430C-B664-5DE578B64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DE57-0FB2-465E-8B3C-0F618A9C2EA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1414B9B3-D5C6-4DE6-BFDA-784E0D866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72D0C019-5FBB-4C60-9EF9-8006ADCB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3CE7-05AF-4ED2-A92E-6A97EA82734F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529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C766A5D-C731-4547-BEDF-A2D8C77A5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02E8063B-BC5A-435F-B37A-A2E9F8300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EEA65E38-86ED-4A7A-A5D3-2C0748038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D8FD13F5-29C0-49EF-9BF3-38E0CCDFE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42E44157-AE88-435E-A915-2875EAD49E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FFEF3B63-8BB3-491B-A944-7E57A74B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DE57-0FB2-465E-8B3C-0F618A9C2EA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EFDBC684-DF5D-42BE-BEC5-37DB1203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FBE92FFA-E578-4693-A528-B65D99778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3CE7-05AF-4ED2-A92E-6A97EA82734F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931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ED5314A-3762-4141-91C3-A016865EE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2D7AE4A0-39F7-4B8F-BD78-818920835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DE57-0FB2-465E-8B3C-0F618A9C2EA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9B35A000-BE04-4C7B-9F17-0AE6F67C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A3164317-DFAD-4CE0-AD0C-C694E21F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3CE7-05AF-4ED2-A92E-6A97EA82734F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1310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D5322FDA-E316-451B-98BB-EDAFA4AF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DE57-0FB2-465E-8B3C-0F618A9C2EA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EE68F3A8-1044-4707-BE81-6B9932B4F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08AA3517-3026-452D-BEBA-DEFC729B9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3CE7-05AF-4ED2-A92E-6A97EA82734F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538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AF02C619-4910-4F45-A9A6-D657D47B3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2057082C-0244-49C9-9CD0-EF9C1542F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8ECDB32D-2CDA-4B5F-BDF9-8CB9041A1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DC8F3C85-B0AA-4867-A3C7-128B8BF88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DE57-0FB2-465E-8B3C-0F618A9C2EA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6B85AEAF-6013-4742-AB3F-9C6FE266D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A5B8097C-462E-49E4-9745-D2A2B75BB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3CE7-05AF-4ED2-A92E-6A97EA82734F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01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3EDB495-E70D-4587-B9D6-3AA3A92A3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B1789D02-8ECA-4E5C-8DE2-E6196DDEA5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A7B2B596-021F-4710-ACA9-7669D3553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35D91568-19CB-4D72-81AB-AE39D3B0E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DE57-0FB2-465E-8B3C-0F618A9C2EA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931FC637-4DBC-4FC5-B8B7-3EB8ACABA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EDD92CE0-0BC0-41B9-9D91-8E5B1513C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3CE7-05AF-4ED2-A92E-6A97EA82734F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49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BE7B855-CD3B-49D7-A1A9-A4E0820F0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FB14EA92-F061-4576-BDC9-AD3C31103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668FCB24-B5FE-4873-9A44-60550BDD2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DE57-0FB2-465E-8B3C-0F618A9C2EA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B19330A9-C675-4924-A73E-32BCD6B21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FA31D471-3530-43B2-A194-A89A8977F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3CE7-05AF-4ED2-A92E-6A97EA82734F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486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C51BF46E-14AE-4991-9EF9-BB0534CFE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6AD6DB62-382D-446D-BD5B-1BD097FB7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75909333-F0F5-4DD8-A8EB-E9793AF6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DE57-0FB2-465E-8B3C-0F618A9C2EA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91244714-B7CC-45A4-98CF-E8F939E8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52B143E1-7EBD-40FF-826B-FDD33AA87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3CE7-05AF-4ED2-A92E-6A97EA82734F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7540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A1F06DAE-A58A-4214-957C-C0033E72C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FDAB3DE9-4BF7-42FE-8053-A912C1AE1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89C7FB68-1596-45E6-81D4-86113EA3D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EDDE57-0FB2-465E-8B3C-0F618A9C2EA3}" type="datetimeFigureOut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02/08/42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099D8CE1-D1E8-4483-A76D-0E0C6B08DC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8DC9BC33-D50A-4148-AAD1-E399E98869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53CE7-05AF-4ED2-A92E-6A97EA82734F}" type="slidenum">
              <a:rPr kumimoji="0" lang="ar-S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ar-SA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31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2&amp;semester=2&amp;subject=2&amp;type=7&amp;submit=submit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ar/resource/9591525/%d8%a7%d9%84%d9%83%d8%b3%d8%b1-%d9%86%d8%b5%d9%81" TargetMode="Externa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image" Target="../media/image7.emf"/><Relationship Id="rId12" Type="http://schemas.openxmlformats.org/officeDocument/2006/relationships/slide" Target="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slide" Target="slide13.xml"/><Relationship Id="rId11" Type="http://schemas.openxmlformats.org/officeDocument/2006/relationships/slide" Target="slide5.xml"/><Relationship Id="rId5" Type="http://schemas.openxmlformats.org/officeDocument/2006/relationships/image" Target="../media/image6.jpeg"/><Relationship Id="rId15" Type="http://schemas.openxmlformats.org/officeDocument/2006/relationships/slide" Target="slide11.xml"/><Relationship Id="rId10" Type="http://schemas.openxmlformats.org/officeDocument/2006/relationships/slide" Target="slide4.xml"/><Relationship Id="rId4" Type="http://schemas.openxmlformats.org/officeDocument/2006/relationships/image" Target="../media/image5.emf"/><Relationship Id="rId9" Type="http://schemas.openxmlformats.org/officeDocument/2006/relationships/slide" Target="slide19.xml"/><Relationship Id="rId14" Type="http://schemas.openxmlformats.org/officeDocument/2006/relationships/slide" Target="slide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slide" Target="slide17.xml"/><Relationship Id="rId3" Type="http://schemas.openxmlformats.org/officeDocument/2006/relationships/slide" Target="slide3.xml"/><Relationship Id="rId7" Type="http://schemas.openxmlformats.org/officeDocument/2006/relationships/slide" Target="slide14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12.xml"/><Relationship Id="rId1" Type="http://schemas.openxmlformats.org/officeDocument/2006/relationships/tags" Target="../tags/tag1.xml"/><Relationship Id="rId6" Type="http://schemas.openxmlformats.org/officeDocument/2006/relationships/slide" Target="slide21.xml"/><Relationship Id="rId11" Type="http://schemas.openxmlformats.org/officeDocument/2006/relationships/slide" Target="slide4.xml"/><Relationship Id="rId5" Type="http://schemas.openxmlformats.org/officeDocument/2006/relationships/image" Target="../media/image6.jpeg"/><Relationship Id="rId15" Type="http://schemas.openxmlformats.org/officeDocument/2006/relationships/slide" Target="slide8.xml"/><Relationship Id="rId10" Type="http://schemas.openxmlformats.org/officeDocument/2006/relationships/slide" Target="slide19.xml"/><Relationship Id="rId4" Type="http://schemas.openxmlformats.org/officeDocument/2006/relationships/image" Target="../media/image5.emf"/><Relationship Id="rId9" Type="http://schemas.openxmlformats.org/officeDocument/2006/relationships/slide" Target="slide11.xml"/><Relationship Id="rId14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ar/resource/9610500/%d8%a7%d9%84%d9%83%d8%b3%d8%b1-%d8%b1%d8%a8%d8%b9" TargetMode="Externa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m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6.xml"/><Relationship Id="rId3" Type="http://schemas.openxmlformats.org/officeDocument/2006/relationships/slide" Target="slide3.xml"/><Relationship Id="rId7" Type="http://schemas.openxmlformats.org/officeDocument/2006/relationships/image" Target="../media/image7.emf"/><Relationship Id="rId12" Type="http://schemas.openxmlformats.org/officeDocument/2006/relationships/slide" Target="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slide" Target="slide14.xml"/><Relationship Id="rId11" Type="http://schemas.openxmlformats.org/officeDocument/2006/relationships/slide" Target="slide5.xml"/><Relationship Id="rId5" Type="http://schemas.openxmlformats.org/officeDocument/2006/relationships/image" Target="../media/image6.jpeg"/><Relationship Id="rId15" Type="http://schemas.openxmlformats.org/officeDocument/2006/relationships/slide" Target="slide12.xml"/><Relationship Id="rId10" Type="http://schemas.openxmlformats.org/officeDocument/2006/relationships/slide" Target="slide4.xml"/><Relationship Id="rId4" Type="http://schemas.openxmlformats.org/officeDocument/2006/relationships/image" Target="../media/image5.emf"/><Relationship Id="rId9" Type="http://schemas.openxmlformats.org/officeDocument/2006/relationships/slide" Target="slide28.xml"/><Relationship Id="rId14" Type="http://schemas.openxmlformats.org/officeDocument/2006/relationships/slide" Target="slide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41.emf"/><Relationship Id="rId7" Type="http://schemas.openxmlformats.org/officeDocument/2006/relationships/image" Target="../media/image57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43.emf"/><Relationship Id="rId10" Type="http://schemas.openxmlformats.org/officeDocument/2006/relationships/image" Target="../media/image60.emf"/><Relationship Id="rId4" Type="http://schemas.openxmlformats.org/officeDocument/2006/relationships/image" Target="../media/image42.emf"/><Relationship Id="rId9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m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6.png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2&amp;semester=2&amp;subject=2&amp;type=1&amp;submit=submit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3.wav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audio" Target="../media/audio3.wav"/><Relationship Id="rId4" Type="http://schemas.openxmlformats.org/officeDocument/2006/relationships/image" Target="../media/image7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.wav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.wav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.wav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6.png"/><Relationship Id="rId4" Type="http://schemas.openxmlformats.org/officeDocument/2006/relationships/slide" Target="slide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m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emf"/><Relationship Id="rId4" Type="http://schemas.openxmlformats.org/officeDocument/2006/relationships/image" Target="../media/image70.jp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99222" y="3163277"/>
            <a:ext cx="2996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الصَّفُّ الثَّاني</a:t>
            </a: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409" y="564961"/>
            <a:ext cx="2281307" cy="2808481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9089409" y="3384645"/>
            <a:ext cx="2265528" cy="92804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واحد صحيح</a:t>
            </a: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1994" y="564961"/>
            <a:ext cx="2347415" cy="2802879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6741994" y="3373442"/>
            <a:ext cx="2347415" cy="93925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نصف 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3759926" y="2134085"/>
            <a:ext cx="2729552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1">
                    <a:lumMod val="95000"/>
                  </a:schemeClr>
                </a:solidFill>
              </a:rPr>
              <a:t>نصف ...</a:t>
            </a:r>
            <a:r>
              <a:rPr lang="ar-SA" sz="2800" b="1" dirty="0">
                <a:solidFill>
                  <a:srgbClr val="FFC000"/>
                </a:solidFill>
              </a:rPr>
              <a:t>ويكتب </a:t>
            </a:r>
            <a:r>
              <a:rPr lang="ar-SA" sz="2800" b="1" dirty="0">
                <a:solidFill>
                  <a:schemeClr val="bg1">
                    <a:lumMod val="95000"/>
                  </a:schemeClr>
                </a:solidFill>
              </a:rPr>
              <a:t>:</a:t>
            </a:r>
          </a:p>
          <a:p>
            <a:endParaRPr lang="ar-SA" sz="2800" b="1" dirty="0">
              <a:solidFill>
                <a:schemeClr val="bg1">
                  <a:lumMod val="95000"/>
                </a:schemeClr>
              </a:solidFill>
            </a:endParaRPr>
          </a:p>
          <a:p>
            <a:endParaRPr lang="ar-SA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9" name="مجموعة 8"/>
          <p:cNvGrpSpPr/>
          <p:nvPr/>
        </p:nvGrpSpPr>
        <p:grpSpPr>
          <a:xfrm>
            <a:off x="3285558" y="1843655"/>
            <a:ext cx="856505" cy="1392350"/>
            <a:chOff x="958647" y="3187313"/>
            <a:chExt cx="856505" cy="1392350"/>
          </a:xfrm>
        </p:grpSpPr>
        <p:sp>
          <p:nvSpPr>
            <p:cNvPr id="10" name="مربع نص 9"/>
            <p:cNvSpPr txBox="1"/>
            <p:nvPr/>
          </p:nvSpPr>
          <p:spPr>
            <a:xfrm>
              <a:off x="1135677" y="3187313"/>
              <a:ext cx="518615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4000" b="1" dirty="0">
                  <a:solidFill>
                    <a:schemeClr val="bg1">
                      <a:lumMod val="95000"/>
                    </a:schemeClr>
                  </a:solidFill>
                </a:rPr>
                <a:t>1</a:t>
              </a:r>
            </a:p>
          </p:txBody>
        </p:sp>
        <p:cxnSp>
          <p:nvCxnSpPr>
            <p:cNvPr id="11" name="رابط مستقيم 10"/>
            <p:cNvCxnSpPr/>
            <p:nvPr/>
          </p:nvCxnSpPr>
          <p:spPr>
            <a:xfrm flipH="1">
              <a:off x="974819" y="3812612"/>
              <a:ext cx="840333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مربع نص 11"/>
            <p:cNvSpPr txBox="1"/>
            <p:nvPr/>
          </p:nvSpPr>
          <p:spPr>
            <a:xfrm>
              <a:off x="958647" y="3933332"/>
              <a:ext cx="84033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b="1" dirty="0">
                  <a:solidFill>
                    <a:schemeClr val="bg1">
                      <a:lumMod val="9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13" name="مربع نص 12"/>
          <p:cNvSpPr txBox="1"/>
          <p:nvPr/>
        </p:nvSpPr>
        <p:spPr>
          <a:xfrm>
            <a:off x="814955" y="2259941"/>
            <a:ext cx="139008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rgbClr val="FFC000"/>
                </a:solidFill>
              </a:rPr>
              <a:t>خط الكسر </a:t>
            </a:r>
          </a:p>
        </p:txBody>
      </p:sp>
      <p:sp>
        <p:nvSpPr>
          <p:cNvPr id="14" name="مربع نص 13"/>
          <p:cNvSpPr txBox="1"/>
          <p:nvPr/>
        </p:nvSpPr>
        <p:spPr>
          <a:xfrm>
            <a:off x="283119" y="721611"/>
            <a:ext cx="294210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rgbClr val="FFC000"/>
                </a:solidFill>
              </a:rPr>
              <a:t>البسط</a:t>
            </a:r>
            <a:r>
              <a:rPr lang="ar-SA" sz="3200" dirty="0">
                <a:solidFill>
                  <a:schemeClr val="bg1">
                    <a:lumMod val="95000"/>
                  </a:schemeClr>
                </a:solidFill>
              </a:rPr>
              <a:t> ( يمثل عدد الأجزاء المونة) </a:t>
            </a:r>
          </a:p>
        </p:txBody>
      </p:sp>
      <p:sp>
        <p:nvSpPr>
          <p:cNvPr id="15" name="مربع نص 14"/>
          <p:cNvSpPr txBox="1"/>
          <p:nvPr/>
        </p:nvSpPr>
        <p:spPr>
          <a:xfrm>
            <a:off x="941768" y="3654801"/>
            <a:ext cx="2503243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C000"/>
                </a:solidFill>
              </a:rPr>
              <a:t>المقام</a:t>
            </a:r>
            <a:r>
              <a:rPr lang="ar-SA" sz="3200" b="1" dirty="0">
                <a:solidFill>
                  <a:schemeClr val="bg1">
                    <a:lumMod val="95000"/>
                  </a:schemeClr>
                </a:solidFill>
              </a:rPr>
              <a:t>( يمثل عدد الأجزاء جميعها ) </a:t>
            </a: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18173">
            <a:off x="2944890" y="1532487"/>
            <a:ext cx="560672" cy="723231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431555" y="2117630"/>
            <a:ext cx="567153" cy="731591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094527">
            <a:off x="2853380" y="3067682"/>
            <a:ext cx="560672" cy="723231"/>
          </a:xfrm>
          <a:prstGeom prst="rect">
            <a:avLst/>
          </a:prstGeom>
        </p:spPr>
      </p:pic>
      <p:sp>
        <p:nvSpPr>
          <p:cNvPr id="19" name="مربع نص 18"/>
          <p:cNvSpPr txBox="1"/>
          <p:nvPr/>
        </p:nvSpPr>
        <p:spPr>
          <a:xfrm>
            <a:off x="4408227" y="4587735"/>
            <a:ext cx="608007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C00000"/>
                </a:solidFill>
              </a:rPr>
              <a:t>ويقرأ : </a:t>
            </a:r>
            <a:r>
              <a:rPr lang="ar-SA" sz="4000" b="1" dirty="0">
                <a:solidFill>
                  <a:srgbClr val="FFC000"/>
                </a:solidFill>
              </a:rPr>
              <a:t>نصف أو واحد من اثنين</a:t>
            </a:r>
            <a:r>
              <a:rPr lang="ar-SA" sz="40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4881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13" grpId="0"/>
      <p:bldP spid="14" grpId="0"/>
      <p:bldP spid="15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389585" y="385339"/>
            <a:ext cx="7096836" cy="37240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000" b="1" dirty="0">
                <a:solidFill>
                  <a:srgbClr val="FFC000"/>
                </a:solidFill>
              </a:rPr>
              <a:t>هيا نحصر نصف المجموعة :</a:t>
            </a:r>
          </a:p>
          <a:p>
            <a:endParaRPr lang="ar-SA" sz="2800" b="1" dirty="0">
              <a:solidFill>
                <a:schemeClr val="bg1">
                  <a:lumMod val="95000"/>
                </a:schemeClr>
              </a:solidFill>
            </a:endParaRPr>
          </a:p>
          <a:p>
            <a:endParaRPr lang="ar-SA" sz="2800" b="1" dirty="0">
              <a:solidFill>
                <a:schemeClr val="bg1">
                  <a:lumMod val="95000"/>
                </a:schemeClr>
              </a:solidFill>
            </a:endParaRPr>
          </a:p>
          <a:p>
            <a:endParaRPr lang="ar-SA" sz="2800" b="1" dirty="0">
              <a:solidFill>
                <a:schemeClr val="bg1">
                  <a:lumMod val="95000"/>
                </a:schemeClr>
              </a:solidFill>
            </a:endParaRPr>
          </a:p>
          <a:p>
            <a:endParaRPr lang="ar-SA" sz="2800" b="1" dirty="0">
              <a:solidFill>
                <a:schemeClr val="bg1">
                  <a:lumMod val="95000"/>
                </a:schemeClr>
              </a:solidFill>
            </a:endParaRPr>
          </a:p>
          <a:p>
            <a:endParaRPr lang="ar-SA" sz="2800" b="1" dirty="0">
              <a:solidFill>
                <a:schemeClr val="bg1">
                  <a:lumMod val="95000"/>
                </a:schemeClr>
              </a:solidFill>
            </a:endParaRPr>
          </a:p>
          <a:p>
            <a:endParaRPr lang="ar-SA" sz="2800" b="1" dirty="0">
              <a:solidFill>
                <a:schemeClr val="bg1">
                  <a:lumMod val="95000"/>
                </a:schemeClr>
              </a:solidFill>
            </a:endParaRPr>
          </a:p>
          <a:p>
            <a:endParaRPr lang="ar-SA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57" name="مجموعة 56"/>
          <p:cNvGrpSpPr/>
          <p:nvPr/>
        </p:nvGrpSpPr>
        <p:grpSpPr>
          <a:xfrm>
            <a:off x="6278311" y="1998348"/>
            <a:ext cx="5374532" cy="3094015"/>
            <a:chOff x="5927732" y="1156729"/>
            <a:chExt cx="5686466" cy="3094015"/>
          </a:xfrm>
        </p:grpSpPr>
        <p:sp>
          <p:nvSpPr>
            <p:cNvPr id="5" name="شكل بيضاوي 4"/>
            <p:cNvSpPr/>
            <p:nvPr/>
          </p:nvSpPr>
          <p:spPr>
            <a:xfrm>
              <a:off x="5927732" y="1156729"/>
              <a:ext cx="5686466" cy="3094015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2050" name="Picture 2" descr="صورة ارنب , اجمل صورة للارنب - صبايا كيوت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9970" y="1559776"/>
              <a:ext cx="753841" cy="67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صورة ارنب , اجمل صورة للارنب - صبايا كيوت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5523" y="1559775"/>
              <a:ext cx="753841" cy="67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64516" y="1526905"/>
              <a:ext cx="749873" cy="676715"/>
            </a:xfrm>
            <a:prstGeom prst="rect">
              <a:avLst/>
            </a:prstGeom>
          </p:spPr>
        </p:pic>
        <p:pic>
          <p:nvPicPr>
            <p:cNvPr id="9" name="صورة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09748" y="1570672"/>
              <a:ext cx="749873" cy="676715"/>
            </a:xfrm>
            <a:prstGeom prst="rect">
              <a:avLst/>
            </a:prstGeom>
          </p:spPr>
        </p:pic>
        <p:pic>
          <p:nvPicPr>
            <p:cNvPr id="10" name="صورة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74449" y="2592776"/>
              <a:ext cx="749873" cy="676715"/>
            </a:xfrm>
            <a:prstGeom prst="rect">
              <a:avLst/>
            </a:prstGeom>
          </p:spPr>
        </p:pic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1900" y="2607223"/>
              <a:ext cx="749873" cy="676715"/>
            </a:xfrm>
            <a:prstGeom prst="rect">
              <a:avLst/>
            </a:prstGeom>
          </p:spPr>
        </p:pic>
        <p:pic>
          <p:nvPicPr>
            <p:cNvPr id="12" name="صورة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38003" y="2607223"/>
              <a:ext cx="749873" cy="676715"/>
            </a:xfrm>
            <a:prstGeom prst="rect">
              <a:avLst/>
            </a:prstGeom>
          </p:spPr>
        </p:pic>
        <p:pic>
          <p:nvPicPr>
            <p:cNvPr id="13" name="صورة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0296" y="2591416"/>
              <a:ext cx="749873" cy="676715"/>
            </a:xfrm>
            <a:prstGeom prst="rect">
              <a:avLst/>
            </a:prstGeom>
          </p:spPr>
        </p:pic>
      </p:grpSp>
      <p:grpSp>
        <p:nvGrpSpPr>
          <p:cNvPr id="58" name="مجموعة 57"/>
          <p:cNvGrpSpPr/>
          <p:nvPr/>
        </p:nvGrpSpPr>
        <p:grpSpPr>
          <a:xfrm>
            <a:off x="535576" y="2037537"/>
            <a:ext cx="5299483" cy="3109229"/>
            <a:chOff x="427406" y="1265976"/>
            <a:chExt cx="5436761" cy="3109229"/>
          </a:xfrm>
        </p:grpSpPr>
        <p:pic>
          <p:nvPicPr>
            <p:cNvPr id="14" name="صورة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7406" y="1265976"/>
              <a:ext cx="5436761" cy="3109229"/>
            </a:xfrm>
            <a:prstGeom prst="rect">
              <a:avLst/>
            </a:prstGeom>
          </p:spPr>
        </p:pic>
        <p:pic>
          <p:nvPicPr>
            <p:cNvPr id="19" name="صورة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62298" y="1686505"/>
              <a:ext cx="797042" cy="1121763"/>
            </a:xfrm>
            <a:prstGeom prst="rect">
              <a:avLst/>
            </a:prstGeom>
          </p:spPr>
        </p:pic>
        <p:pic>
          <p:nvPicPr>
            <p:cNvPr id="20" name="صورة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88980" y="1642739"/>
              <a:ext cx="798645" cy="1121761"/>
            </a:xfrm>
            <a:prstGeom prst="rect">
              <a:avLst/>
            </a:prstGeom>
          </p:spPr>
        </p:pic>
        <p:pic>
          <p:nvPicPr>
            <p:cNvPr id="30" name="صورة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39722" y="1485462"/>
              <a:ext cx="798645" cy="1121761"/>
            </a:xfrm>
            <a:prstGeom prst="rect">
              <a:avLst/>
            </a:prstGeom>
          </p:spPr>
        </p:pic>
        <p:pic>
          <p:nvPicPr>
            <p:cNvPr id="53" name="صورة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56587" y="2856193"/>
              <a:ext cx="798645" cy="1121761"/>
            </a:xfrm>
            <a:prstGeom prst="rect">
              <a:avLst/>
            </a:prstGeom>
          </p:spPr>
        </p:pic>
        <p:pic>
          <p:nvPicPr>
            <p:cNvPr id="54" name="صورة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67521" y="2790624"/>
              <a:ext cx="798645" cy="1121761"/>
            </a:xfrm>
            <a:prstGeom prst="rect">
              <a:avLst/>
            </a:prstGeom>
          </p:spPr>
        </p:pic>
        <p:pic>
          <p:nvPicPr>
            <p:cNvPr id="55" name="صورة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91928" y="2648666"/>
              <a:ext cx="782866" cy="1099598"/>
            </a:xfrm>
            <a:prstGeom prst="rect">
              <a:avLst/>
            </a:prstGeom>
          </p:spPr>
        </p:pic>
      </p:grpSp>
      <p:sp>
        <p:nvSpPr>
          <p:cNvPr id="56" name="شكل بيضاوي 55"/>
          <p:cNvSpPr/>
          <p:nvPr/>
        </p:nvSpPr>
        <p:spPr>
          <a:xfrm>
            <a:off x="8798739" y="2116798"/>
            <a:ext cx="2331163" cy="237797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مستطيل مستدير الزوايا 58"/>
          <p:cNvSpPr/>
          <p:nvPr/>
        </p:nvSpPr>
        <p:spPr>
          <a:xfrm>
            <a:off x="2366673" y="2211716"/>
            <a:ext cx="2584546" cy="13336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6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 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852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447" y="0"/>
            <a:ext cx="12202448" cy="6139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6724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565779" y="561703"/>
            <a:ext cx="87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تَدْريب من الْكِتاب / حل تدريب2  صفحة 79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صورة 3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19174" r="21866" b="35289"/>
          <a:stretch/>
        </p:blipFill>
        <p:spPr>
          <a:xfrm>
            <a:off x="1512025" y="1392700"/>
            <a:ext cx="9785444" cy="1982338"/>
          </a:xfrm>
          <a:prstGeom prst="rect">
            <a:avLst/>
          </a:prstGeom>
        </p:spPr>
      </p:pic>
      <p:pic>
        <p:nvPicPr>
          <p:cNvPr id="5" name="صورة 4" descr="6847e784121755a4f4e8ca302498be02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t="19590" r="24103" b="42775"/>
          <a:stretch/>
        </p:blipFill>
        <p:spPr>
          <a:xfrm>
            <a:off x="1512025" y="3429000"/>
            <a:ext cx="9785444" cy="247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صورة 2" descr="6847e784121755a4f4e8ca302498be02.pdf - Adobe Reader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0" t="38928" r="23881" b="8673"/>
          <a:stretch/>
        </p:blipFill>
        <p:spPr>
          <a:xfrm>
            <a:off x="859810" y="1733265"/>
            <a:ext cx="10099343" cy="4271749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565779" y="561703"/>
            <a:ext cx="87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تَدْريب من الْكِتاب / حل تدريب3  صفحة 80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624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37996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677886" y="2098678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5"/>
              </a:rPr>
              <a:t>هيّا نَلْعَب</a:t>
            </a:r>
            <a:endParaRPr lang="ar-SA" sz="115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</p:spTree>
    <p:extLst>
      <p:ext uri="{BB962C8B-B14F-4D97-AF65-F5344CB8AC3E}">
        <p14:creationId xmlns:p14="http://schemas.microsoft.com/office/powerpoint/2010/main" val="459323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6600" b="1" dirty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66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407" y="1292942"/>
            <a:ext cx="7401185" cy="2456901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185588" y="3703320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6715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800" b="1" dirty="0" smtClean="0">
                <a:solidFill>
                  <a:srgbClr val="FF0000"/>
                </a:solidFill>
              </a:rPr>
              <a:t>نشاط تطبيقي</a:t>
            </a:r>
            <a:endParaRPr lang="ar-SA" sz="4800" b="1" dirty="0">
              <a:solidFill>
                <a:srgbClr val="FF0000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حل ورقة العمل</a:t>
            </a:r>
          </a:p>
          <a:p>
            <a:pPr algn="ctr">
              <a:lnSpc>
                <a:spcPct val="200000"/>
              </a:lnSpc>
            </a:pP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</a:rPr>
              <a:t>التالية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5" name="صورة 4" descr="نصف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4" t="12727" r="32276" b="2852"/>
          <a:stretch/>
        </p:blipFill>
        <p:spPr>
          <a:xfrm>
            <a:off x="-1" y="0"/>
            <a:ext cx="8595359" cy="68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709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>
              <a:solidFill>
                <a:srgbClr val="C00000"/>
              </a:solidFill>
            </a:endParaRPr>
          </a:p>
          <a:p>
            <a:pPr algn="l"/>
            <a:r>
              <a:rPr lang="ar-SA" sz="8800" b="1" dirty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الرِّياضِيّات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599222" y="3163277"/>
            <a:ext cx="2996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الصَّفُّ الثَّاني</a:t>
            </a:r>
          </a:p>
        </p:txBody>
      </p:sp>
    </p:spTree>
    <p:extLst>
      <p:ext uri="{BB962C8B-B14F-4D97-AF65-F5344CB8AC3E}">
        <p14:creationId xmlns:p14="http://schemas.microsoft.com/office/powerpoint/2010/main" val="8927553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فَريقُ الْعَمَل 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407" y="1246419"/>
            <a:ext cx="7401185" cy="2456901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185588" y="3703320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98660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عنوان الدرس </a:t>
            </a:r>
            <a:endParaRPr kumimoji="0" lang="ar-J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" action="ppaction://noaction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6" action="ppaction://hlinksldjump"/>
                </a:rPr>
                <a:t>تدريب الكتاب </a:t>
              </a:r>
              <a:endPara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8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9" action="ppaction://hlinksldjump"/>
              </a:rPr>
              <a:t>المهام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hlinkClick r:id="rId10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1" action="ppaction://hlinksldjump"/>
              </a:rPr>
              <a:t>الهدف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hlinkClick r:id="rId8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2" action="ppaction://hlinksldjump"/>
              </a:rPr>
              <a:t>لعبة تفاعلية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hlinkClick r:id="rId13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4" action="ppaction://hlinksldjump"/>
              </a:rPr>
              <a:t>العرض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5" action="ppaction://hlinksldjump"/>
              </a:rPr>
              <a:t>فيديو</a:t>
            </a:r>
            <a:endParaRPr kumimoji="0" lang="ar-J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hlinkClick r:id="rId8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action="ppaction://hlinksldjump"/>
              </a:rPr>
              <a:t>عنوان الدرس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hlinkClick r:id="" action="ppaction://noaction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3" action="ppaction://hlinksldjump"/>
              </a:rPr>
              <a:t>نشاط كاشف 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31828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3111690" y="1804740"/>
            <a:ext cx="5180593" cy="2585323"/>
            <a:chOff x="3111690" y="1804740"/>
            <a:chExt cx="5180593" cy="2585323"/>
          </a:xfrm>
        </p:grpSpPr>
        <p:sp>
          <p:nvSpPr>
            <p:cNvPr id="7" name="مستطيل 6"/>
            <p:cNvSpPr/>
            <p:nvPr/>
          </p:nvSpPr>
          <p:spPr>
            <a:xfrm>
              <a:off x="3111690" y="1804740"/>
              <a:ext cx="5180593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عِنْوانُ الدَّرْس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الْكسور (</a:t>
              </a:r>
              <a:r>
                <a:rPr kumimoji="0" lang="ar-SA" sz="5400" b="1" i="0" u="sng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، </a:t>
              </a:r>
              <a:r>
                <a:rPr kumimoji="0" lang="ar-SA" sz="5400" b="1" i="0" u="sng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، </a:t>
              </a:r>
              <a:r>
                <a:rPr kumimoji="0" lang="ar-SA" sz="5400" b="1" i="0" u="sng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" name="مربع نص 1"/>
            <p:cNvSpPr txBox="1"/>
            <p:nvPr/>
          </p:nvSpPr>
          <p:spPr>
            <a:xfrm>
              <a:off x="4722125" y="3429000"/>
              <a:ext cx="477672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" name="مربع نص 4"/>
            <p:cNvSpPr txBox="1"/>
            <p:nvPr/>
          </p:nvSpPr>
          <p:spPr>
            <a:xfrm>
              <a:off x="3678072" y="3429000"/>
              <a:ext cx="477672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060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618136" y="1804740"/>
            <a:ext cx="6955751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الهَــــدَف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أَنْ يتعرف على الكسر ربع قراءة و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كتابة وتمثيل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76179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نَشاط كاشف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72265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22" y="0"/>
            <a:ext cx="12192000" cy="68580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152633" y="313899"/>
            <a:ext cx="843431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ضع إشارة √ تحت الشكل الذي قسم الى أربعة أقسام </a:t>
            </a:r>
            <a:r>
              <a:rPr kumimoji="0" lang="ar-SA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متساويه</a:t>
            </a: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:</a:t>
            </a:r>
          </a:p>
        </p:txBody>
      </p:sp>
      <p:grpSp>
        <p:nvGrpSpPr>
          <p:cNvPr id="26" name="مجموعة 25"/>
          <p:cNvGrpSpPr/>
          <p:nvPr/>
        </p:nvGrpSpPr>
        <p:grpSpPr>
          <a:xfrm>
            <a:off x="6755642" y="1048799"/>
            <a:ext cx="4831308" cy="2715904"/>
            <a:chOff x="6755642" y="898674"/>
            <a:chExt cx="4831308" cy="2715904"/>
          </a:xfrm>
        </p:grpSpPr>
        <p:sp>
          <p:nvSpPr>
            <p:cNvPr id="3" name="مستطيل 2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" name="رابط مستقيم 4"/>
            <p:cNvCxnSpPr>
              <a:stCxn id="3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" name="مخطط انسيابي: رابط 10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مخطط انسيابي: رابط 11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مجموعة 26"/>
          <p:cNvGrpSpPr/>
          <p:nvPr/>
        </p:nvGrpSpPr>
        <p:grpSpPr>
          <a:xfrm>
            <a:off x="610612" y="1048799"/>
            <a:ext cx="4831308" cy="2715904"/>
            <a:chOff x="6755642" y="898674"/>
            <a:chExt cx="4831308" cy="2715904"/>
          </a:xfrm>
        </p:grpSpPr>
        <p:sp>
          <p:nvSpPr>
            <p:cNvPr id="28" name="مستطيل 27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9" name="رابط مستقيم 28"/>
            <p:cNvCxnSpPr>
              <a:stCxn id="28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0" name="مخطط انسيابي: رابط 29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مخطط انسيابي: رابط 30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مجموعة 31"/>
          <p:cNvGrpSpPr/>
          <p:nvPr/>
        </p:nvGrpSpPr>
        <p:grpSpPr>
          <a:xfrm>
            <a:off x="6755642" y="3887239"/>
            <a:ext cx="4831308" cy="2715904"/>
            <a:chOff x="6755642" y="898674"/>
            <a:chExt cx="4831308" cy="2715904"/>
          </a:xfrm>
        </p:grpSpPr>
        <p:sp>
          <p:nvSpPr>
            <p:cNvPr id="33" name="مستطيل 32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4" name="رابط مستقيم 33"/>
            <p:cNvCxnSpPr>
              <a:stCxn id="33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5" name="مخطط انسيابي: رابط 34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مخطط انسيابي: رابط 35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مجموعة 36"/>
          <p:cNvGrpSpPr/>
          <p:nvPr/>
        </p:nvGrpSpPr>
        <p:grpSpPr>
          <a:xfrm>
            <a:off x="716507" y="3920319"/>
            <a:ext cx="4831308" cy="2715904"/>
            <a:chOff x="6755642" y="898674"/>
            <a:chExt cx="4831308" cy="2715904"/>
          </a:xfrm>
        </p:grpSpPr>
        <p:sp>
          <p:nvSpPr>
            <p:cNvPr id="38" name="مستطيل 37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9" name="رابط مستقيم 38"/>
            <p:cNvCxnSpPr>
              <a:stCxn id="38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0" name="مخطط انسيابي: رابط 39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مخطط انسيابي: رابط 40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" name="مربع نص 50"/>
          <p:cNvSpPr txBox="1"/>
          <p:nvPr/>
        </p:nvSpPr>
        <p:spPr>
          <a:xfrm>
            <a:off x="8728127" y="1685070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2" name="مربع نص 51"/>
          <p:cNvSpPr txBox="1"/>
          <p:nvPr/>
        </p:nvSpPr>
        <p:spPr>
          <a:xfrm>
            <a:off x="2515364" y="1393833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3" name="مربع نص 52"/>
          <p:cNvSpPr txBox="1"/>
          <p:nvPr/>
        </p:nvSpPr>
        <p:spPr>
          <a:xfrm>
            <a:off x="8728126" y="4107096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4" name="مربع نص 53"/>
          <p:cNvSpPr txBox="1"/>
          <p:nvPr/>
        </p:nvSpPr>
        <p:spPr>
          <a:xfrm>
            <a:off x="2573848" y="4257666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6173" y="1086232"/>
            <a:ext cx="1485900" cy="15240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2412" y="1141265"/>
            <a:ext cx="1302114" cy="1539000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837" y="1261475"/>
            <a:ext cx="1366073" cy="1381759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682" y="1185932"/>
            <a:ext cx="1476476" cy="1457302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404" y="3953399"/>
            <a:ext cx="1194129" cy="136219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4383" y="4170171"/>
            <a:ext cx="2064492" cy="958500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0202" y="4031208"/>
            <a:ext cx="1700281" cy="1377090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0295" y="4102671"/>
            <a:ext cx="1254887" cy="109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206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14028 L 0.02852 0.07616 C 0.03451 0.06158 0.04349 0.05394 0.05287 0.05394 C 0.06355 0.05394 0.07214 0.06158 0.07813 0.07616 L 0.10678 0.1402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09883 0.1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10417 0.22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1067 0.193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4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الْعَرْض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4320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5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6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1610436" y="559558"/>
            <a:ext cx="9840036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عزيزي الطالب سوف نتعرف اليوم على الكسر ربع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نقسم الواحد صحيح إلى أربعة أقسام متساوية.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9158" y="1937982"/>
            <a:ext cx="2408128" cy="2483893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8772450" y="4400622"/>
            <a:ext cx="2415654" cy="11847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 صحيح 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129" y="1937982"/>
            <a:ext cx="2458168" cy="2483893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5923129" y="4400622"/>
            <a:ext cx="2458168" cy="11771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9" name="مستطيل مستدير الزوايا 8"/>
          <p:cNvSpPr/>
          <p:nvPr/>
        </p:nvSpPr>
        <p:spPr>
          <a:xfrm>
            <a:off x="754021" y="1495356"/>
            <a:ext cx="3895651" cy="429904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يقرأ : ربع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 عدد الأجزاء الملونة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_ خط الكسر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 عدد الأقسام المتساوية  </a:t>
            </a:r>
          </a:p>
        </p:txBody>
      </p:sp>
    </p:spTree>
    <p:extLst>
      <p:ext uri="{BB962C8B-B14F-4D97-AF65-F5344CB8AC3E}">
        <p14:creationId xmlns:p14="http://schemas.microsoft.com/office/powerpoint/2010/main" val="3560928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05" y="-33110"/>
            <a:ext cx="12193057" cy="6858594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343831" y="450506"/>
            <a:ext cx="8816454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هيا نحصر ربع المجموعة :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756231" y="1758027"/>
            <a:ext cx="5036024" cy="38350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2" name="مجموعة 41"/>
          <p:cNvGrpSpPr/>
          <p:nvPr/>
        </p:nvGrpSpPr>
        <p:grpSpPr>
          <a:xfrm>
            <a:off x="1423378" y="2379658"/>
            <a:ext cx="3740318" cy="2647457"/>
            <a:chOff x="1378246" y="2425586"/>
            <a:chExt cx="3740318" cy="2647457"/>
          </a:xfrm>
        </p:grpSpPr>
        <p:pic>
          <p:nvPicPr>
            <p:cNvPr id="6" name="صورة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6864" y="4277584"/>
              <a:ext cx="749873" cy="749873"/>
            </a:xfrm>
            <a:prstGeom prst="rect">
              <a:avLst/>
            </a:prstGeom>
          </p:spPr>
        </p:pic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94343" y="4277776"/>
              <a:ext cx="749488" cy="749488"/>
            </a:xfrm>
            <a:prstGeom prst="rect">
              <a:avLst/>
            </a:prstGeom>
          </p:spPr>
        </p:pic>
        <p:pic>
          <p:nvPicPr>
            <p:cNvPr id="17" name="صورة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6035" y="4323555"/>
              <a:ext cx="749488" cy="749488"/>
            </a:xfrm>
            <a:prstGeom prst="rect">
              <a:avLst/>
            </a:prstGeom>
          </p:spPr>
        </p:pic>
        <p:pic>
          <p:nvPicPr>
            <p:cNvPr id="28" name="صورة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8246" y="2480177"/>
              <a:ext cx="749488" cy="749488"/>
            </a:xfrm>
            <a:prstGeom prst="rect">
              <a:avLst/>
            </a:prstGeom>
          </p:spPr>
        </p:pic>
        <p:pic>
          <p:nvPicPr>
            <p:cNvPr id="29" name="صورة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45371" y="2425586"/>
              <a:ext cx="749488" cy="749488"/>
            </a:xfrm>
            <a:prstGeom prst="rect">
              <a:avLst/>
            </a:prstGeom>
          </p:spPr>
        </p:pic>
        <p:pic>
          <p:nvPicPr>
            <p:cNvPr id="30" name="صورة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5013" y="2425586"/>
              <a:ext cx="749488" cy="749488"/>
            </a:xfrm>
            <a:prstGeom prst="rect">
              <a:avLst/>
            </a:prstGeom>
          </p:spPr>
        </p:pic>
        <p:pic>
          <p:nvPicPr>
            <p:cNvPr id="31" name="صورة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4768" y="2448201"/>
              <a:ext cx="749488" cy="749488"/>
            </a:xfrm>
            <a:prstGeom prst="rect">
              <a:avLst/>
            </a:prstGeom>
          </p:spPr>
        </p:pic>
        <p:pic>
          <p:nvPicPr>
            <p:cNvPr id="32" name="صورة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47375" y="4268621"/>
              <a:ext cx="749873" cy="749873"/>
            </a:xfrm>
            <a:prstGeom prst="rect">
              <a:avLst/>
            </a:prstGeom>
          </p:spPr>
        </p:pic>
        <p:pic>
          <p:nvPicPr>
            <p:cNvPr id="33" name="صورة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08565" y="3324395"/>
              <a:ext cx="749488" cy="749488"/>
            </a:xfrm>
            <a:prstGeom prst="rect">
              <a:avLst/>
            </a:prstGeom>
          </p:spPr>
        </p:pic>
        <p:pic>
          <p:nvPicPr>
            <p:cNvPr id="34" name="صورة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8691" y="3303149"/>
              <a:ext cx="749873" cy="749873"/>
            </a:xfrm>
            <a:prstGeom prst="rect">
              <a:avLst/>
            </a:prstGeom>
          </p:spPr>
        </p:pic>
        <p:pic>
          <p:nvPicPr>
            <p:cNvPr id="35" name="صورة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1670" y="3421478"/>
              <a:ext cx="749488" cy="749488"/>
            </a:xfrm>
            <a:prstGeom prst="rect">
              <a:avLst/>
            </a:prstGeom>
          </p:spPr>
        </p:pic>
        <p:pic>
          <p:nvPicPr>
            <p:cNvPr id="36" name="صورة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9799" y="3318965"/>
              <a:ext cx="749488" cy="749488"/>
            </a:xfrm>
            <a:prstGeom prst="rect">
              <a:avLst/>
            </a:prstGeom>
          </p:spPr>
        </p:pic>
      </p:grpSp>
      <p:sp>
        <p:nvSpPr>
          <p:cNvPr id="4" name="شكل بيضاوي 3"/>
          <p:cNvSpPr/>
          <p:nvPr/>
        </p:nvSpPr>
        <p:spPr>
          <a:xfrm>
            <a:off x="6275970" y="1798385"/>
            <a:ext cx="5036024" cy="383502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7" name="مجموعة 36"/>
          <p:cNvGrpSpPr/>
          <p:nvPr/>
        </p:nvGrpSpPr>
        <p:grpSpPr>
          <a:xfrm>
            <a:off x="7472932" y="2094891"/>
            <a:ext cx="2596537" cy="3222278"/>
            <a:chOff x="7472932" y="2094891"/>
            <a:chExt cx="2596537" cy="3222278"/>
          </a:xfrm>
        </p:grpSpPr>
        <p:pic>
          <p:nvPicPr>
            <p:cNvPr id="13" name="صورة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72932" y="3774747"/>
              <a:ext cx="1182727" cy="1542422"/>
            </a:xfrm>
            <a:prstGeom prst="rect">
              <a:avLst/>
            </a:prstGeom>
          </p:spPr>
        </p:pic>
        <p:pic>
          <p:nvPicPr>
            <p:cNvPr id="38" name="Picture 2" descr="كب كيك, الكب كيك, كاب كيك, طعام PNG صورة للتحميل مجانا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27" t="17494" r="22111" b="12101"/>
            <a:stretch/>
          </p:blipFill>
          <p:spPr bwMode="auto">
            <a:xfrm>
              <a:off x="7494099" y="2146957"/>
              <a:ext cx="1180745" cy="1542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كب كيك, الكب كيك, كاب كيك, طعام PNG صورة للتحميل مجانا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27" t="17494" r="22111" b="12101"/>
            <a:stretch/>
          </p:blipFill>
          <p:spPr bwMode="auto">
            <a:xfrm>
              <a:off x="8888724" y="3675538"/>
              <a:ext cx="1180745" cy="1542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كب كيك, الكب كيك, كاب كيك, طعام PNG صورة للتحميل مجانا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27" t="17494" r="22111" b="12101"/>
            <a:stretch/>
          </p:blipFill>
          <p:spPr bwMode="auto">
            <a:xfrm>
              <a:off x="8869589" y="2094891"/>
              <a:ext cx="1180745" cy="1542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شكل بيضاوي 40"/>
          <p:cNvSpPr/>
          <p:nvPr/>
        </p:nvSpPr>
        <p:spPr>
          <a:xfrm>
            <a:off x="8848897" y="1798385"/>
            <a:ext cx="1180745" cy="1857928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شكل بيضاوي 42"/>
          <p:cNvSpPr/>
          <p:nvPr/>
        </p:nvSpPr>
        <p:spPr>
          <a:xfrm>
            <a:off x="4392507" y="2146957"/>
            <a:ext cx="771189" cy="3070778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88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 animBg="1"/>
      <p:bldP spid="41" grpId="0" animBg="1"/>
      <p:bldP spid="4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46781" y="106721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746781" y="2409211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هَيّا نٌشاهِدُ مَعاً 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9217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_ 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335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707" y="887103"/>
            <a:ext cx="9239535" cy="455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272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تَدْريباتُ الْكِتاب</a:t>
            </a:r>
            <a:r>
              <a:rPr kumimoji="0" lang="ar-SA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4805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صورة 2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16263" r="21754" b="15951"/>
          <a:stretch/>
        </p:blipFill>
        <p:spPr>
          <a:xfrm>
            <a:off x="1119116" y="1569493"/>
            <a:ext cx="9826389" cy="444917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565779" y="561703"/>
            <a:ext cx="87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تَدْريب من الْكِتاب / حل تدريب4  صفحة 80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3443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صورة 2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24996" r="20187" b="29883"/>
          <a:stretch/>
        </p:blipFill>
        <p:spPr>
          <a:xfrm>
            <a:off x="1460310" y="1948218"/>
            <a:ext cx="9307774" cy="2961564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565779" y="561703"/>
            <a:ext cx="87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تَدْريب من الْكِتاب / حل تدريب5  صفحة 81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142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صورة 2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34354" r="22203" b="13039"/>
          <a:stretch/>
        </p:blipFill>
        <p:spPr>
          <a:xfrm>
            <a:off x="1211774" y="1446662"/>
            <a:ext cx="10085695" cy="4503761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565779" y="561703"/>
            <a:ext cx="87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تَدْريب من الْكِتاب / حل تدريب6  صفحة 81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5" name="شكل بيضاوي 4"/>
          <p:cNvSpPr/>
          <p:nvPr/>
        </p:nvSpPr>
        <p:spPr>
          <a:xfrm>
            <a:off x="8871045" y="2579427"/>
            <a:ext cx="928048" cy="111911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خطط انسيابي: معالجة متعاقبة 5"/>
          <p:cNvSpPr/>
          <p:nvPr/>
        </p:nvSpPr>
        <p:spPr>
          <a:xfrm>
            <a:off x="4790364" y="2770496"/>
            <a:ext cx="1746914" cy="818865"/>
          </a:xfrm>
          <a:prstGeom prst="flowChartAlternateProcess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ربع نص 6"/>
          <p:cNvSpPr txBox="1"/>
          <p:nvPr/>
        </p:nvSpPr>
        <p:spPr>
          <a:xfrm>
            <a:off x="4790364" y="4926842"/>
            <a:ext cx="873457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54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81588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-150126" y="23353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هَيّا نَلْعَب 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91797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677886" y="2098678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5"/>
              </a:rPr>
              <a:t>هيّا نَلْعَب</a:t>
            </a:r>
            <a:endParaRPr lang="ar-SA" sz="115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039345" y="4693049"/>
            <a:ext cx="48750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ar-SA" sz="3200" b="1" dirty="0">
                <a:solidFill>
                  <a:schemeClr val="tx2">
                    <a:lumMod val="75000"/>
                  </a:schemeClr>
                </a:solidFill>
              </a:rPr>
              <a:t>اضرب الخلد الذي يحمل الكسر ربع </a:t>
            </a:r>
          </a:p>
        </p:txBody>
      </p:sp>
    </p:spTree>
    <p:extLst>
      <p:ext uri="{BB962C8B-B14F-4D97-AF65-F5344CB8AC3E}">
        <p14:creationId xmlns:p14="http://schemas.microsoft.com/office/powerpoint/2010/main" val="36104098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3111690" y="1804740"/>
            <a:ext cx="5180593" cy="2585323"/>
            <a:chOff x="3111690" y="1804740"/>
            <a:chExt cx="5180593" cy="2585323"/>
          </a:xfrm>
        </p:grpSpPr>
        <p:sp>
          <p:nvSpPr>
            <p:cNvPr id="7" name="مستطيل 6"/>
            <p:cNvSpPr/>
            <p:nvPr/>
          </p:nvSpPr>
          <p:spPr>
            <a:xfrm>
              <a:off x="3111690" y="1804740"/>
              <a:ext cx="5180593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ar-SA" sz="5400" b="1" cap="none" spc="0" dirty="0">
                  <a:ln/>
                  <a:solidFill>
                    <a:schemeClr val="accent4"/>
                  </a:solidFill>
                  <a:effectLst/>
                </a:rPr>
                <a:t>عِنْوانُ الدَّرْس</a:t>
              </a:r>
            </a:p>
            <a:p>
              <a:pPr algn="ctr"/>
              <a:r>
                <a:rPr lang="ar-SA" sz="5400" b="1" dirty="0">
                  <a:ln/>
                  <a:solidFill>
                    <a:schemeClr val="accent4"/>
                  </a:solidFill>
                </a:rPr>
                <a:t>الْكسور (</a:t>
              </a:r>
              <a:r>
                <a:rPr lang="ar-SA" sz="5400" b="1" u="sng" dirty="0">
                  <a:ln/>
                  <a:solidFill>
                    <a:schemeClr val="accent4"/>
                  </a:solidFill>
                </a:rPr>
                <a:t>1</a:t>
              </a:r>
              <a:r>
                <a:rPr lang="ar-SA" sz="5400" b="1" cap="none" spc="0" dirty="0">
                  <a:ln/>
                  <a:solidFill>
                    <a:schemeClr val="accent4"/>
                  </a:solidFill>
                  <a:effectLst/>
                </a:rPr>
                <a:t>، </a:t>
              </a:r>
              <a:r>
                <a:rPr lang="ar-SA" sz="5400" b="1" u="sng" cap="none" spc="0" dirty="0">
                  <a:ln/>
                  <a:solidFill>
                    <a:schemeClr val="accent4"/>
                  </a:solidFill>
                  <a:effectLst/>
                </a:rPr>
                <a:t>1</a:t>
              </a:r>
              <a:r>
                <a:rPr lang="ar-SA" sz="5400" b="1" dirty="0">
                  <a:ln/>
                  <a:solidFill>
                    <a:schemeClr val="accent4"/>
                  </a:solidFill>
                </a:rPr>
                <a:t> ، </a:t>
              </a:r>
              <a:r>
                <a:rPr lang="ar-SA" sz="5400" b="1" u="sng" dirty="0">
                  <a:ln/>
                  <a:solidFill>
                    <a:schemeClr val="accent4"/>
                  </a:solidFill>
                </a:rPr>
                <a:t>1</a:t>
              </a:r>
              <a:r>
                <a:rPr lang="ar-SA" sz="5400" b="1" dirty="0">
                  <a:ln/>
                  <a:solidFill>
                    <a:schemeClr val="accent4"/>
                  </a:solidFill>
                </a:rPr>
                <a:t>)</a:t>
              </a:r>
            </a:p>
            <a:p>
              <a:pPr algn="ctr"/>
              <a:r>
                <a:rPr lang="ar-SA" sz="5400" b="1" dirty="0">
                  <a:ln/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2" name="مربع نص 1"/>
            <p:cNvSpPr txBox="1"/>
            <p:nvPr/>
          </p:nvSpPr>
          <p:spPr>
            <a:xfrm>
              <a:off x="4722125" y="3429000"/>
              <a:ext cx="477672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5400" b="1" dirty="0">
                  <a:solidFill>
                    <a:srgbClr val="FFC000"/>
                  </a:solidFill>
                </a:rPr>
                <a:t>3</a:t>
              </a:r>
            </a:p>
          </p:txBody>
        </p:sp>
        <p:sp>
          <p:nvSpPr>
            <p:cNvPr id="5" name="مربع نص 4"/>
            <p:cNvSpPr txBox="1"/>
            <p:nvPr/>
          </p:nvSpPr>
          <p:spPr>
            <a:xfrm>
              <a:off x="3678072" y="3429000"/>
              <a:ext cx="477672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5400" b="1" dirty="0">
                  <a:solidFill>
                    <a:srgbClr val="FFC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الْمَهامُ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08850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مُهِمْةُ الْيَوْم</a:t>
            </a: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حل ورقة العمل</a:t>
            </a: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التالية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صورة 3" descr="أوراق عمل تمكينية في الرياضيات للصف الثاني الفصل الأول.pdf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2" t="24789" r="36306" b="6593"/>
          <a:stretch/>
        </p:blipFill>
        <p:spPr>
          <a:xfrm>
            <a:off x="-1" y="0"/>
            <a:ext cx="8595359" cy="672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752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وفقكم الله يا أبطال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أحسنتم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إلى اللقــــاء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138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الرِّياضِيّات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599222" y="3163277"/>
            <a:ext cx="2996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الصَّفُّ الثَّاني</a:t>
            </a:r>
          </a:p>
        </p:txBody>
      </p:sp>
    </p:spTree>
    <p:extLst>
      <p:ext uri="{BB962C8B-B14F-4D97-AF65-F5344CB8AC3E}">
        <p14:creationId xmlns:p14="http://schemas.microsoft.com/office/powerpoint/2010/main" val="876637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55592" y="184946"/>
            <a:ext cx="368081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فَريقُ الْعَمَل  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407" y="1246419"/>
            <a:ext cx="7401185" cy="2456901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3185588" y="3703320"/>
            <a:ext cx="58208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بإشراف الأستاذ عصام عبيد الله</a:t>
            </a:r>
            <a:endParaRPr lang="ar-SA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62419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عنوان الدرس </a:t>
            </a:r>
            <a:endParaRPr kumimoji="0" lang="ar-J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" action="ppaction://noaction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6" action="ppaction://hlinksldjump"/>
                </a:rPr>
                <a:t>تدريب الكتاب </a:t>
              </a:r>
              <a:endParaRPr kumimoji="0" lang="ar-JO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8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9" action="ppaction://hlinksldjump"/>
              </a:rPr>
              <a:t>المهام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hlinkClick r:id="rId10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1" action="ppaction://hlinksldjump"/>
              </a:rPr>
              <a:t>الهدف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hlinkClick r:id="rId8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2" action="ppaction://hlinksldjump"/>
              </a:rPr>
              <a:t>لعبة تفاعلية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hlinkClick r:id="rId13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4" action="ppaction://hlinksldjump"/>
              </a:rPr>
              <a:t>العرض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5" action="ppaction://hlinksldjump"/>
              </a:rPr>
              <a:t>فيديو</a:t>
            </a:r>
            <a:endParaRPr kumimoji="0" lang="ar-JO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hlinkClick r:id="rId8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0" action="ppaction://hlinksldjump"/>
              </a:rPr>
              <a:t>عنوان الدرس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hlinkClick r:id="" action="ppaction://noaction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hlinkClick r:id="rId13" action="ppaction://hlinksldjump"/>
              </a:rPr>
              <a:t>نشاط كاشف </a:t>
            </a:r>
            <a:endParaRPr kumimoji="0" lang="ar-JO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5621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3111690" y="1804740"/>
            <a:ext cx="5180593" cy="2585323"/>
            <a:chOff x="3111690" y="1804740"/>
            <a:chExt cx="5180593" cy="2585323"/>
          </a:xfrm>
        </p:grpSpPr>
        <p:sp>
          <p:nvSpPr>
            <p:cNvPr id="7" name="مستطيل 6"/>
            <p:cNvSpPr/>
            <p:nvPr/>
          </p:nvSpPr>
          <p:spPr>
            <a:xfrm>
              <a:off x="3111690" y="1804740"/>
              <a:ext cx="5180593" cy="258532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عِنْوانُ الدَّرْس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الْكسور (</a:t>
              </a:r>
              <a:r>
                <a:rPr kumimoji="0" lang="ar-SA" sz="5400" b="1" i="0" u="sng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، </a:t>
              </a:r>
              <a:r>
                <a:rPr kumimoji="0" lang="ar-SA" sz="5400" b="1" i="0" u="sng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، </a:t>
              </a:r>
              <a:r>
                <a:rPr kumimoji="0" lang="ar-SA" sz="5400" b="1" i="0" u="sng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</a:t>
              </a: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>
                  <a:ln/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" name="مربع نص 1"/>
            <p:cNvSpPr txBox="1"/>
            <p:nvPr/>
          </p:nvSpPr>
          <p:spPr>
            <a:xfrm>
              <a:off x="4722125" y="3429000"/>
              <a:ext cx="477672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" name="مربع نص 4"/>
            <p:cNvSpPr txBox="1"/>
            <p:nvPr/>
          </p:nvSpPr>
          <p:spPr>
            <a:xfrm>
              <a:off x="3678072" y="3429000"/>
              <a:ext cx="477672" cy="92333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78357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595694" y="1804740"/>
            <a:ext cx="7000635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الهَــــدَف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أَنْ يتعرف على الكسر ثلث قراءة و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كتابة وتمثيل 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66927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نَشاط كاشف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6401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22" y="0"/>
            <a:ext cx="12192000" cy="68580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152633" y="313899"/>
            <a:ext cx="843431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ضع إشارة √ تحت الشكل الذي قسم الى ثلاث أقسام متساوية :</a:t>
            </a:r>
          </a:p>
        </p:txBody>
      </p:sp>
      <p:grpSp>
        <p:nvGrpSpPr>
          <p:cNvPr id="26" name="مجموعة 25"/>
          <p:cNvGrpSpPr/>
          <p:nvPr/>
        </p:nvGrpSpPr>
        <p:grpSpPr>
          <a:xfrm>
            <a:off x="6755642" y="1048799"/>
            <a:ext cx="4831308" cy="2715904"/>
            <a:chOff x="6755642" y="898674"/>
            <a:chExt cx="4831308" cy="2715904"/>
          </a:xfrm>
        </p:grpSpPr>
        <p:sp>
          <p:nvSpPr>
            <p:cNvPr id="3" name="مستطيل 2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" name="رابط مستقيم 4"/>
            <p:cNvCxnSpPr>
              <a:stCxn id="3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" name="مخطط انسيابي: رابط 10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مخطط انسيابي: رابط 11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مجموعة 26"/>
          <p:cNvGrpSpPr/>
          <p:nvPr/>
        </p:nvGrpSpPr>
        <p:grpSpPr>
          <a:xfrm>
            <a:off x="610612" y="1048799"/>
            <a:ext cx="4831308" cy="2715904"/>
            <a:chOff x="6755642" y="898674"/>
            <a:chExt cx="4831308" cy="2715904"/>
          </a:xfrm>
        </p:grpSpPr>
        <p:sp>
          <p:nvSpPr>
            <p:cNvPr id="28" name="مستطيل 27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9" name="رابط مستقيم 28"/>
            <p:cNvCxnSpPr>
              <a:stCxn id="28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0" name="مخطط انسيابي: رابط 29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مخطط انسيابي: رابط 30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2" name="مجموعة 31"/>
          <p:cNvGrpSpPr/>
          <p:nvPr/>
        </p:nvGrpSpPr>
        <p:grpSpPr>
          <a:xfrm>
            <a:off x="6755642" y="3887239"/>
            <a:ext cx="4831308" cy="2715904"/>
            <a:chOff x="6755642" y="898674"/>
            <a:chExt cx="4831308" cy="2715904"/>
          </a:xfrm>
        </p:grpSpPr>
        <p:sp>
          <p:nvSpPr>
            <p:cNvPr id="33" name="مستطيل 32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4" name="رابط مستقيم 33"/>
            <p:cNvCxnSpPr>
              <a:stCxn id="33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5" name="مخطط انسيابي: رابط 34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مخطط انسيابي: رابط 35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7" name="مجموعة 36"/>
          <p:cNvGrpSpPr/>
          <p:nvPr/>
        </p:nvGrpSpPr>
        <p:grpSpPr>
          <a:xfrm>
            <a:off x="716507" y="3920319"/>
            <a:ext cx="4831308" cy="2715904"/>
            <a:chOff x="6755642" y="898674"/>
            <a:chExt cx="4831308" cy="2715904"/>
          </a:xfrm>
        </p:grpSpPr>
        <p:sp>
          <p:nvSpPr>
            <p:cNvPr id="38" name="مستطيل 37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9" name="رابط مستقيم 38"/>
            <p:cNvCxnSpPr>
              <a:stCxn id="38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0" name="مخطط انسيابي: رابط 39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مخطط انسيابي: رابط 40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1" name="مربع نص 50"/>
          <p:cNvSpPr txBox="1"/>
          <p:nvPr/>
        </p:nvSpPr>
        <p:spPr>
          <a:xfrm>
            <a:off x="8728127" y="1685070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2" name="مربع نص 51"/>
          <p:cNvSpPr txBox="1"/>
          <p:nvPr/>
        </p:nvSpPr>
        <p:spPr>
          <a:xfrm>
            <a:off x="2515364" y="1393833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3" name="مربع نص 52"/>
          <p:cNvSpPr txBox="1"/>
          <p:nvPr/>
        </p:nvSpPr>
        <p:spPr>
          <a:xfrm>
            <a:off x="8728126" y="4107096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sp>
        <p:nvSpPr>
          <p:cNvPr id="54" name="مربع نص 53"/>
          <p:cNvSpPr txBox="1"/>
          <p:nvPr/>
        </p:nvSpPr>
        <p:spPr>
          <a:xfrm>
            <a:off x="2573848" y="4257666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√</a:t>
            </a:r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2058" y="4038655"/>
            <a:ext cx="1194129" cy="136219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471" y="4085784"/>
            <a:ext cx="2064492" cy="958500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224" y="3986479"/>
            <a:ext cx="1700281" cy="1377090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0319" y="1177956"/>
            <a:ext cx="910805" cy="1215000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2828" y="1371110"/>
            <a:ext cx="796111" cy="958500"/>
          </a:xfrm>
          <a:prstGeom prst="rect">
            <a:avLst/>
          </a:prstGeom>
        </p:spPr>
      </p:pic>
      <p:pic>
        <p:nvPicPr>
          <p:cNvPr id="18" name="صورة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870" y="1161071"/>
            <a:ext cx="1413579" cy="1378578"/>
          </a:xfrm>
          <a:prstGeom prst="rect">
            <a:avLst/>
          </a:prstGeom>
        </p:spPr>
      </p:pic>
      <p:pic>
        <p:nvPicPr>
          <p:cNvPr id="19" name="صورة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6184" y="1094917"/>
            <a:ext cx="1702568" cy="1550399"/>
          </a:xfrm>
          <a:prstGeom prst="rect">
            <a:avLst/>
          </a:prstGeom>
        </p:spPr>
      </p:pic>
      <p:pic>
        <p:nvPicPr>
          <p:cNvPr id="20" name="صورة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8941" y="3920319"/>
            <a:ext cx="1538249" cy="13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40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14028 L 0.02852 0.07616 C 0.03451 0.06158 0.04349 0.05394 0.05287 0.05394 C 0.06355 0.05394 0.07214 0.06158 0.07813 0.07616 L 0.10678 0.1402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09883 0.1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10417 0.22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1067 0.193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4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2396922" y="1804740"/>
            <a:ext cx="7398179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>
                <a:ln/>
                <a:solidFill>
                  <a:schemeClr val="accent4"/>
                </a:solidFill>
              </a:rPr>
              <a:t>الهَــــدَف</a:t>
            </a:r>
          </a:p>
          <a:p>
            <a:pPr algn="ctr"/>
            <a:r>
              <a:rPr lang="ar-SA" sz="4800" b="1" dirty="0">
                <a:ln/>
                <a:solidFill>
                  <a:schemeClr val="accent4"/>
                </a:solidFill>
              </a:rPr>
              <a:t>أَنْ يتعرف على الكسر نصف قراءة و</a:t>
            </a:r>
          </a:p>
          <a:p>
            <a:pPr algn="ctr"/>
            <a:r>
              <a:rPr lang="ar-SA" sz="4800" b="1" dirty="0">
                <a:ln/>
                <a:solidFill>
                  <a:schemeClr val="accent4"/>
                </a:solidFill>
              </a:rPr>
              <a:t> كتابة وتمثيل .</a:t>
            </a:r>
          </a:p>
          <a:p>
            <a:pPr algn="ctr"/>
            <a:r>
              <a:rPr lang="ar-SA" sz="54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الْعَرْض</a:t>
            </a:r>
            <a:r>
              <a:rPr kumimoji="0" lang="ar-SA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466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صورة 4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t="18762" r="20155" b="18654"/>
          <a:stretch/>
        </p:blipFill>
        <p:spPr>
          <a:xfrm>
            <a:off x="778411" y="1594224"/>
            <a:ext cx="10635176" cy="4346917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778411" y="393895"/>
            <a:ext cx="1043353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اليوم سوف نتعرف على كسر جديد هو الثلث هيا معاً نحل هذا التدريب :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6520375" y="2794553"/>
            <a:ext cx="928468" cy="82999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580162" y="2293861"/>
            <a:ext cx="80889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" name="مربع نص 8"/>
          <p:cNvSpPr txBox="1"/>
          <p:nvPr/>
        </p:nvSpPr>
        <p:spPr>
          <a:xfrm>
            <a:off x="5916635" y="4414561"/>
            <a:ext cx="80889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845675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197290" y="559558"/>
            <a:ext cx="9253182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في الثلث نقسم الواحد صحيح إلى ثلاثة أقسام متساوية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763234" y="3706015"/>
            <a:ext cx="2415654" cy="11847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 صحيح 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5729274" y="3706015"/>
            <a:ext cx="2458168" cy="11771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274" y="1577039"/>
            <a:ext cx="2458168" cy="2112622"/>
          </a:xfrm>
          <a:prstGeom prst="rect">
            <a:avLst/>
          </a:prstGeom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450" y="1577039"/>
            <a:ext cx="2406438" cy="2113900"/>
          </a:xfrm>
          <a:prstGeom prst="rect">
            <a:avLst/>
          </a:prstGeom>
        </p:spPr>
      </p:pic>
      <p:sp>
        <p:nvSpPr>
          <p:cNvPr id="11" name="مخطط انسيابي: شريط مثقب 10"/>
          <p:cNvSpPr/>
          <p:nvPr/>
        </p:nvSpPr>
        <p:spPr>
          <a:xfrm>
            <a:off x="5049672" y="5186149"/>
            <a:ext cx="5445456" cy="914400"/>
          </a:xfrm>
          <a:prstGeom prst="flowChartPunched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يقرأ : ثلث أو 1 من 3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864360" y="1286301"/>
            <a:ext cx="3895651" cy="4299045"/>
            <a:chOff x="864360" y="1286301"/>
            <a:chExt cx="3895651" cy="4299045"/>
          </a:xfrm>
        </p:grpSpPr>
        <p:sp>
          <p:nvSpPr>
            <p:cNvPr id="9" name="مستطيل مستدير الزوايا 8"/>
            <p:cNvSpPr/>
            <p:nvPr/>
          </p:nvSpPr>
          <p:spPr>
            <a:xfrm>
              <a:off x="864360" y="1286301"/>
              <a:ext cx="3895651" cy="4299045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sng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 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يقرأ : ثلث 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1 عدد الأجزاء الملونة 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    خط الكسر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 عدد الأجزاء المتساوية  </a:t>
              </a:r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4095344" y="3905573"/>
              <a:ext cx="53966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</a:rPr>
                <a:t>__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6088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8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صورة 2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t="28531" r="24104" b="31338"/>
          <a:stretch/>
        </p:blipFill>
        <p:spPr>
          <a:xfrm>
            <a:off x="991736" y="1844298"/>
            <a:ext cx="10208526" cy="4138047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6285371" y="3198167"/>
            <a:ext cx="111911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4549171" y="4168648"/>
            <a:ext cx="88710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مربع نص 6"/>
          <p:cNvSpPr txBox="1"/>
          <p:nvPr/>
        </p:nvSpPr>
        <p:spPr>
          <a:xfrm>
            <a:off x="4400709" y="5013702"/>
            <a:ext cx="88710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sng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 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مربع نص 7"/>
          <p:cNvSpPr txBox="1"/>
          <p:nvPr/>
        </p:nvSpPr>
        <p:spPr>
          <a:xfrm>
            <a:off x="2565779" y="561703"/>
            <a:ext cx="87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chemeClr val="bg1"/>
                </a:solidFill>
              </a:rPr>
              <a:t>هيا معاً نحل هذا التدريب :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381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46781" y="106721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842587" y="232082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هَيّا نٌشاهِدُ مَعاً 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328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شرح درس الكسور ( نصف - ربع - ثلث 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161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تَدْريباتُ الْكِتاب</a:t>
            </a:r>
            <a:r>
              <a:rPr kumimoji="0" lang="ar-SA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94960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54601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صورة 4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7" t="14808" r="20522" b="5763"/>
          <a:stretch/>
        </p:blipFill>
        <p:spPr>
          <a:xfrm>
            <a:off x="1921328" y="1751309"/>
            <a:ext cx="8871044" cy="44228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565779" y="561703"/>
            <a:ext cx="87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تَدْريب من الْكِتاب / حل تدريب9 و 10  صفحة 83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386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صورة 3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t="32690" r="25000" b="27595"/>
          <a:stretch/>
        </p:blipFill>
        <p:spPr>
          <a:xfrm>
            <a:off x="336807" y="1269589"/>
            <a:ext cx="11289465" cy="4853861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565779" y="561703"/>
            <a:ext cx="87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تَدْريب من الْكِتاب / حل تدريب11  صفحة 82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شكل بيضاوي 2"/>
          <p:cNvSpPr/>
          <p:nvPr/>
        </p:nvSpPr>
        <p:spPr>
          <a:xfrm>
            <a:off x="10011905" y="3006671"/>
            <a:ext cx="1100380" cy="257271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/>
          <p:cNvSpPr/>
          <p:nvPr/>
        </p:nvSpPr>
        <p:spPr>
          <a:xfrm>
            <a:off x="6571281" y="3363132"/>
            <a:ext cx="1146875" cy="22162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914400" y="2743200"/>
            <a:ext cx="3285641" cy="1270861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94252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صورة 3" descr="6847e784121755a4f4e8ca302498be02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9" t="21461" r="21195" b="40071"/>
          <a:stretch/>
        </p:blipFill>
        <p:spPr>
          <a:xfrm>
            <a:off x="1078174" y="1456841"/>
            <a:ext cx="10219295" cy="4226683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2565779" y="561703"/>
            <a:ext cx="8731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chemeClr val="bg1"/>
                </a:solidFill>
              </a:rPr>
              <a:t>تَدْريب من الْكِتاب / حل تدريب12  صفحة 83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30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3"/>
              </a:rPr>
              <a:t>نَشاط كاشف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3"/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3" name="سهم إلى اليمين 2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مربع نص 3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4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-150126" y="23353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هَيّا نَلْعَب  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53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التعليمات">
            <a:extLst>
              <a:ext uri="{FF2B5EF4-FFF2-40B4-BE49-F238E27FC236}">
                <a16:creationId xmlns:a16="http://schemas.microsoft.com/office/drawing/2014/main" xmlns="" id="{61CE8342-57B2-448B-ACDD-7321433C3FDE}"/>
              </a:ext>
            </a:extLst>
          </p:cNvPr>
          <p:cNvSpPr txBox="1"/>
          <p:nvPr/>
        </p:nvSpPr>
        <p:spPr>
          <a:xfrm>
            <a:off x="3310892" y="1645275"/>
            <a:ext cx="5570218" cy="7831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اضغط على 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الكسر ثلث</a:t>
            </a:r>
          </a:p>
        </p:txBody>
      </p:sp>
      <p:pic>
        <p:nvPicPr>
          <p:cNvPr id="13" name="صورة صحيحة">
            <a:extLst>
              <a:ext uri="{FF2B5EF4-FFF2-40B4-BE49-F238E27FC236}">
                <a16:creationId xmlns:a16="http://schemas.microsoft.com/office/drawing/2014/main" xmlns="" id="{205376A6-3BD0-4A38-A2D0-6DDC594C8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91" y="4761373"/>
            <a:ext cx="1677608" cy="16776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خطأ 1">
            <a:extLst>
              <a:ext uri="{FF2B5EF4-FFF2-40B4-BE49-F238E27FC236}">
                <a16:creationId xmlns:a16="http://schemas.microsoft.com/office/drawing/2014/main" xmlns="" id="{32AA5F60-765B-455A-BA93-2FB61A813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671" y="4704911"/>
            <a:ext cx="1796658" cy="17260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صورة خطأ 2">
            <a:extLst>
              <a:ext uri="{FF2B5EF4-FFF2-40B4-BE49-F238E27FC236}">
                <a16:creationId xmlns:a16="http://schemas.microsoft.com/office/drawing/2014/main" xmlns="" id="{63B961D2-40F9-4FCD-84A2-160759642F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1" y="4704911"/>
            <a:ext cx="1882142" cy="1790533"/>
          </a:xfrm>
          <a:prstGeom prst="rect">
            <a:avLst/>
          </a:prstGeom>
          <a:effectLst/>
        </p:spPr>
      </p:pic>
      <p:sp>
        <p:nvSpPr>
          <p:cNvPr id="29" name="رسالة خطأ">
            <a:extLst>
              <a:ext uri="{FF2B5EF4-FFF2-40B4-BE49-F238E27FC236}">
                <a16:creationId xmlns:a16="http://schemas.microsoft.com/office/drawing/2014/main" xmlns="" id="{E9973812-9155-4DB7-AA12-BECF426BE058}"/>
              </a:ext>
            </a:extLst>
          </p:cNvPr>
          <p:cNvSpPr txBox="1"/>
          <p:nvPr/>
        </p:nvSpPr>
        <p:spPr>
          <a:xfrm>
            <a:off x="4035181" y="2983125"/>
            <a:ext cx="4121642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خطأ.. حاول مرة أخرى!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رسالة صحيح">
            <a:extLst>
              <a:ext uri="{FF2B5EF4-FFF2-40B4-BE49-F238E27FC236}">
                <a16:creationId xmlns:a16="http://schemas.microsoft.com/office/drawing/2014/main" xmlns="" id="{D19BD95E-5098-43E2-968B-ABF34D80927A}"/>
              </a:ext>
            </a:extLst>
          </p:cNvPr>
          <p:cNvSpPr txBox="1"/>
          <p:nvPr/>
        </p:nvSpPr>
        <p:spPr>
          <a:xfrm>
            <a:off x="4575391" y="2983125"/>
            <a:ext cx="3041218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8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صحيح.. أحسنت!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8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زر التالي">
            <a:hlinkClick r:id="" action="ppaction://hlinkshowjump?jump=nextslide">
              <a:snd r:embed="rId7" name="Button Click Snappy Version 4.wav"/>
            </a:hlinkClick>
            <a:extLst>
              <a:ext uri="{FF2B5EF4-FFF2-40B4-BE49-F238E27FC236}">
                <a16:creationId xmlns:a16="http://schemas.microsoft.com/office/drawing/2014/main" xmlns="" id="{42F0599D-0E72-4433-B19C-CEB4AE844456}"/>
              </a:ext>
            </a:extLst>
          </p:cNvPr>
          <p:cNvSpPr/>
          <p:nvPr/>
        </p:nvSpPr>
        <p:spPr>
          <a:xfrm>
            <a:off x="5682225" y="4040943"/>
            <a:ext cx="827550" cy="553695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17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60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7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7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29" grpId="1"/>
      <p:bldP spid="29" grpId="2"/>
      <p:bldP spid="29" grpId="3"/>
      <p:bldP spid="30" grpId="0"/>
      <p:bldP spid="3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التعليمات">
            <a:extLst>
              <a:ext uri="{FF2B5EF4-FFF2-40B4-BE49-F238E27FC236}">
                <a16:creationId xmlns:a16="http://schemas.microsoft.com/office/drawing/2014/main" xmlns="" id="{61CE8342-57B2-448B-ACDD-7321433C3FDE}"/>
              </a:ext>
            </a:extLst>
          </p:cNvPr>
          <p:cNvSpPr txBox="1"/>
          <p:nvPr/>
        </p:nvSpPr>
        <p:spPr>
          <a:xfrm>
            <a:off x="3310892" y="1645275"/>
            <a:ext cx="5570218" cy="7831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الكسر ثلث هو :</a:t>
            </a:r>
          </a:p>
        </p:txBody>
      </p:sp>
      <p:pic>
        <p:nvPicPr>
          <p:cNvPr id="13" name="صورة صحيحة">
            <a:extLst>
              <a:ext uri="{FF2B5EF4-FFF2-40B4-BE49-F238E27FC236}">
                <a16:creationId xmlns:a16="http://schemas.microsoft.com/office/drawing/2014/main" xmlns="" id="{205376A6-3BD0-4A38-A2D0-6DDC594C8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0" t="33409" b="33379"/>
          <a:stretch/>
        </p:blipFill>
        <p:spPr>
          <a:xfrm>
            <a:off x="5472753" y="5213445"/>
            <a:ext cx="1493562" cy="14603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خطأ 1">
            <a:extLst>
              <a:ext uri="{FF2B5EF4-FFF2-40B4-BE49-F238E27FC236}">
                <a16:creationId xmlns:a16="http://schemas.microsoft.com/office/drawing/2014/main" xmlns="" id="{32AA5F60-765B-455A-BA93-2FB61A813F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62" r="50073" b="34028"/>
          <a:stretch/>
        </p:blipFill>
        <p:spPr>
          <a:xfrm>
            <a:off x="8881110" y="5213445"/>
            <a:ext cx="1315084" cy="13148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صورة خطأ 2">
            <a:extLst>
              <a:ext uri="{FF2B5EF4-FFF2-40B4-BE49-F238E27FC236}">
                <a16:creationId xmlns:a16="http://schemas.microsoft.com/office/drawing/2014/main" xmlns="" id="{63B961D2-40F9-4FCD-84A2-160759642F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6" b="67556"/>
          <a:stretch/>
        </p:blipFill>
        <p:spPr>
          <a:xfrm>
            <a:off x="2126329" y="5286179"/>
            <a:ext cx="1184563" cy="131484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9" name="رسالة خطأ">
            <a:extLst>
              <a:ext uri="{FF2B5EF4-FFF2-40B4-BE49-F238E27FC236}">
                <a16:creationId xmlns:a16="http://schemas.microsoft.com/office/drawing/2014/main" xmlns="" id="{E9973812-9155-4DB7-AA12-BECF426BE058}"/>
              </a:ext>
            </a:extLst>
          </p:cNvPr>
          <p:cNvSpPr txBox="1"/>
          <p:nvPr/>
        </p:nvSpPr>
        <p:spPr>
          <a:xfrm>
            <a:off x="4035181" y="2983125"/>
            <a:ext cx="4121642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خطأ.. حاول مرة أخرى!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رسالة صحيح">
            <a:extLst>
              <a:ext uri="{FF2B5EF4-FFF2-40B4-BE49-F238E27FC236}">
                <a16:creationId xmlns:a16="http://schemas.microsoft.com/office/drawing/2014/main" xmlns="" id="{D19BD95E-5098-43E2-968B-ABF34D80927A}"/>
              </a:ext>
            </a:extLst>
          </p:cNvPr>
          <p:cNvSpPr txBox="1"/>
          <p:nvPr/>
        </p:nvSpPr>
        <p:spPr>
          <a:xfrm>
            <a:off x="4575391" y="2983125"/>
            <a:ext cx="3041218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8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صحيح.. أحسنت!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8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زر التالي">
            <a:hlinkClick r:id="" action="ppaction://hlinkshowjump?jump=nextslide">
              <a:snd r:embed="rId5" name="Button Click Snappy Version 4.wav"/>
            </a:hlinkClick>
            <a:extLst>
              <a:ext uri="{FF2B5EF4-FFF2-40B4-BE49-F238E27FC236}">
                <a16:creationId xmlns:a16="http://schemas.microsoft.com/office/drawing/2014/main" xmlns="" id="{42F0599D-0E72-4433-B19C-CEB4AE844456}"/>
              </a:ext>
            </a:extLst>
          </p:cNvPr>
          <p:cNvSpPr/>
          <p:nvPr/>
        </p:nvSpPr>
        <p:spPr>
          <a:xfrm>
            <a:off x="5682225" y="4040943"/>
            <a:ext cx="827550" cy="553695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17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288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7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7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29" grpId="1"/>
      <p:bldP spid="29" grpId="2"/>
      <p:bldP spid="29" grpId="3"/>
      <p:bldP spid="30" grpId="0"/>
      <p:bldP spid="3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التعليمات">
            <a:extLst>
              <a:ext uri="{FF2B5EF4-FFF2-40B4-BE49-F238E27FC236}">
                <a16:creationId xmlns:a16="http://schemas.microsoft.com/office/drawing/2014/main" xmlns="" id="{61CE8342-57B2-448B-ACDD-7321433C3FDE}"/>
              </a:ext>
            </a:extLst>
          </p:cNvPr>
          <p:cNvSpPr txBox="1"/>
          <p:nvPr/>
        </p:nvSpPr>
        <p:spPr>
          <a:xfrm>
            <a:off x="3310892" y="1304756"/>
            <a:ext cx="5570218" cy="14642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واحدة من الأشكال التالية لا تمثل الثلث :</a:t>
            </a:r>
          </a:p>
        </p:txBody>
      </p:sp>
      <p:pic>
        <p:nvPicPr>
          <p:cNvPr id="13" name="صورة صحيحة">
            <a:extLst>
              <a:ext uri="{FF2B5EF4-FFF2-40B4-BE49-F238E27FC236}">
                <a16:creationId xmlns:a16="http://schemas.microsoft.com/office/drawing/2014/main" xmlns="" id="{205376A6-3BD0-4A38-A2D0-6DDC594C8B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8" t="33051" b="34119"/>
          <a:stretch/>
        </p:blipFill>
        <p:spPr>
          <a:xfrm>
            <a:off x="1610437" y="4817658"/>
            <a:ext cx="2424744" cy="17017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خطأ 1">
            <a:extLst>
              <a:ext uri="{FF2B5EF4-FFF2-40B4-BE49-F238E27FC236}">
                <a16:creationId xmlns:a16="http://schemas.microsoft.com/office/drawing/2014/main" xmlns="" id="{32AA5F60-765B-455A-BA93-2FB61A813F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2" r="49452" b="33736"/>
          <a:stretch/>
        </p:blipFill>
        <p:spPr>
          <a:xfrm>
            <a:off x="8881111" y="4817658"/>
            <a:ext cx="1422950" cy="181515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صورة خطأ 2">
            <a:extLst>
              <a:ext uri="{FF2B5EF4-FFF2-40B4-BE49-F238E27FC236}">
                <a16:creationId xmlns:a16="http://schemas.microsoft.com/office/drawing/2014/main" xmlns="" id="{63B961D2-40F9-4FCD-84A2-160759642F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4" b="67227"/>
          <a:stretch/>
        </p:blipFill>
        <p:spPr>
          <a:xfrm flipH="1">
            <a:off x="5520337" y="4817658"/>
            <a:ext cx="1978875" cy="19244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9" name="رسالة خطأ">
            <a:extLst>
              <a:ext uri="{FF2B5EF4-FFF2-40B4-BE49-F238E27FC236}">
                <a16:creationId xmlns:a16="http://schemas.microsoft.com/office/drawing/2014/main" xmlns="" id="{E9973812-9155-4DB7-AA12-BECF426BE058}"/>
              </a:ext>
            </a:extLst>
          </p:cNvPr>
          <p:cNvSpPr txBox="1"/>
          <p:nvPr/>
        </p:nvSpPr>
        <p:spPr>
          <a:xfrm>
            <a:off x="4035181" y="2983125"/>
            <a:ext cx="4121642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خطأ.. حاول مرة أخرى!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رسالة صحيح">
            <a:extLst>
              <a:ext uri="{FF2B5EF4-FFF2-40B4-BE49-F238E27FC236}">
                <a16:creationId xmlns:a16="http://schemas.microsoft.com/office/drawing/2014/main" xmlns="" id="{D19BD95E-5098-43E2-968B-ABF34D80927A}"/>
              </a:ext>
            </a:extLst>
          </p:cNvPr>
          <p:cNvSpPr txBox="1"/>
          <p:nvPr/>
        </p:nvSpPr>
        <p:spPr>
          <a:xfrm>
            <a:off x="4575391" y="2983125"/>
            <a:ext cx="3041218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8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صحيح.. أحسنت!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8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زر التالي">
            <a:hlinkClick r:id="" action="ppaction://hlinkshowjump?jump=nextslide">
              <a:snd r:embed="rId5" name="Button Click Snappy Version 4.wav"/>
            </a:hlinkClick>
            <a:extLst>
              <a:ext uri="{FF2B5EF4-FFF2-40B4-BE49-F238E27FC236}">
                <a16:creationId xmlns:a16="http://schemas.microsoft.com/office/drawing/2014/main" xmlns="" id="{42F0599D-0E72-4433-B19C-CEB4AE844456}"/>
              </a:ext>
            </a:extLst>
          </p:cNvPr>
          <p:cNvSpPr/>
          <p:nvPr/>
        </p:nvSpPr>
        <p:spPr>
          <a:xfrm>
            <a:off x="5682225" y="4040943"/>
            <a:ext cx="827550" cy="553695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17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47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7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7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29" grpId="1"/>
      <p:bldP spid="29" grpId="2"/>
      <p:bldP spid="29" grpId="3"/>
      <p:bldP spid="30" grpId="0"/>
      <p:bldP spid="3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التعليمات">
            <a:extLst>
              <a:ext uri="{FF2B5EF4-FFF2-40B4-BE49-F238E27FC236}">
                <a16:creationId xmlns:a16="http://schemas.microsoft.com/office/drawing/2014/main" xmlns="" id="{61CE8342-57B2-448B-ACDD-7321433C3FDE}"/>
              </a:ext>
            </a:extLst>
          </p:cNvPr>
          <p:cNvSpPr txBox="1"/>
          <p:nvPr/>
        </p:nvSpPr>
        <p:spPr>
          <a:xfrm>
            <a:off x="3310892" y="1304756"/>
            <a:ext cx="5570218" cy="146423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أي من الأشكال التالية مقسمة إلى ثلاث أقسام متساوية : </a:t>
            </a:r>
          </a:p>
        </p:txBody>
      </p:sp>
      <p:pic>
        <p:nvPicPr>
          <p:cNvPr id="13" name="صورة صحيحة">
            <a:extLst>
              <a:ext uri="{FF2B5EF4-FFF2-40B4-BE49-F238E27FC236}">
                <a16:creationId xmlns:a16="http://schemas.microsoft.com/office/drawing/2014/main" xmlns="" id="{205376A6-3BD0-4A38-A2D0-6DDC594C8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857" b="75801"/>
          <a:stretch/>
        </p:blipFill>
        <p:spPr>
          <a:xfrm>
            <a:off x="9343962" y="4801803"/>
            <a:ext cx="1619646" cy="18061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صورة خطأ 1">
            <a:extLst>
              <a:ext uri="{FF2B5EF4-FFF2-40B4-BE49-F238E27FC236}">
                <a16:creationId xmlns:a16="http://schemas.microsoft.com/office/drawing/2014/main" xmlns="" id="{32AA5F60-765B-455A-BA93-2FB61A813F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84" t="4422" r="5220" b="78974"/>
          <a:stretch/>
        </p:blipFill>
        <p:spPr>
          <a:xfrm>
            <a:off x="5281684" y="4944570"/>
            <a:ext cx="1883392" cy="16633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صورة خطأ 2">
            <a:extLst>
              <a:ext uri="{FF2B5EF4-FFF2-40B4-BE49-F238E27FC236}">
                <a16:creationId xmlns:a16="http://schemas.microsoft.com/office/drawing/2014/main" xmlns="" id="{63B961D2-40F9-4FCD-84A2-160759642F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5" t="3086" r="16540" b="73501"/>
          <a:stretch/>
        </p:blipFill>
        <p:spPr>
          <a:xfrm>
            <a:off x="1091822" y="4944569"/>
            <a:ext cx="1842448" cy="15701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رسالة خطأ">
            <a:extLst>
              <a:ext uri="{FF2B5EF4-FFF2-40B4-BE49-F238E27FC236}">
                <a16:creationId xmlns:a16="http://schemas.microsoft.com/office/drawing/2014/main" xmlns="" id="{E9973812-9155-4DB7-AA12-BECF426BE058}"/>
              </a:ext>
            </a:extLst>
          </p:cNvPr>
          <p:cNvSpPr txBox="1"/>
          <p:nvPr/>
        </p:nvSpPr>
        <p:spPr>
          <a:xfrm>
            <a:off x="4035181" y="2983125"/>
            <a:ext cx="4121642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خطأ.. حاول مرة أخرى!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رسالة صحيح">
            <a:extLst>
              <a:ext uri="{FF2B5EF4-FFF2-40B4-BE49-F238E27FC236}">
                <a16:creationId xmlns:a16="http://schemas.microsoft.com/office/drawing/2014/main" xmlns="" id="{D19BD95E-5098-43E2-968B-ABF34D80927A}"/>
              </a:ext>
            </a:extLst>
          </p:cNvPr>
          <p:cNvSpPr txBox="1"/>
          <p:nvPr/>
        </p:nvSpPr>
        <p:spPr>
          <a:xfrm>
            <a:off x="4575391" y="2983125"/>
            <a:ext cx="3041218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8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صحيح.. أحسنت!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8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زر التالي">
            <a:hlinkClick r:id="" action="ppaction://hlinkshowjump?jump=nextslide">
              <a:snd r:embed="rId7" name="Button Click Snappy Version 4.wav"/>
            </a:hlinkClick>
            <a:extLst>
              <a:ext uri="{FF2B5EF4-FFF2-40B4-BE49-F238E27FC236}">
                <a16:creationId xmlns:a16="http://schemas.microsoft.com/office/drawing/2014/main" xmlns="" id="{42F0599D-0E72-4433-B19C-CEB4AE844456}"/>
              </a:ext>
            </a:extLst>
          </p:cNvPr>
          <p:cNvSpPr/>
          <p:nvPr/>
        </p:nvSpPr>
        <p:spPr>
          <a:xfrm>
            <a:off x="5682225" y="4040943"/>
            <a:ext cx="827550" cy="553695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17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144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7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7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29" grpId="1"/>
      <p:bldP spid="29" grpId="2"/>
      <p:bldP spid="29" grpId="3"/>
      <p:bldP spid="30" grpId="0"/>
      <p:bldP spid="3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التعليمات">
            <a:extLst>
              <a:ext uri="{FF2B5EF4-FFF2-40B4-BE49-F238E27FC236}">
                <a16:creationId xmlns:a16="http://schemas.microsoft.com/office/drawing/2014/main" xmlns="" id="{61CE8342-57B2-448B-ACDD-7321433C3FDE}"/>
              </a:ext>
            </a:extLst>
          </p:cNvPr>
          <p:cNvSpPr txBox="1"/>
          <p:nvPr/>
        </p:nvSpPr>
        <p:spPr>
          <a:xfrm>
            <a:off x="2975488" y="1645275"/>
            <a:ext cx="5905622" cy="7831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في الثلث يقسم الواحد صحيح إلى :</a:t>
            </a:r>
          </a:p>
        </p:txBody>
      </p:sp>
      <p:pic>
        <p:nvPicPr>
          <p:cNvPr id="13" name="صورة صحيحة">
            <a:extLst>
              <a:ext uri="{FF2B5EF4-FFF2-40B4-BE49-F238E27FC236}">
                <a16:creationId xmlns:a16="http://schemas.microsoft.com/office/drawing/2014/main" xmlns="" id="{205376A6-3BD0-4A38-A2D0-6DDC594C8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7" t="3422" b="88508"/>
          <a:stretch/>
        </p:blipFill>
        <p:spPr>
          <a:xfrm>
            <a:off x="4714343" y="4944570"/>
            <a:ext cx="2805573" cy="11191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صورة خطأ 1">
            <a:extLst>
              <a:ext uri="{FF2B5EF4-FFF2-40B4-BE49-F238E27FC236}">
                <a16:creationId xmlns:a16="http://schemas.microsoft.com/office/drawing/2014/main" xmlns="" id="{32AA5F60-765B-455A-BA93-2FB61A813F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0" r="14511" b="85821"/>
          <a:stretch/>
        </p:blipFill>
        <p:spPr>
          <a:xfrm>
            <a:off x="8580858" y="4873523"/>
            <a:ext cx="2364645" cy="1076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صورة خطأ 2">
            <a:extLst>
              <a:ext uri="{FF2B5EF4-FFF2-40B4-BE49-F238E27FC236}">
                <a16:creationId xmlns:a16="http://schemas.microsoft.com/office/drawing/2014/main" xmlns="" id="{63B961D2-40F9-4FCD-84A2-160759642F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9" t="2135" r="17415" b="83308"/>
          <a:stretch/>
        </p:blipFill>
        <p:spPr>
          <a:xfrm>
            <a:off x="1269242" y="4944570"/>
            <a:ext cx="2279176" cy="1201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رسالة خطأ">
            <a:extLst>
              <a:ext uri="{FF2B5EF4-FFF2-40B4-BE49-F238E27FC236}">
                <a16:creationId xmlns:a16="http://schemas.microsoft.com/office/drawing/2014/main" xmlns="" id="{E9973812-9155-4DB7-AA12-BECF426BE058}"/>
              </a:ext>
            </a:extLst>
          </p:cNvPr>
          <p:cNvSpPr txBox="1"/>
          <p:nvPr/>
        </p:nvSpPr>
        <p:spPr>
          <a:xfrm>
            <a:off x="4035181" y="2983125"/>
            <a:ext cx="4121642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خطأ.. حاول مرة أخرى!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رسالة صحيح">
            <a:extLst>
              <a:ext uri="{FF2B5EF4-FFF2-40B4-BE49-F238E27FC236}">
                <a16:creationId xmlns:a16="http://schemas.microsoft.com/office/drawing/2014/main" xmlns="" id="{D19BD95E-5098-43E2-968B-ABF34D80927A}"/>
              </a:ext>
            </a:extLst>
          </p:cNvPr>
          <p:cNvSpPr txBox="1"/>
          <p:nvPr/>
        </p:nvSpPr>
        <p:spPr>
          <a:xfrm>
            <a:off x="4575391" y="2983125"/>
            <a:ext cx="3041218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8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صحيح.. أحسنت!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8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زر التالي">
            <a:hlinkClick r:id="" action="ppaction://hlinkshowjump?jump=nextslide">
              <a:snd r:embed="rId7" name="Button Click Snappy Version 4.wav"/>
            </a:hlinkClick>
            <a:extLst>
              <a:ext uri="{FF2B5EF4-FFF2-40B4-BE49-F238E27FC236}">
                <a16:creationId xmlns:a16="http://schemas.microsoft.com/office/drawing/2014/main" xmlns="" id="{42F0599D-0E72-4433-B19C-CEB4AE844456}"/>
              </a:ext>
            </a:extLst>
          </p:cNvPr>
          <p:cNvSpPr/>
          <p:nvPr/>
        </p:nvSpPr>
        <p:spPr>
          <a:xfrm>
            <a:off x="5682225" y="4040943"/>
            <a:ext cx="827550" cy="553695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17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7180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7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7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29" grpId="1"/>
      <p:bldP spid="29" grpId="2"/>
      <p:bldP spid="29" grpId="3"/>
      <p:bldP spid="30" grpId="0"/>
      <p:bldP spid="3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التعليمات">
            <a:extLst>
              <a:ext uri="{FF2B5EF4-FFF2-40B4-BE49-F238E27FC236}">
                <a16:creationId xmlns:a16="http://schemas.microsoft.com/office/drawing/2014/main" xmlns="" id="{61CE8342-57B2-448B-ACDD-7321433C3FDE}"/>
              </a:ext>
            </a:extLst>
          </p:cNvPr>
          <p:cNvSpPr txBox="1"/>
          <p:nvPr/>
        </p:nvSpPr>
        <p:spPr>
          <a:xfrm>
            <a:off x="3310892" y="1645275"/>
            <a:ext cx="5570218" cy="7831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كم ثلث في الواحد صحيح :</a:t>
            </a:r>
          </a:p>
        </p:txBody>
      </p:sp>
      <p:pic>
        <p:nvPicPr>
          <p:cNvPr id="13" name="صورة صحيحة">
            <a:extLst>
              <a:ext uri="{FF2B5EF4-FFF2-40B4-BE49-F238E27FC236}">
                <a16:creationId xmlns:a16="http://schemas.microsoft.com/office/drawing/2014/main" xmlns="" id="{205376A6-3BD0-4A38-A2D0-6DDC594C8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2" b="80706"/>
          <a:stretch/>
        </p:blipFill>
        <p:spPr>
          <a:xfrm>
            <a:off x="1173707" y="4944570"/>
            <a:ext cx="1752392" cy="17405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خطأ 1">
            <a:extLst>
              <a:ext uri="{FF2B5EF4-FFF2-40B4-BE49-F238E27FC236}">
                <a16:creationId xmlns:a16="http://schemas.microsoft.com/office/drawing/2014/main" xmlns="" id="{32AA5F60-765B-455A-BA93-2FB61A813F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1995" r="73991" b="80986"/>
          <a:stretch/>
        </p:blipFill>
        <p:spPr>
          <a:xfrm>
            <a:off x="9444251" y="4954137"/>
            <a:ext cx="1351128" cy="144666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صورة خطأ 2">
            <a:extLst>
              <a:ext uri="{FF2B5EF4-FFF2-40B4-BE49-F238E27FC236}">
                <a16:creationId xmlns:a16="http://schemas.microsoft.com/office/drawing/2014/main" xmlns="" id="{63B961D2-40F9-4FCD-84A2-160759642F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8" r="34624" b="80991"/>
          <a:stretch/>
        </p:blipFill>
        <p:spPr>
          <a:xfrm>
            <a:off x="5016465" y="4944570"/>
            <a:ext cx="1725528" cy="14922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9" name="رسالة خطأ">
            <a:extLst>
              <a:ext uri="{FF2B5EF4-FFF2-40B4-BE49-F238E27FC236}">
                <a16:creationId xmlns:a16="http://schemas.microsoft.com/office/drawing/2014/main" xmlns="" id="{E9973812-9155-4DB7-AA12-BECF426BE058}"/>
              </a:ext>
            </a:extLst>
          </p:cNvPr>
          <p:cNvSpPr txBox="1"/>
          <p:nvPr/>
        </p:nvSpPr>
        <p:spPr>
          <a:xfrm>
            <a:off x="4035181" y="2983125"/>
            <a:ext cx="4121642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خطأ.. حاول مرة أخرى!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رسالة صحيح">
            <a:extLst>
              <a:ext uri="{FF2B5EF4-FFF2-40B4-BE49-F238E27FC236}">
                <a16:creationId xmlns:a16="http://schemas.microsoft.com/office/drawing/2014/main" xmlns="" id="{D19BD95E-5098-43E2-968B-ABF34D80927A}"/>
              </a:ext>
            </a:extLst>
          </p:cNvPr>
          <p:cNvSpPr txBox="1"/>
          <p:nvPr/>
        </p:nvSpPr>
        <p:spPr>
          <a:xfrm>
            <a:off x="4575391" y="2983125"/>
            <a:ext cx="3041218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8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صحيح.. أحسنت!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8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زر التالي">
            <a:hlinkClick r:id="" action="ppaction://hlinkshowjump?jump=nextslide">
              <a:snd r:embed="rId7" name="Button Click Snappy Version 4.wav"/>
            </a:hlinkClick>
            <a:extLst>
              <a:ext uri="{FF2B5EF4-FFF2-40B4-BE49-F238E27FC236}">
                <a16:creationId xmlns:a16="http://schemas.microsoft.com/office/drawing/2014/main" xmlns="" id="{42F0599D-0E72-4433-B19C-CEB4AE844456}"/>
              </a:ext>
            </a:extLst>
          </p:cNvPr>
          <p:cNvSpPr/>
          <p:nvPr/>
        </p:nvSpPr>
        <p:spPr>
          <a:xfrm>
            <a:off x="5682225" y="4040943"/>
            <a:ext cx="827550" cy="553695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17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1838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7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7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29" grpId="1"/>
      <p:bldP spid="29" grpId="2"/>
      <p:bldP spid="29" grpId="3"/>
      <p:bldP spid="30" grpId="0"/>
      <p:bldP spid="3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التعليمات">
            <a:extLst>
              <a:ext uri="{FF2B5EF4-FFF2-40B4-BE49-F238E27FC236}">
                <a16:creationId xmlns:a16="http://schemas.microsoft.com/office/drawing/2014/main" xmlns="" id="{61CE8342-57B2-448B-ACDD-7321433C3FDE}"/>
              </a:ext>
            </a:extLst>
          </p:cNvPr>
          <p:cNvSpPr txBox="1"/>
          <p:nvPr/>
        </p:nvSpPr>
        <p:spPr>
          <a:xfrm>
            <a:off x="3310892" y="1645275"/>
            <a:ext cx="5570218" cy="7831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0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كم ثلث في العدد 6: </a:t>
            </a: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صورة صحيحة">
            <a:extLst>
              <a:ext uri="{FF2B5EF4-FFF2-40B4-BE49-F238E27FC236}">
                <a16:creationId xmlns:a16="http://schemas.microsoft.com/office/drawing/2014/main" xmlns="" id="{205376A6-3BD0-4A38-A2D0-6DDC594C8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0" t="2127" r="42680" b="80370"/>
          <a:stretch/>
        </p:blipFill>
        <p:spPr>
          <a:xfrm>
            <a:off x="9253182" y="4926842"/>
            <a:ext cx="1610436" cy="16909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خطأ 1">
            <a:extLst>
              <a:ext uri="{FF2B5EF4-FFF2-40B4-BE49-F238E27FC236}">
                <a16:creationId xmlns:a16="http://schemas.microsoft.com/office/drawing/2014/main" xmlns="" id="{32AA5F60-765B-455A-BA93-2FB61A813F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6" t="2033" r="8266" b="81883"/>
          <a:stretch/>
        </p:blipFill>
        <p:spPr>
          <a:xfrm>
            <a:off x="5359623" y="5240740"/>
            <a:ext cx="1696269" cy="14641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صورة خطأ 2">
            <a:extLst>
              <a:ext uri="{FF2B5EF4-FFF2-40B4-BE49-F238E27FC236}">
                <a16:creationId xmlns:a16="http://schemas.microsoft.com/office/drawing/2014/main" xmlns="" id="{63B961D2-40F9-4FCD-84A2-160759642F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t="4633" r="70752" b="79051"/>
          <a:stretch/>
        </p:blipFill>
        <p:spPr>
          <a:xfrm>
            <a:off x="1542197" y="5240741"/>
            <a:ext cx="1896673" cy="1532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رسالة خطأ">
            <a:extLst>
              <a:ext uri="{FF2B5EF4-FFF2-40B4-BE49-F238E27FC236}">
                <a16:creationId xmlns:a16="http://schemas.microsoft.com/office/drawing/2014/main" xmlns="" id="{E9973812-9155-4DB7-AA12-BECF426BE058}"/>
              </a:ext>
            </a:extLst>
          </p:cNvPr>
          <p:cNvSpPr txBox="1"/>
          <p:nvPr/>
        </p:nvSpPr>
        <p:spPr>
          <a:xfrm>
            <a:off x="4035181" y="2983125"/>
            <a:ext cx="4121642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خطأ.. حاول مرة أخرى!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رسالة صحيح">
            <a:extLst>
              <a:ext uri="{FF2B5EF4-FFF2-40B4-BE49-F238E27FC236}">
                <a16:creationId xmlns:a16="http://schemas.microsoft.com/office/drawing/2014/main" xmlns="" id="{D19BD95E-5098-43E2-968B-ABF34D80927A}"/>
              </a:ext>
            </a:extLst>
          </p:cNvPr>
          <p:cNvSpPr txBox="1"/>
          <p:nvPr/>
        </p:nvSpPr>
        <p:spPr>
          <a:xfrm>
            <a:off x="4575391" y="2983125"/>
            <a:ext cx="3041218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8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صحيح.. أحسنت!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8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زر التالي">
            <a:hlinkClick r:id="" action="ppaction://hlinkshowjump?jump=nextslide">
              <a:snd r:embed="rId6" name="Button Click Snappy Version 4.wav"/>
            </a:hlinkClick>
            <a:extLst>
              <a:ext uri="{FF2B5EF4-FFF2-40B4-BE49-F238E27FC236}">
                <a16:creationId xmlns:a16="http://schemas.microsoft.com/office/drawing/2014/main" xmlns="" id="{42F0599D-0E72-4433-B19C-CEB4AE844456}"/>
              </a:ext>
            </a:extLst>
          </p:cNvPr>
          <p:cNvSpPr/>
          <p:nvPr/>
        </p:nvSpPr>
        <p:spPr>
          <a:xfrm>
            <a:off x="5682225" y="4040943"/>
            <a:ext cx="827550" cy="553695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17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4814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7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7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29" grpId="1"/>
      <p:bldP spid="29" grpId="2"/>
      <p:bldP spid="29" grpId="3"/>
      <p:bldP spid="30" grpId="0"/>
      <p:bldP spid="3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التعليمات">
            <a:extLst>
              <a:ext uri="{FF2B5EF4-FFF2-40B4-BE49-F238E27FC236}">
                <a16:creationId xmlns:a16="http://schemas.microsoft.com/office/drawing/2014/main" xmlns="" id="{61CE8342-57B2-448B-ACDD-7321433C3FDE}"/>
              </a:ext>
            </a:extLst>
          </p:cNvPr>
          <p:cNvSpPr txBox="1"/>
          <p:nvPr/>
        </p:nvSpPr>
        <p:spPr>
          <a:xfrm>
            <a:off x="2688609" y="1645275"/>
            <a:ext cx="6192501" cy="7831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الكسر الأكبر بين الكسور التالية هو :</a:t>
            </a:r>
          </a:p>
        </p:txBody>
      </p:sp>
      <p:pic>
        <p:nvPicPr>
          <p:cNvPr id="13" name="صورة صحيحة">
            <a:extLst>
              <a:ext uri="{FF2B5EF4-FFF2-40B4-BE49-F238E27FC236}">
                <a16:creationId xmlns:a16="http://schemas.microsoft.com/office/drawing/2014/main" xmlns="" id="{205376A6-3BD0-4A38-A2D0-6DDC594C8B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8" r="51832"/>
          <a:stretch/>
        </p:blipFill>
        <p:spPr>
          <a:xfrm>
            <a:off x="5510648" y="4944570"/>
            <a:ext cx="1537724" cy="149093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خطأ 1">
            <a:extLst>
              <a:ext uri="{FF2B5EF4-FFF2-40B4-BE49-F238E27FC236}">
                <a16:creationId xmlns:a16="http://schemas.microsoft.com/office/drawing/2014/main" xmlns="" id="{32AA5F60-765B-455A-BA93-2FB61A813F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95" t="66396" r="2455" b="618"/>
          <a:stretch/>
        </p:blipFill>
        <p:spPr>
          <a:xfrm flipH="1">
            <a:off x="8881110" y="4879689"/>
            <a:ext cx="1588089" cy="155581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صورة خطأ 2">
            <a:extLst>
              <a:ext uri="{FF2B5EF4-FFF2-40B4-BE49-F238E27FC236}">
                <a16:creationId xmlns:a16="http://schemas.microsoft.com/office/drawing/2014/main" xmlns="" id="{63B961D2-40F9-4FCD-84A2-160759642F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83" b="66485"/>
          <a:stretch/>
        </p:blipFill>
        <p:spPr>
          <a:xfrm flipH="1">
            <a:off x="2273372" y="4879689"/>
            <a:ext cx="1604091" cy="15558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9" name="رسالة خطأ">
            <a:extLst>
              <a:ext uri="{FF2B5EF4-FFF2-40B4-BE49-F238E27FC236}">
                <a16:creationId xmlns:a16="http://schemas.microsoft.com/office/drawing/2014/main" xmlns="" id="{E9973812-9155-4DB7-AA12-BECF426BE058}"/>
              </a:ext>
            </a:extLst>
          </p:cNvPr>
          <p:cNvSpPr txBox="1"/>
          <p:nvPr/>
        </p:nvSpPr>
        <p:spPr>
          <a:xfrm>
            <a:off x="4035181" y="2983125"/>
            <a:ext cx="4121642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خطأ.. حاول مرة أخرى!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رسالة صحيح">
            <a:extLst>
              <a:ext uri="{FF2B5EF4-FFF2-40B4-BE49-F238E27FC236}">
                <a16:creationId xmlns:a16="http://schemas.microsoft.com/office/drawing/2014/main" xmlns="" id="{D19BD95E-5098-43E2-968B-ABF34D80927A}"/>
              </a:ext>
            </a:extLst>
          </p:cNvPr>
          <p:cNvSpPr txBox="1"/>
          <p:nvPr/>
        </p:nvSpPr>
        <p:spPr>
          <a:xfrm>
            <a:off x="4575391" y="2983125"/>
            <a:ext cx="3041218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8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صحيح.. أحسنت!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8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زر التالي">
            <a:hlinkClick r:id="" action="ppaction://hlinkshowjump?jump=nextslide">
              <a:snd r:embed="rId6" name="Button Click Snappy Version 4.wav"/>
            </a:hlinkClick>
            <a:extLst>
              <a:ext uri="{FF2B5EF4-FFF2-40B4-BE49-F238E27FC236}">
                <a16:creationId xmlns:a16="http://schemas.microsoft.com/office/drawing/2014/main" xmlns="" id="{42F0599D-0E72-4433-B19C-CEB4AE844456}"/>
              </a:ext>
            </a:extLst>
          </p:cNvPr>
          <p:cNvSpPr/>
          <p:nvPr/>
        </p:nvSpPr>
        <p:spPr>
          <a:xfrm>
            <a:off x="5682225" y="4040943"/>
            <a:ext cx="827550" cy="553695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17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1177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7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7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29" grpId="1"/>
      <p:bldP spid="29" grpId="2"/>
      <p:bldP spid="29" grpId="3"/>
      <p:bldP spid="30" grpId="0"/>
      <p:bldP spid="3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التعليمات">
            <a:extLst>
              <a:ext uri="{FF2B5EF4-FFF2-40B4-BE49-F238E27FC236}">
                <a16:creationId xmlns:a16="http://schemas.microsoft.com/office/drawing/2014/main" xmlns="" id="{61CE8342-57B2-448B-ACDD-7321433C3FDE}"/>
              </a:ext>
            </a:extLst>
          </p:cNvPr>
          <p:cNvSpPr txBox="1"/>
          <p:nvPr/>
        </p:nvSpPr>
        <p:spPr>
          <a:xfrm>
            <a:off x="2279176" y="1645275"/>
            <a:ext cx="6601934" cy="783193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190500" h="38100"/>
          </a:sp3d>
        </p:spPr>
        <p:txBody>
          <a:bodyPr wrap="squar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الكسر الأصغر من الكسور التالية هو:</a:t>
            </a:r>
          </a:p>
        </p:txBody>
      </p:sp>
      <p:pic>
        <p:nvPicPr>
          <p:cNvPr id="13" name="صورة صحيحة">
            <a:extLst>
              <a:ext uri="{FF2B5EF4-FFF2-40B4-BE49-F238E27FC236}">
                <a16:creationId xmlns:a16="http://schemas.microsoft.com/office/drawing/2014/main" xmlns="" id="{205376A6-3BD0-4A38-A2D0-6DDC594C8B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2" t="67257" r="1636"/>
          <a:stretch/>
        </p:blipFill>
        <p:spPr>
          <a:xfrm flipH="1">
            <a:off x="2279176" y="4763070"/>
            <a:ext cx="1545014" cy="15909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خطأ 1">
            <a:extLst>
              <a:ext uri="{FF2B5EF4-FFF2-40B4-BE49-F238E27FC236}">
                <a16:creationId xmlns:a16="http://schemas.microsoft.com/office/drawing/2014/main" xmlns="" id="{32AA5F60-765B-455A-BA93-2FB61A813F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63" r="50469"/>
          <a:stretch/>
        </p:blipFill>
        <p:spPr>
          <a:xfrm>
            <a:off x="8996177" y="4795684"/>
            <a:ext cx="1506966" cy="14681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صورة خطأ 2">
            <a:extLst>
              <a:ext uri="{FF2B5EF4-FFF2-40B4-BE49-F238E27FC236}">
                <a16:creationId xmlns:a16="http://schemas.microsoft.com/office/drawing/2014/main" xmlns="" id="{63B961D2-40F9-4FCD-84A2-160759642F7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77" b="66686"/>
          <a:stretch/>
        </p:blipFill>
        <p:spPr>
          <a:xfrm flipH="1">
            <a:off x="5240739" y="4763070"/>
            <a:ext cx="1613083" cy="150073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9" name="رسالة خطأ">
            <a:extLst>
              <a:ext uri="{FF2B5EF4-FFF2-40B4-BE49-F238E27FC236}">
                <a16:creationId xmlns:a16="http://schemas.microsoft.com/office/drawing/2014/main" xmlns="" id="{E9973812-9155-4DB7-AA12-BECF426BE058}"/>
              </a:ext>
            </a:extLst>
          </p:cNvPr>
          <p:cNvSpPr txBox="1"/>
          <p:nvPr/>
        </p:nvSpPr>
        <p:spPr>
          <a:xfrm>
            <a:off x="4035181" y="2983125"/>
            <a:ext cx="4121642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خطأ.. حاول مرة أخرى!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رسالة صحيح">
            <a:extLst>
              <a:ext uri="{FF2B5EF4-FFF2-40B4-BE49-F238E27FC236}">
                <a16:creationId xmlns:a16="http://schemas.microsoft.com/office/drawing/2014/main" xmlns="" id="{D19BD95E-5098-43E2-968B-ABF34D80927A}"/>
              </a:ext>
            </a:extLst>
          </p:cNvPr>
          <p:cNvSpPr txBox="1"/>
          <p:nvPr/>
        </p:nvSpPr>
        <p:spPr>
          <a:xfrm>
            <a:off x="4575391" y="2983125"/>
            <a:ext cx="3041218" cy="707886"/>
          </a:xfrm>
          <a:prstGeom prst="rect">
            <a:avLst/>
          </a:prstGeom>
          <a:noFill/>
        </p:spPr>
        <p:txBody>
          <a:bodyPr wrap="none" rtlCol="1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8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صحيح.. أحسنت!</a:t>
            </a:r>
            <a:endParaRPr kumimoji="0" lang="ar-S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8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زر التالي">
            <a:hlinkClick r:id="" action="ppaction://hlinkshowjump?jump=nextslide">
              <a:snd r:embed="rId6" name="Button Click Snappy Version 4.wav"/>
            </a:hlinkClick>
            <a:extLst>
              <a:ext uri="{FF2B5EF4-FFF2-40B4-BE49-F238E27FC236}">
                <a16:creationId xmlns:a16="http://schemas.microsoft.com/office/drawing/2014/main" xmlns="" id="{42F0599D-0E72-4433-B19C-CEB4AE844456}"/>
              </a:ext>
            </a:extLst>
          </p:cNvPr>
          <p:cNvSpPr/>
          <p:nvPr/>
        </p:nvSpPr>
        <p:spPr>
          <a:xfrm>
            <a:off x="5682225" y="4040943"/>
            <a:ext cx="827550" cy="553695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matte">
            <a:bevelT w="3175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99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7" presetClass="exit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7" presetClass="exit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29" grpId="1"/>
      <p:bldP spid="29" grpId="2"/>
      <p:bldP spid="29" grpId="3"/>
      <p:bldP spid="30" grpId="0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722" y="0"/>
            <a:ext cx="12192000" cy="6858000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>
            <a:off x="3152633" y="313899"/>
            <a:ext cx="843431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dirty="0">
                <a:solidFill>
                  <a:schemeClr val="bg1"/>
                </a:solidFill>
              </a:rPr>
              <a:t>ضع إشارة √ تحت الشكل الذي قسم الى نصفين متساويين :</a:t>
            </a:r>
          </a:p>
        </p:txBody>
      </p:sp>
      <p:grpSp>
        <p:nvGrpSpPr>
          <p:cNvPr id="26" name="مجموعة 25"/>
          <p:cNvGrpSpPr/>
          <p:nvPr/>
        </p:nvGrpSpPr>
        <p:grpSpPr>
          <a:xfrm>
            <a:off x="6755642" y="1048799"/>
            <a:ext cx="4831308" cy="2715904"/>
            <a:chOff x="6755642" y="898674"/>
            <a:chExt cx="4831308" cy="2715904"/>
          </a:xfrm>
        </p:grpSpPr>
        <p:sp>
          <p:nvSpPr>
            <p:cNvPr id="3" name="مستطيل 2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5" name="رابط مستقيم 4"/>
            <p:cNvCxnSpPr>
              <a:stCxn id="3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" name="مخطط انسيابي: رابط 10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2" name="مخطط انسيابي: رابط 11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7" name="مجموعة 26"/>
          <p:cNvGrpSpPr/>
          <p:nvPr/>
        </p:nvGrpSpPr>
        <p:grpSpPr>
          <a:xfrm>
            <a:off x="610612" y="1048799"/>
            <a:ext cx="4831308" cy="2715904"/>
            <a:chOff x="6755642" y="898674"/>
            <a:chExt cx="4831308" cy="2715904"/>
          </a:xfrm>
        </p:grpSpPr>
        <p:sp>
          <p:nvSpPr>
            <p:cNvPr id="28" name="مستطيل 27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29" name="رابط مستقيم 28"/>
            <p:cNvCxnSpPr>
              <a:stCxn id="28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0" name="مخطط انسيابي: رابط 29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1" name="مخطط انسيابي: رابط 30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2" name="مجموعة 31"/>
          <p:cNvGrpSpPr/>
          <p:nvPr/>
        </p:nvGrpSpPr>
        <p:grpSpPr>
          <a:xfrm>
            <a:off x="6755642" y="3887239"/>
            <a:ext cx="4831308" cy="2715904"/>
            <a:chOff x="6755642" y="898674"/>
            <a:chExt cx="4831308" cy="2715904"/>
          </a:xfrm>
        </p:grpSpPr>
        <p:sp>
          <p:nvSpPr>
            <p:cNvPr id="33" name="مستطيل 32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34" name="رابط مستقيم 33"/>
            <p:cNvCxnSpPr>
              <a:stCxn id="33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5" name="مخطط انسيابي: رابط 34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6" name="مخطط انسيابي: رابط 35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37" name="مجموعة 36"/>
          <p:cNvGrpSpPr/>
          <p:nvPr/>
        </p:nvGrpSpPr>
        <p:grpSpPr>
          <a:xfrm>
            <a:off x="716507" y="3920319"/>
            <a:ext cx="4831308" cy="2715904"/>
            <a:chOff x="6755642" y="898674"/>
            <a:chExt cx="4831308" cy="2715904"/>
          </a:xfrm>
        </p:grpSpPr>
        <p:sp>
          <p:nvSpPr>
            <p:cNvPr id="38" name="مستطيل 37"/>
            <p:cNvSpPr/>
            <p:nvPr/>
          </p:nvSpPr>
          <p:spPr>
            <a:xfrm>
              <a:off x="6755642" y="898674"/>
              <a:ext cx="4831308" cy="226552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cxnSp>
          <p:nvCxnSpPr>
            <p:cNvPr id="39" name="رابط مستقيم 38"/>
            <p:cNvCxnSpPr>
              <a:stCxn id="38" idx="0"/>
            </p:cNvCxnSpPr>
            <p:nvPr/>
          </p:nvCxnSpPr>
          <p:spPr>
            <a:xfrm>
              <a:off x="9171296" y="898674"/>
              <a:ext cx="0" cy="2265528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40" name="مخطط انسيابي: رابط 39"/>
            <p:cNvSpPr/>
            <p:nvPr/>
          </p:nvSpPr>
          <p:spPr>
            <a:xfrm>
              <a:off x="9934163" y="249754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41" name="مخطط انسيابي: رابط 40"/>
            <p:cNvSpPr/>
            <p:nvPr/>
          </p:nvSpPr>
          <p:spPr>
            <a:xfrm>
              <a:off x="7538981" y="2563701"/>
              <a:ext cx="889921" cy="1050877"/>
            </a:xfrm>
            <a:prstGeom prst="flowChartConnector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43" name="صورة 42"/>
          <p:cNvPicPr>
            <a:picLocks noChangeAspect="1"/>
          </p:cNvPicPr>
          <p:nvPr/>
        </p:nvPicPr>
        <p:blipFill rotWithShape="1">
          <a:blip r:embed="rId3"/>
          <a:srcRect l="53713" b="12502"/>
          <a:stretch/>
        </p:blipFill>
        <p:spPr>
          <a:xfrm>
            <a:off x="9642840" y="1118991"/>
            <a:ext cx="1472566" cy="1458484"/>
          </a:xfrm>
          <a:prstGeom prst="rect">
            <a:avLst/>
          </a:prstGeom>
        </p:spPr>
      </p:pic>
      <p:pic>
        <p:nvPicPr>
          <p:cNvPr id="44" name="صورة 43"/>
          <p:cNvPicPr>
            <a:picLocks noChangeAspect="1"/>
          </p:cNvPicPr>
          <p:nvPr/>
        </p:nvPicPr>
        <p:blipFill rotWithShape="1">
          <a:blip r:embed="rId3"/>
          <a:srcRect r="49857" b="5992"/>
          <a:stretch/>
        </p:blipFill>
        <p:spPr>
          <a:xfrm>
            <a:off x="7039490" y="1118991"/>
            <a:ext cx="1595224" cy="1567005"/>
          </a:xfrm>
          <a:prstGeom prst="rect">
            <a:avLst/>
          </a:prstGeom>
        </p:spPr>
      </p:pic>
      <p:pic>
        <p:nvPicPr>
          <p:cNvPr id="45" name="صورة 44"/>
          <p:cNvPicPr>
            <a:picLocks noChangeAspect="1"/>
          </p:cNvPicPr>
          <p:nvPr/>
        </p:nvPicPr>
        <p:blipFill rotWithShape="1">
          <a:blip r:embed="rId4"/>
          <a:srcRect l="6422" t="783" r="42343" b="9949"/>
          <a:stretch/>
        </p:blipFill>
        <p:spPr>
          <a:xfrm>
            <a:off x="1015754" y="1091208"/>
            <a:ext cx="1742221" cy="15560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"/>
          <a:srcRect l="54950" b="14649"/>
          <a:stretch/>
        </p:blipFill>
        <p:spPr>
          <a:xfrm>
            <a:off x="3402453" y="1104367"/>
            <a:ext cx="1531890" cy="1487731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 rotWithShape="1">
          <a:blip r:embed="rId5"/>
          <a:srcRect l="49383" t="21297"/>
          <a:stretch/>
        </p:blipFill>
        <p:spPr>
          <a:xfrm>
            <a:off x="9487150" y="4030207"/>
            <a:ext cx="1865833" cy="1169443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 rotWithShape="1">
          <a:blip r:embed="rId5"/>
          <a:srcRect t="17624" r="50247"/>
          <a:stretch/>
        </p:blipFill>
        <p:spPr>
          <a:xfrm>
            <a:off x="7046475" y="3975616"/>
            <a:ext cx="1833989" cy="1224034"/>
          </a:xfrm>
          <a:prstGeom prst="rect">
            <a:avLst/>
          </a:prstGeom>
        </p:spPr>
      </p:pic>
      <p:pic>
        <p:nvPicPr>
          <p:cNvPr id="49" name="صورة 48"/>
          <p:cNvPicPr>
            <a:picLocks noChangeAspect="1"/>
          </p:cNvPicPr>
          <p:nvPr/>
        </p:nvPicPr>
        <p:blipFill rotWithShape="1">
          <a:blip r:embed="rId6"/>
          <a:srcRect l="51082" t="10873" b="9770"/>
          <a:stretch/>
        </p:blipFill>
        <p:spPr>
          <a:xfrm>
            <a:off x="3533581" y="4012148"/>
            <a:ext cx="1439767" cy="1473958"/>
          </a:xfrm>
          <a:prstGeom prst="rect">
            <a:avLst/>
          </a:prstGeom>
        </p:spPr>
      </p:pic>
      <p:pic>
        <p:nvPicPr>
          <p:cNvPr id="50" name="صورة 49"/>
          <p:cNvPicPr>
            <a:picLocks noChangeAspect="1"/>
          </p:cNvPicPr>
          <p:nvPr/>
        </p:nvPicPr>
        <p:blipFill rotWithShape="1">
          <a:blip r:embed="rId7"/>
          <a:srcRect t="20514" r="49846"/>
          <a:stretch/>
        </p:blipFill>
        <p:spPr>
          <a:xfrm>
            <a:off x="1140995" y="4061502"/>
            <a:ext cx="1478705" cy="1480822"/>
          </a:xfrm>
          <a:prstGeom prst="rect">
            <a:avLst/>
          </a:prstGeom>
        </p:spPr>
      </p:pic>
      <p:sp>
        <p:nvSpPr>
          <p:cNvPr id="51" name="مربع نص 50"/>
          <p:cNvSpPr txBox="1"/>
          <p:nvPr/>
        </p:nvSpPr>
        <p:spPr>
          <a:xfrm>
            <a:off x="8728127" y="1685070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/>
              <a:t>√</a:t>
            </a:r>
          </a:p>
        </p:txBody>
      </p:sp>
      <p:sp>
        <p:nvSpPr>
          <p:cNvPr id="52" name="مربع نص 51"/>
          <p:cNvSpPr txBox="1"/>
          <p:nvPr/>
        </p:nvSpPr>
        <p:spPr>
          <a:xfrm>
            <a:off x="2515364" y="1393833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/>
              <a:t>√</a:t>
            </a:r>
          </a:p>
        </p:txBody>
      </p:sp>
      <p:sp>
        <p:nvSpPr>
          <p:cNvPr id="53" name="مربع نص 52"/>
          <p:cNvSpPr txBox="1"/>
          <p:nvPr/>
        </p:nvSpPr>
        <p:spPr>
          <a:xfrm>
            <a:off x="8728126" y="4107096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/>
              <a:t>√</a:t>
            </a:r>
          </a:p>
        </p:txBody>
      </p:sp>
      <p:sp>
        <p:nvSpPr>
          <p:cNvPr id="54" name="مربع نص 53"/>
          <p:cNvSpPr txBox="1"/>
          <p:nvPr/>
        </p:nvSpPr>
        <p:spPr>
          <a:xfrm>
            <a:off x="2573848" y="4257666"/>
            <a:ext cx="759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6000" b="1" dirty="0"/>
              <a:t>√</a:t>
            </a:r>
          </a:p>
        </p:txBody>
      </p:sp>
    </p:spTree>
    <p:extLst>
      <p:ext uri="{BB962C8B-B14F-4D97-AF65-F5344CB8AC3E}">
        <p14:creationId xmlns:p14="http://schemas.microsoft.com/office/powerpoint/2010/main" val="3855380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14028 L 0.02852 0.07616 C 0.03451 0.06158 0.04349 0.05394 0.05287 0.05394 C 0.06355 0.05394 0.07214 0.06158 0.07813 0.07616 L 0.10678 0.14028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9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81481E-6 L -0.09883 0.19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8" y="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10417 0.22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11067 0.1935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4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تهنئة 1">
            <a:extLst>
              <a:ext uri="{FF2B5EF4-FFF2-40B4-BE49-F238E27FC236}">
                <a16:creationId xmlns:a16="http://schemas.microsoft.com/office/drawing/2014/main" xmlns="" id="{10697F0C-E42C-4E69-821F-42E6A9463FFB}"/>
              </a:ext>
            </a:extLst>
          </p:cNvPr>
          <p:cNvSpPr txBox="1"/>
          <p:nvPr/>
        </p:nvSpPr>
        <p:spPr>
          <a:xfrm>
            <a:off x="2544726" y="3071840"/>
            <a:ext cx="7102548" cy="326878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1" anchor="ctr">
            <a:prstTxWarp prst="textArchUp">
              <a:avLst>
                <a:gd name="adj" fmla="val 11767209"/>
              </a:avLst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i="0" u="none" strike="noStrike" kern="1200" cap="none" spc="0" normalizeH="0" baseline="0" noProof="0" dirty="0">
                <a:ln w="762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أحسنت.. لقد أنهيت المسابقة بنجاح	</a:t>
            </a:r>
            <a:endParaRPr kumimoji="0" lang="en-US" sz="5400" b="1" i="0" u="none" strike="noStrike" kern="1200" cap="none" spc="0" normalizeH="0" baseline="0" noProof="0" dirty="0">
              <a:ln w="76200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تهنئة 2">
            <a:extLst>
              <a:ext uri="{FF2B5EF4-FFF2-40B4-BE49-F238E27FC236}">
                <a16:creationId xmlns:a16="http://schemas.microsoft.com/office/drawing/2014/main" xmlns="" id="{E257A157-D789-4E14-9616-AD67D983F1E0}"/>
              </a:ext>
            </a:extLst>
          </p:cNvPr>
          <p:cNvSpPr txBox="1"/>
          <p:nvPr/>
        </p:nvSpPr>
        <p:spPr>
          <a:xfrm>
            <a:off x="2544726" y="3074018"/>
            <a:ext cx="7102548" cy="3268780"/>
          </a:xfrm>
          <a:prstGeom prst="rect">
            <a:avLst/>
          </a:prstGeom>
          <a:noFill/>
        </p:spPr>
        <p:txBody>
          <a:bodyPr wrap="square" rtlCol="1" anchor="ctr">
            <a:prstTxWarp prst="textArchUp">
              <a:avLst>
                <a:gd name="adj" fmla="val 11767209"/>
              </a:avLst>
            </a:prstTxWarp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أحسنت.. لقد أنهيت المسابقة بنجاح	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نجمة 1">
            <a:extLst>
              <a:ext uri="{FF2B5EF4-FFF2-40B4-BE49-F238E27FC236}">
                <a16:creationId xmlns:a16="http://schemas.microsoft.com/office/drawing/2014/main" xmlns="" id="{CF6B5FDB-A9AC-4FC2-B602-25E2B0B255D2}"/>
              </a:ext>
            </a:extLst>
          </p:cNvPr>
          <p:cNvSpPr/>
          <p:nvPr/>
        </p:nvSpPr>
        <p:spPr>
          <a:xfrm rot="20666669">
            <a:off x="2219942" y="2486442"/>
            <a:ext cx="338842" cy="338842"/>
          </a:xfrm>
          <a:prstGeom prst="star5">
            <a:avLst/>
          </a:prstGeom>
          <a:ln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نجمة 2">
            <a:extLst>
              <a:ext uri="{FF2B5EF4-FFF2-40B4-BE49-F238E27FC236}">
                <a16:creationId xmlns:a16="http://schemas.microsoft.com/office/drawing/2014/main" xmlns="" id="{08BF4B7A-9BD4-4746-89DC-02CDB1A9A6ED}"/>
              </a:ext>
            </a:extLst>
          </p:cNvPr>
          <p:cNvSpPr/>
          <p:nvPr/>
        </p:nvSpPr>
        <p:spPr>
          <a:xfrm rot="20666669">
            <a:off x="2784429" y="2572272"/>
            <a:ext cx="338842" cy="338842"/>
          </a:xfrm>
          <a:prstGeom prst="star5">
            <a:avLst/>
          </a:prstGeom>
          <a:ln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نجمة 3">
            <a:extLst>
              <a:ext uri="{FF2B5EF4-FFF2-40B4-BE49-F238E27FC236}">
                <a16:creationId xmlns:a16="http://schemas.microsoft.com/office/drawing/2014/main" xmlns="" id="{676C64A6-AA1D-4492-AAF4-2D06B5E8EE53}"/>
              </a:ext>
            </a:extLst>
          </p:cNvPr>
          <p:cNvSpPr/>
          <p:nvPr/>
        </p:nvSpPr>
        <p:spPr>
          <a:xfrm rot="20666669">
            <a:off x="2273229" y="3050929"/>
            <a:ext cx="338842" cy="338842"/>
          </a:xfrm>
          <a:prstGeom prst="star5">
            <a:avLst/>
          </a:prstGeom>
          <a:ln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نجمة 4">
            <a:extLst>
              <a:ext uri="{FF2B5EF4-FFF2-40B4-BE49-F238E27FC236}">
                <a16:creationId xmlns:a16="http://schemas.microsoft.com/office/drawing/2014/main" xmlns="" id="{CD0BD15D-B531-4249-94CD-F0C089A75CDF}"/>
              </a:ext>
            </a:extLst>
          </p:cNvPr>
          <p:cNvSpPr/>
          <p:nvPr/>
        </p:nvSpPr>
        <p:spPr>
          <a:xfrm rot="933331" flipH="1">
            <a:off x="9686502" y="2454391"/>
            <a:ext cx="338842" cy="338842"/>
          </a:xfrm>
          <a:prstGeom prst="star5">
            <a:avLst/>
          </a:prstGeom>
          <a:ln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نجمة 5">
            <a:extLst>
              <a:ext uri="{FF2B5EF4-FFF2-40B4-BE49-F238E27FC236}">
                <a16:creationId xmlns:a16="http://schemas.microsoft.com/office/drawing/2014/main" xmlns="" id="{9BD3E065-594A-4C48-8194-2FF7C75ABF40}"/>
              </a:ext>
            </a:extLst>
          </p:cNvPr>
          <p:cNvSpPr/>
          <p:nvPr/>
        </p:nvSpPr>
        <p:spPr>
          <a:xfrm rot="933331" flipH="1">
            <a:off x="9122015" y="2540221"/>
            <a:ext cx="338842" cy="338842"/>
          </a:xfrm>
          <a:prstGeom prst="star5">
            <a:avLst/>
          </a:prstGeom>
          <a:ln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نجمة 6">
            <a:extLst>
              <a:ext uri="{FF2B5EF4-FFF2-40B4-BE49-F238E27FC236}">
                <a16:creationId xmlns:a16="http://schemas.microsoft.com/office/drawing/2014/main" xmlns="" id="{874CBCA7-F493-477A-A54A-3C05EA9FAB98}"/>
              </a:ext>
            </a:extLst>
          </p:cNvPr>
          <p:cNvSpPr/>
          <p:nvPr/>
        </p:nvSpPr>
        <p:spPr>
          <a:xfrm rot="933331" flipH="1">
            <a:off x="9633215" y="3018878"/>
            <a:ext cx="338842" cy="338842"/>
          </a:xfrm>
          <a:prstGeom prst="star5">
            <a:avLst/>
          </a:prstGeom>
          <a:ln>
            <a:solidFill>
              <a:schemeClr val="bg1"/>
            </a:solidFill>
          </a:ln>
          <a:effectLst>
            <a:outerShdw blurRad="127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خروج">
            <a:hlinkClick r:id="" action="ppaction://hlinkshowjump?jump=endshow"/>
            <a:extLst>
              <a:ext uri="{FF2B5EF4-FFF2-40B4-BE49-F238E27FC236}">
                <a16:creationId xmlns:a16="http://schemas.microsoft.com/office/drawing/2014/main" xmlns="" id="{5A792766-40C1-4EDD-966B-1957FFC96937}"/>
              </a:ext>
            </a:extLst>
          </p:cNvPr>
          <p:cNvSpPr/>
          <p:nvPr/>
        </p:nvSpPr>
        <p:spPr>
          <a:xfrm>
            <a:off x="5551990" y="4004841"/>
            <a:ext cx="1088020" cy="10880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خروج</a:t>
            </a:r>
          </a:p>
        </p:txBody>
      </p:sp>
      <p:sp>
        <p:nvSpPr>
          <p:cNvPr id="20" name="إطار خروج">
            <a:hlinkClick r:id="rId4" action="ppaction://hlinksldjump"/>
            <a:extLst>
              <a:ext uri="{FF2B5EF4-FFF2-40B4-BE49-F238E27FC236}">
                <a16:creationId xmlns:a16="http://schemas.microsoft.com/office/drawing/2014/main" xmlns="" id="{20C459F0-EA91-4F87-87C3-DC6F50632091}"/>
              </a:ext>
            </a:extLst>
          </p:cNvPr>
          <p:cNvSpPr/>
          <p:nvPr/>
        </p:nvSpPr>
        <p:spPr>
          <a:xfrm>
            <a:off x="5551990" y="4004841"/>
            <a:ext cx="1088020" cy="1088020"/>
          </a:xfrm>
          <a:prstGeom prst="donut">
            <a:avLst>
              <a:gd name="adj" fmla="val 9918"/>
            </a:avLst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نغمة التهنئة">
            <a:hlinkClick r:id="" action="ppaction://media"/>
            <a:extLst>
              <a:ext uri="{FF2B5EF4-FFF2-40B4-BE49-F238E27FC236}">
                <a16:creationId xmlns:a16="http://schemas.microsoft.com/office/drawing/2014/main" xmlns="" id="{731F9A14-0248-44C1-870D-5C9466091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7363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9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autoRev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mph" presetSubtype="6" repeatCount="indefinite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9" grpId="0"/>
      <p:bldP spid="10" grpId="0" animBg="1"/>
      <p:bldP spid="12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Noto Naskh Arabic UI"/>
                <a:ea typeface="+mn-ea"/>
                <a:cs typeface="Arial" panose="020B0604020202020204" pitchFamily="34" charset="0"/>
              </a:rPr>
              <a:t>الْمَهامُ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6" name="سهم إلى اليمين 5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مربع نص 6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  <a:hlinkClick r:id="rId3" action="ppaction://hlinksldjump"/>
                </a:rPr>
                <a:t>رجــــوع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07484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نشاط تطبيقي</a:t>
            </a:r>
            <a:endParaRPr kumimoji="0" lang="ar-SA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حل ورقة العمل</a:t>
            </a:r>
          </a:p>
          <a:p>
            <a:pPr marL="0" marR="0" lvl="0" indent="0" algn="ct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التالية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صورة 3" descr="أوراق عمل تمكينية في الرياضيات للصف الثاني الفصل الأول.pdf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24789" r="36306" b="9089"/>
          <a:stretch/>
        </p:blipFill>
        <p:spPr>
          <a:xfrm>
            <a:off x="0" y="0"/>
            <a:ext cx="8595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08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9394943" y="0"/>
            <a:ext cx="2797057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0" y="0"/>
            <a:ext cx="9394943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مُهِمْة أَدائِيَّة :</a:t>
            </a:r>
          </a:p>
          <a:p>
            <a:r>
              <a:rPr lang="ar-SA" sz="3200" b="1" dirty="0" smtClean="0">
                <a:ln w="22225">
                  <a:solidFill>
                    <a:schemeClr val="accent2"/>
                  </a:solidFill>
                  <a:prstDash val="solid"/>
                </a:ln>
              </a:rPr>
              <a:t>عزيزي </a:t>
            </a:r>
            <a:r>
              <a:rPr lang="ar-SA" sz="3200" b="1" dirty="0">
                <a:ln w="22225">
                  <a:solidFill>
                    <a:schemeClr val="accent2"/>
                  </a:solidFill>
                  <a:prstDash val="solid"/>
                </a:ln>
              </a:rPr>
              <a:t>الطالب : </a:t>
            </a:r>
          </a:p>
          <a:p>
            <a:r>
              <a:rPr lang="ar-SA" sz="3200" b="1" dirty="0">
                <a:ln w="22225">
                  <a:solidFill>
                    <a:schemeClr val="accent2"/>
                  </a:solidFill>
                  <a:prstDash val="solid"/>
                </a:ln>
              </a:rPr>
              <a:t>عليك تنفيذ المهمة الأدائية التالية كتطبيق على درسنا النصف و الربع و الثلث :</a:t>
            </a:r>
          </a:p>
          <a:p>
            <a:endParaRPr lang="ar-SA" sz="3200" b="1" dirty="0">
              <a:ln w="22225">
                <a:solidFill>
                  <a:schemeClr val="accent2"/>
                </a:solidFill>
                <a:prstDash val="solid"/>
              </a:ln>
            </a:endParaRPr>
          </a:p>
          <a:p>
            <a:r>
              <a:rPr lang="ar-SA" sz="3200" b="1" dirty="0">
                <a:ln w="22225">
                  <a:solidFill>
                    <a:schemeClr val="accent2"/>
                  </a:solidFill>
                  <a:prstDash val="solid"/>
                </a:ln>
              </a:rPr>
              <a:t>رسم أشكال هندسية مثل " مربع ، دائرة ، مستطيل " على كرتون مقوى ومن ثم تقسيمها إلى نصف و ثلث  وربع، </a:t>
            </a:r>
          </a:p>
          <a:p>
            <a:r>
              <a:rPr lang="ar-SA" sz="3200" b="1" dirty="0">
                <a:ln w="22225">
                  <a:solidFill>
                    <a:schemeClr val="accent2"/>
                  </a:solidFill>
                  <a:prstDash val="solid"/>
                </a:ln>
              </a:rPr>
              <a:t>وقصها كما في الصور 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1160372" y="4647426"/>
            <a:ext cx="7539846" cy="2210574"/>
            <a:chOff x="468041" y="4296238"/>
            <a:chExt cx="7539846" cy="2146318"/>
          </a:xfrm>
        </p:grpSpPr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662" y="4296238"/>
              <a:ext cx="2181225" cy="2095500"/>
            </a:xfrm>
            <a:prstGeom prst="rect">
              <a:avLst/>
            </a:prstGeom>
          </p:spPr>
        </p:pic>
        <p:pic>
          <p:nvPicPr>
            <p:cNvPr id="8" name="صورة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689" y="4296238"/>
              <a:ext cx="2095500" cy="2095500"/>
            </a:xfrm>
            <a:prstGeom prst="rect">
              <a:avLst/>
            </a:prstGeom>
          </p:spPr>
        </p:pic>
        <p:pic>
          <p:nvPicPr>
            <p:cNvPr id="9" name="صورة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8041" y="4370522"/>
              <a:ext cx="2372830" cy="2072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677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وفقكم الله يا أبطال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أحسنتم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إلى اللقــــاء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261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مجموعة 3"/>
          <p:cNvGrpSpPr/>
          <p:nvPr/>
        </p:nvGrpSpPr>
        <p:grpSpPr>
          <a:xfrm>
            <a:off x="561703" y="5381897"/>
            <a:ext cx="3252651" cy="1371600"/>
            <a:chOff x="561703" y="5381897"/>
            <a:chExt cx="3252651" cy="1371600"/>
          </a:xfrm>
        </p:grpSpPr>
        <p:sp>
          <p:nvSpPr>
            <p:cNvPr id="5" name="سهم إلى اليمين 4"/>
            <p:cNvSpPr/>
            <p:nvPr/>
          </p:nvSpPr>
          <p:spPr>
            <a:xfrm>
              <a:off x="561703" y="5381897"/>
              <a:ext cx="3252651" cy="1371600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مربع نص 5"/>
            <p:cNvSpPr txBox="1"/>
            <p:nvPr/>
          </p:nvSpPr>
          <p:spPr>
            <a:xfrm>
              <a:off x="1071154" y="5741125"/>
              <a:ext cx="18941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4000" dirty="0">
                  <a:hlinkClick r:id="rId3" action="ppaction://hlinksldjump"/>
                </a:rPr>
                <a:t>رجــــوع</a:t>
              </a:r>
              <a:endParaRPr lang="en-US" sz="4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201783" y="477671"/>
            <a:ext cx="10235041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FFC000"/>
                </a:solidFill>
              </a:rPr>
              <a:t>اليوم سوف نتعرف على الكسر نصف </a:t>
            </a:r>
          </a:p>
          <a:p>
            <a:r>
              <a:rPr lang="ar-SA" sz="3200" b="1" dirty="0">
                <a:solidFill>
                  <a:srgbClr val="FFC000"/>
                </a:solidFill>
              </a:rPr>
              <a:t>بداية سوف نتعرف على الكسر </a:t>
            </a:r>
          </a:p>
          <a:p>
            <a:r>
              <a:rPr lang="ar-SA" sz="3200" b="1" dirty="0">
                <a:solidFill>
                  <a:srgbClr val="FFC000"/>
                </a:solidFill>
              </a:rPr>
              <a:t>ما هو الكسر ؟؟؟</a:t>
            </a:r>
          </a:p>
          <a:p>
            <a:pPr lvl="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800" b="1" dirty="0">
                <a:solidFill>
                  <a:srgbClr val="C00000"/>
                </a:solidFill>
              </a:rPr>
              <a:t>ا</a:t>
            </a:r>
            <a:r>
              <a:rPr lang="ar-SA" altLang="ar-SA" sz="2800" b="1" dirty="0">
                <a:solidFill>
                  <a:srgbClr val="C00000"/>
                </a:solidFill>
                <a:latin typeface="Droid Arabic Kufi"/>
              </a:rPr>
              <a:t>لكسور</a:t>
            </a:r>
            <a:r>
              <a:rPr lang="ar-SA" altLang="ar-SA" sz="2800" b="1" dirty="0">
                <a:solidFill>
                  <a:schemeClr val="bg1">
                    <a:lumMod val="95000"/>
                  </a:schemeClr>
                </a:solidFill>
                <a:latin typeface="Droid Arabic Kufi"/>
              </a:rPr>
              <a:t> </a:t>
            </a:r>
            <a:r>
              <a:rPr lang="ar-SA" altLang="ar-SA" sz="2800" b="1" dirty="0" smtClean="0">
                <a:solidFill>
                  <a:schemeClr val="bg1">
                    <a:lumMod val="95000"/>
                  </a:schemeClr>
                </a:solidFill>
                <a:latin typeface="Droid Arabic Kufi"/>
              </a:rPr>
              <a:t>هي </a:t>
            </a:r>
            <a:r>
              <a:rPr lang="ar-SA" altLang="ar-SA" sz="2800" b="1" dirty="0">
                <a:solidFill>
                  <a:schemeClr val="bg1">
                    <a:lumMod val="95000"/>
                  </a:schemeClr>
                </a:solidFill>
                <a:latin typeface="Droid Arabic Kufi"/>
              </a:rPr>
              <a:t>جزء من كل ، </a:t>
            </a:r>
            <a:r>
              <a:rPr lang="ar-SA" altLang="ar-SA" sz="2800" b="1" dirty="0" err="1">
                <a:solidFill>
                  <a:schemeClr val="bg1">
                    <a:lumMod val="95000"/>
                  </a:schemeClr>
                </a:solidFill>
                <a:latin typeface="Droid Arabic Kufi"/>
              </a:rPr>
              <a:t>القضمة</a:t>
            </a:r>
            <a:r>
              <a:rPr lang="ar-SA" altLang="ar-SA" sz="2800" b="1" dirty="0">
                <a:solidFill>
                  <a:schemeClr val="bg1">
                    <a:lumMod val="95000"/>
                  </a:schemeClr>
                </a:solidFill>
                <a:latin typeface="Droid Arabic Kufi"/>
              </a:rPr>
              <a:t> من التفاحة هي كسر من التفاحة .</a:t>
            </a:r>
            <a:endParaRPr lang="ar-SA" altLang="ar-SA" sz="2000" b="1" dirty="0">
              <a:solidFill>
                <a:schemeClr val="bg1">
                  <a:lumMod val="95000"/>
                </a:schemeClr>
              </a:solidFill>
            </a:endParaRPr>
          </a:p>
          <a:p>
            <a:pPr lvl="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2800" b="1" dirty="0">
                <a:solidFill>
                  <a:schemeClr val="bg1">
                    <a:lumMod val="95000"/>
                  </a:schemeClr>
                </a:solidFill>
                <a:latin typeface="Droid Arabic Kufi"/>
              </a:rPr>
              <a:t>عندما نقسم شيئاً إلى أجزاء متساوية ، تسمى هذه الأجزاء كسوراً .</a:t>
            </a:r>
            <a:endParaRPr lang="ar-SA" altLang="ar-SA" sz="2000" b="1" dirty="0">
              <a:solidFill>
                <a:schemeClr val="bg1">
                  <a:lumMod val="95000"/>
                </a:schemeClr>
              </a:solidFill>
            </a:endParaRPr>
          </a:p>
          <a:p>
            <a:pPr lvl="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2800" b="1" dirty="0">
                <a:solidFill>
                  <a:srgbClr val="C00000"/>
                </a:solidFill>
                <a:latin typeface="Droid Arabic Kufi"/>
              </a:rPr>
              <a:t>مثلاً : </a:t>
            </a:r>
            <a:r>
              <a:rPr lang="ar-SA" altLang="ar-SA" sz="2800" b="1" dirty="0">
                <a:solidFill>
                  <a:schemeClr val="bg1">
                    <a:lumMod val="95000"/>
                  </a:schemeClr>
                </a:solidFill>
                <a:latin typeface="Droid Arabic Kufi"/>
              </a:rPr>
              <a:t>إذا قطعنا تفاحة إلى </a:t>
            </a:r>
            <a:r>
              <a:rPr lang="ar-SA" altLang="ar-SA" sz="2800" b="1" dirty="0" err="1">
                <a:solidFill>
                  <a:schemeClr val="bg1">
                    <a:lumMod val="95000"/>
                  </a:schemeClr>
                </a:solidFill>
                <a:latin typeface="Droid Arabic Kufi"/>
              </a:rPr>
              <a:t>جزئين</a:t>
            </a:r>
            <a:r>
              <a:rPr lang="ar-SA" altLang="ar-SA" sz="2800" b="1" dirty="0">
                <a:solidFill>
                  <a:schemeClr val="bg1">
                    <a:lumMod val="95000"/>
                  </a:schemeClr>
                </a:solidFill>
                <a:latin typeface="Droid Arabic Kufi"/>
              </a:rPr>
              <a:t> متساويين ، نسمي كل جزء منهما نصف تفاحة ، بحيث يؤلف النصفان معاً تفاحة كاملة.</a:t>
            </a:r>
            <a:endParaRPr lang="ar-SA" altLang="ar-SA" sz="3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  <a:p>
            <a:endParaRPr lang="ar-SA" sz="2800" b="1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ar-SA" sz="28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endParaRPr lang="ar-SA" sz="2800" b="1" dirty="0">
              <a:solidFill>
                <a:schemeClr val="bg1">
                  <a:lumMod val="95000"/>
                </a:schemeClr>
              </a:solidFill>
            </a:endParaRPr>
          </a:p>
          <a:p>
            <a:endParaRPr lang="ar-SA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169994" y="1548522"/>
            <a:ext cx="91212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SA" altLang="ar-S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331" y="3714584"/>
            <a:ext cx="2093936" cy="1743075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4"/>
          <a:srcRect l="9972" r="11591"/>
          <a:stretch/>
        </p:blipFill>
        <p:spPr>
          <a:xfrm>
            <a:off x="9220608" y="3722285"/>
            <a:ext cx="2129051" cy="1743075"/>
          </a:xfrm>
          <a:prstGeom prst="rect">
            <a:avLst/>
          </a:prstGeom>
        </p:spPr>
      </p:pic>
      <p:sp>
        <p:nvSpPr>
          <p:cNvPr id="9" name="مربع نص 8"/>
          <p:cNvSpPr txBox="1"/>
          <p:nvPr/>
        </p:nvSpPr>
        <p:spPr>
          <a:xfrm>
            <a:off x="9428575" y="5525826"/>
            <a:ext cx="216974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>
                    <a:lumMod val="95000"/>
                  </a:schemeClr>
                </a:solidFill>
              </a:rPr>
              <a:t>تفاحة كاملة </a:t>
            </a:r>
          </a:p>
        </p:txBody>
      </p:sp>
      <p:sp>
        <p:nvSpPr>
          <p:cNvPr id="10" name="مربع نص 9"/>
          <p:cNvSpPr txBox="1"/>
          <p:nvPr/>
        </p:nvSpPr>
        <p:spPr>
          <a:xfrm>
            <a:off x="5616328" y="5448039"/>
            <a:ext cx="20471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bg1">
                    <a:lumMod val="95000"/>
                  </a:schemeClr>
                </a:solidFill>
              </a:rPr>
              <a:t>نصفين </a:t>
            </a: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9338" y="3688274"/>
            <a:ext cx="2298652" cy="1720566"/>
          </a:xfrm>
          <a:prstGeom prst="rect">
            <a:avLst/>
          </a:prstGeom>
        </p:spPr>
      </p:pic>
      <p:sp>
        <p:nvSpPr>
          <p:cNvPr id="12" name="مربع نص 11"/>
          <p:cNvSpPr txBox="1"/>
          <p:nvPr/>
        </p:nvSpPr>
        <p:spPr>
          <a:xfrm>
            <a:off x="2475166" y="5548644"/>
            <a:ext cx="229282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>
                    <a:lumMod val="95000"/>
                  </a:schemeClr>
                </a:solidFill>
              </a:rPr>
              <a:t>نصف </a:t>
            </a:r>
          </a:p>
        </p:txBody>
      </p:sp>
    </p:spTree>
    <p:extLst>
      <p:ext uri="{BB962C8B-B14F-4D97-AF65-F5344CB8AC3E}">
        <p14:creationId xmlns:p14="http://schemas.microsoft.com/office/powerpoint/2010/main" val="1808272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spd="med">
        <p15:prstTrans prst="pageCurlDouble" invX="1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11487</TotalTime>
  <Words>787</Words>
  <PresentationFormat>Personnalisé</PresentationFormat>
  <Paragraphs>253</Paragraphs>
  <Slides>74</Slides>
  <Notes>0</Notes>
  <HiddenSlides>0</HiddenSlides>
  <MMClips>4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74</vt:i4>
      </vt:variant>
    </vt:vector>
  </HeadingPairs>
  <TitlesOfParts>
    <vt:vector size="76" baseType="lpstr">
      <vt:lpstr>نسق Office</vt:lpstr>
      <vt:lpstr>1_نسق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بوربوينت رياضيات الصف الثاني الاساسي درس درس الكسر نصف وثلث وربع الفصل الدراسي الثاني</dc:title>
  <dc:subject>بوربوينت رياضيات درس الكسر نصف وثلث وربع الصف الثاني الاساسي الفصل الدراسي الثاني</dc:subject>
  <dc:creator>الملتقى التربوي</dc:creator>
  <cp:keywords>رياضيات; الصف الثاني الاساسي; الفصل الثاني; الملتقى التربوي</cp:keywords>
  <dc:description>درس الكسر نصف وثلث وربع</dc:description>
  <cp:revision>1</cp:revision>
  <dcterms:created xsi:type="dcterms:W3CDTF">2021-03-15T01:44:21Z</dcterms:created>
  <dcterms:modified xsi:type="dcterms:W3CDTF">2021-03-15T20:54:27Z</dcterms:modified>
  <cp:category>رياضيات; الصف الثاني الاساسي; الفصل الثاني; الملتقى التربوي</cp:category>
</cp:coreProperties>
</file>