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354" r:id="rId3"/>
    <p:sldId id="258" r:id="rId4"/>
    <p:sldId id="259" r:id="rId5"/>
    <p:sldId id="281" r:id="rId6"/>
    <p:sldId id="265" r:id="rId7"/>
    <p:sldId id="309" r:id="rId8"/>
    <p:sldId id="313" r:id="rId9"/>
    <p:sldId id="298" r:id="rId10"/>
    <p:sldId id="300" r:id="rId11"/>
    <p:sldId id="340" r:id="rId12"/>
    <p:sldId id="339" r:id="rId13"/>
    <p:sldId id="338" r:id="rId14"/>
    <p:sldId id="337" r:id="rId15"/>
    <p:sldId id="271" r:id="rId16"/>
    <p:sldId id="326" r:id="rId17"/>
    <p:sldId id="345" r:id="rId18"/>
    <p:sldId id="350" r:id="rId19"/>
    <p:sldId id="273" r:id="rId20"/>
    <p:sldId id="270" r:id="rId21"/>
    <p:sldId id="274" r:id="rId22"/>
    <p:sldId id="268" r:id="rId23"/>
    <p:sldId id="353" r:id="rId24"/>
    <p:sldId id="282" r:id="rId2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7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1&amp;submit=submit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s://www.wepal.net/library/?app=content.list&amp;level=2&amp;semester=2&amp;subject=2&amp;type=5&amp;submit=submi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s://wordwall.net/ar/embed/914e37c63d244cccb3b130f7e8776dbe?themeId=23&amp;templateId=3&amp;fbclid=IwAR0h1HlnZ1oYPktmQrZjuodAcKhgw1AFnH5terUFeNv-aEMdjOhgJDDq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10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12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24.xml"/><Relationship Id="rId15" Type="http://schemas.openxmlformats.org/officeDocument/2006/relationships/image" Target="../media/image4.emf"/><Relationship Id="rId10" Type="http://schemas.openxmlformats.org/officeDocument/2006/relationships/slide" Target="slide5.xml"/><Relationship Id="rId4" Type="http://schemas.openxmlformats.org/officeDocument/2006/relationships/image" Target="../media/image3.jpeg"/><Relationship Id="rId9" Type="http://schemas.openxmlformats.org/officeDocument/2006/relationships/slide" Target="slide4.xml"/><Relationship Id="rId1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7&amp;submit=submit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99223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الثاني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67335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إدراج فيديو أو اغنية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القسمة 1 والقسمة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070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54" y="534865"/>
            <a:ext cx="6360502" cy="100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" y="1735014"/>
            <a:ext cx="10445262" cy="307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" y="4935415"/>
            <a:ext cx="10445262" cy="114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048215" y="4619508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5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266308" y="4654677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3</a:t>
            </a:r>
            <a:endParaRPr lang="ar-JO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34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69" y="456102"/>
            <a:ext cx="6481763" cy="77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0" y="1451463"/>
            <a:ext cx="10808677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" y="4000499"/>
            <a:ext cx="10808676" cy="10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" y="5121886"/>
            <a:ext cx="10890738" cy="107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038143" y="3810000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C000"/>
                </a:solidFill>
              </a:rPr>
              <a:t>3</a:t>
            </a:r>
            <a:endParaRPr lang="ar-JO" sz="9600" dirty="0">
              <a:solidFill>
                <a:srgbClr val="FFC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150728" y="3718413"/>
            <a:ext cx="83228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C000"/>
                </a:solidFill>
              </a:rPr>
              <a:t>5</a:t>
            </a:r>
            <a:endParaRPr lang="ar-JO" sz="9600" dirty="0">
              <a:solidFill>
                <a:srgbClr val="FFC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15700" y="3810000"/>
            <a:ext cx="176174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C000"/>
                </a:solidFill>
              </a:rPr>
              <a:t>15</a:t>
            </a:r>
            <a:endParaRPr lang="ar-JO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34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77" y="687998"/>
            <a:ext cx="8006861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1" y="1535724"/>
            <a:ext cx="11195539" cy="197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9507414" y="1268289"/>
            <a:ext cx="2192215" cy="21951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شكل بيضاوي 5"/>
          <p:cNvSpPr/>
          <p:nvPr/>
        </p:nvSpPr>
        <p:spPr>
          <a:xfrm>
            <a:off x="7291754" y="1233853"/>
            <a:ext cx="2063260" cy="21951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7" name="شكل بيضاوي 6"/>
          <p:cNvSpPr/>
          <p:nvPr/>
        </p:nvSpPr>
        <p:spPr>
          <a:xfrm>
            <a:off x="5158154" y="1128345"/>
            <a:ext cx="2133600" cy="21951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8" name="شكل بيضاوي 7"/>
          <p:cNvSpPr/>
          <p:nvPr/>
        </p:nvSpPr>
        <p:spPr>
          <a:xfrm>
            <a:off x="3059722" y="1233852"/>
            <a:ext cx="2016369" cy="21951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شكل بيضاوي 8"/>
          <p:cNvSpPr/>
          <p:nvPr/>
        </p:nvSpPr>
        <p:spPr>
          <a:xfrm>
            <a:off x="633046" y="1128346"/>
            <a:ext cx="2309446" cy="219514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" y="3634154"/>
            <a:ext cx="9437076" cy="256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4953000" y="3463436"/>
            <a:ext cx="76786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00B050"/>
                </a:solidFill>
              </a:rPr>
              <a:t>5</a:t>
            </a:r>
            <a:endParaRPr lang="ar-JO" sz="9600" dirty="0">
              <a:solidFill>
                <a:srgbClr val="00B05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7939453" y="4824046"/>
            <a:ext cx="76786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5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328138" y="4876800"/>
            <a:ext cx="76786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3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787769" y="4851389"/>
            <a:ext cx="198999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15</a:t>
            </a:r>
            <a:endParaRPr lang="ar-JO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34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4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89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0" y="281354"/>
            <a:ext cx="10972800" cy="283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" y="4273062"/>
            <a:ext cx="20097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20" y="4284053"/>
            <a:ext cx="20097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2" y="4273062"/>
            <a:ext cx="20097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53" y="4273062"/>
            <a:ext cx="20097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795" y="4273062"/>
            <a:ext cx="20097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0357338" y="5462954"/>
            <a:ext cx="715108" cy="70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 smtClean="0">
                <a:solidFill>
                  <a:srgbClr val="FF0000"/>
                </a:solidFill>
              </a:rPr>
              <a:t>3</a:t>
            </a:r>
            <a:endParaRPr lang="ar-JO" sz="6000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939086" y="5462954"/>
            <a:ext cx="715108" cy="70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 smtClean="0">
                <a:solidFill>
                  <a:srgbClr val="FF0000"/>
                </a:solidFill>
              </a:rPr>
              <a:t>6</a:t>
            </a:r>
            <a:endParaRPr lang="ar-JO" sz="6000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773616" y="5462954"/>
            <a:ext cx="715108" cy="70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 smtClean="0">
                <a:solidFill>
                  <a:srgbClr val="FF0000"/>
                </a:solidFill>
              </a:rPr>
              <a:t>9</a:t>
            </a:r>
            <a:endParaRPr lang="ar-JO" sz="6000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387969" y="5462954"/>
            <a:ext cx="1148862" cy="70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 smtClean="0">
                <a:solidFill>
                  <a:srgbClr val="FF0000"/>
                </a:solidFill>
              </a:rPr>
              <a:t>12</a:t>
            </a:r>
            <a:endParaRPr lang="ar-JO" sz="6000" dirty="0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172308" y="5462954"/>
            <a:ext cx="1049215" cy="70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 smtClean="0">
                <a:solidFill>
                  <a:srgbClr val="FF0000"/>
                </a:solidFill>
              </a:rPr>
              <a:t>15</a:t>
            </a:r>
            <a:endParaRPr lang="ar-JO" sz="60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262891" y="2035186"/>
            <a:ext cx="1156087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7200" dirty="0" smtClean="0">
                <a:solidFill>
                  <a:srgbClr val="FF0000"/>
                </a:solidFill>
              </a:rPr>
              <a:t>15</a:t>
            </a:r>
            <a:endParaRPr lang="ar-JO" sz="7200" dirty="0">
              <a:solidFill>
                <a:srgbClr val="FF0000"/>
              </a:solidFill>
            </a:endParaRPr>
          </a:p>
        </p:txBody>
      </p:sp>
      <p:sp>
        <p:nvSpPr>
          <p:cNvPr id="5" name="التقسيم 4"/>
          <p:cNvSpPr/>
          <p:nvPr/>
        </p:nvSpPr>
        <p:spPr>
          <a:xfrm>
            <a:off x="7481886" y="2046908"/>
            <a:ext cx="914400" cy="91440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يساوي 5"/>
          <p:cNvSpPr/>
          <p:nvPr/>
        </p:nvSpPr>
        <p:spPr>
          <a:xfrm>
            <a:off x="5562602" y="2046908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schemeClr val="tx1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652333" y="2035185"/>
            <a:ext cx="670376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7200" dirty="0" smtClean="0">
                <a:solidFill>
                  <a:srgbClr val="FF0000"/>
                </a:solidFill>
              </a:rPr>
              <a:t>3</a:t>
            </a:r>
            <a:endParaRPr lang="ar-JO" sz="7200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727587" y="1929677"/>
            <a:ext cx="670376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7200" dirty="0" smtClean="0">
                <a:solidFill>
                  <a:srgbClr val="FF0000"/>
                </a:solidFill>
              </a:rPr>
              <a:t>5</a:t>
            </a:r>
            <a:endParaRPr lang="ar-JO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34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4" grpId="0"/>
      <p:bldP spid="5" grpId="0" animBg="1"/>
      <p:bldP spid="6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541620" y="538257"/>
            <a:ext cx="4127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72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7200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720" y="538257"/>
            <a:ext cx="2431806" cy="132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2834"/>
            <a:ext cx="12192000" cy="286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6" y="112637"/>
            <a:ext cx="3393899" cy="25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0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38257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16" y="1716332"/>
            <a:ext cx="6037384" cy="8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7" y="2914650"/>
            <a:ext cx="10245969" cy="275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831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38" y="1728788"/>
            <a:ext cx="10687901" cy="38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7541620" y="538257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31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191311" y="1475943"/>
            <a:ext cx="980937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000" dirty="0" smtClean="0">
                <a:solidFill>
                  <a:srgbClr val="FF0000"/>
                </a:solidFill>
              </a:rPr>
              <a:t>المعلمة :شفاء عوينة ..</a:t>
            </a:r>
            <a:r>
              <a:rPr lang="ar-SA" sz="4000" dirty="0" smtClean="0">
                <a:solidFill>
                  <a:srgbClr val="92D050"/>
                </a:solidFill>
              </a:rPr>
              <a:t>مدرسة ذكور العرقوب الأساسية</a:t>
            </a:r>
          </a:p>
          <a:p>
            <a:r>
              <a:rPr lang="ar-SA" sz="4000" dirty="0" smtClean="0">
                <a:solidFill>
                  <a:srgbClr val="FFC000"/>
                </a:solidFill>
              </a:rPr>
              <a:t>المعلمة : أحلام خالد </a:t>
            </a:r>
            <a:r>
              <a:rPr lang="ar-SA" sz="4000" dirty="0" smtClean="0">
                <a:solidFill>
                  <a:srgbClr val="7030A0"/>
                </a:solidFill>
              </a:rPr>
              <a:t>.. مدرسة حيفا الأساسية المختلطة</a:t>
            </a:r>
          </a:p>
          <a:p>
            <a:r>
              <a:rPr lang="ar-SA" sz="4000" dirty="0" smtClean="0">
                <a:solidFill>
                  <a:srgbClr val="FF0000"/>
                </a:solidFill>
              </a:rPr>
              <a:t>المعلمة : باسمة شوشة .. </a:t>
            </a:r>
            <a:r>
              <a:rPr lang="ar-SA" sz="4000" dirty="0" smtClean="0">
                <a:solidFill>
                  <a:srgbClr val="92D050"/>
                </a:solidFill>
              </a:rPr>
              <a:t>مدرسة بنات تل الربيع الأساسية</a:t>
            </a:r>
            <a:endParaRPr lang="ar-JO" sz="4000" dirty="0">
              <a:solidFill>
                <a:srgbClr val="92D05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185588" y="3730214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276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692976" y="1036523"/>
            <a:ext cx="2013862" cy="201386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012550" y="2397406"/>
            <a:ext cx="8166900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4"/>
              </a:rPr>
              <a:t>هَيّا نَلْعَب  </a:t>
            </a:r>
            <a:endParaRPr lang="en-US" sz="130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5" name="مستطيل 4"/>
          <p:cNvSpPr/>
          <p:nvPr/>
        </p:nvSpPr>
        <p:spPr>
          <a:xfrm>
            <a:off x="4935414" y="2907323"/>
            <a:ext cx="1889761" cy="66119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7" name="Picture 2" descr="C:\Users\Microsoft\Desktop\93290832_3503211796360849_3423551855077097472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/>
          <a:stretch/>
        </p:blipFill>
        <p:spPr bwMode="auto">
          <a:xfrm>
            <a:off x="-1" y="-13063"/>
            <a:ext cx="8595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543594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64123" y="1743923"/>
            <a:ext cx="911050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</a:rPr>
              <a:t> </a:t>
            </a:r>
            <a:r>
              <a:rPr lang="ar-SA" sz="5400" b="1" dirty="0" smtClean="0">
                <a:solidFill>
                  <a:schemeClr val="tx2"/>
                </a:solidFill>
              </a:rPr>
              <a:t>رسم مجموعات وعناصر تمثل جملة قسمة وكتابة جملة القسمة</a:t>
            </a:r>
            <a:endParaRPr lang="ar-JO" sz="5400" b="1" dirty="0">
              <a:solidFill>
                <a:schemeClr val="tx2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8572016" y="3788601"/>
            <a:ext cx="152554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dirty="0" smtClean="0">
                <a:solidFill>
                  <a:srgbClr val="C00000"/>
                </a:solidFill>
              </a:rPr>
              <a:t>مثال</a:t>
            </a:r>
            <a:endParaRPr lang="ar-JO" sz="72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3429000"/>
            <a:ext cx="8288215" cy="185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34" y="3868366"/>
            <a:ext cx="10668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1" y="3821957"/>
            <a:ext cx="10668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72" y="3821957"/>
            <a:ext cx="10668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80" y="3709122"/>
            <a:ext cx="10668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69" y="5288340"/>
            <a:ext cx="6893169" cy="146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547488" y="5440740"/>
            <a:ext cx="1479892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C000"/>
                </a:solidFill>
              </a:rPr>
              <a:t>12</a:t>
            </a:r>
            <a:endParaRPr lang="ar-JO" sz="9600" dirty="0">
              <a:solidFill>
                <a:srgbClr val="FFC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410693" y="5440740"/>
            <a:ext cx="832279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C000"/>
                </a:solidFill>
              </a:rPr>
              <a:t>3</a:t>
            </a:r>
            <a:endParaRPr lang="ar-JO" sz="9600" dirty="0">
              <a:solidFill>
                <a:srgbClr val="FFC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801997" y="5440740"/>
            <a:ext cx="832279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dirty="0" smtClean="0">
                <a:solidFill>
                  <a:srgbClr val="FFC000"/>
                </a:solidFill>
              </a:rPr>
              <a:t>4</a:t>
            </a:r>
            <a:endParaRPr lang="ar-JO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2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12192000" cy="686104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162594" y="2011677"/>
            <a:ext cx="97971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FFC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FFC000"/>
                </a:solidFill>
              </a:rPr>
              <a:t>أحسنتم </a:t>
            </a:r>
          </a:p>
          <a:p>
            <a:pPr algn="ctr"/>
            <a:r>
              <a:rPr lang="ar-SA" sz="8800" b="1" dirty="0" smtClean="0">
                <a:solidFill>
                  <a:srgbClr val="F1A19F"/>
                </a:solidFill>
              </a:rPr>
              <a:t>إلى اللقــــاء</a:t>
            </a:r>
            <a:endParaRPr lang="en-US" sz="8800" b="1" dirty="0">
              <a:solidFill>
                <a:srgbClr val="F1A1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74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5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6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مربع نص 7">
            <a:hlinkClick r:id="rId7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8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9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7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2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7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7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9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5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2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5591174" y="571779"/>
            <a:ext cx="6753226" cy="3953771"/>
            <a:chOff x="3964781" y="428604"/>
            <a:chExt cx="5179219" cy="3813858"/>
          </a:xfrm>
        </p:grpSpPr>
        <p:sp>
          <p:nvSpPr>
            <p:cNvPr id="18" name="مربع نص 17">
              <a:hlinkClick r:id="rId14" action="ppaction://hlinksldjump"/>
            </p:cNvPr>
            <p:cNvSpPr txBox="1"/>
            <p:nvPr/>
          </p:nvSpPr>
          <p:spPr>
            <a:xfrm>
              <a:off x="7171646" y="428604"/>
              <a:ext cx="1972354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6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19" name="صورة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446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193077" y="1804740"/>
            <a:ext cx="38058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439092" y="2862759"/>
            <a:ext cx="9313817" cy="16466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dirty="0">
                <a:solidFill>
                  <a:schemeClr val="bg2"/>
                </a:solidFill>
              </a:rPr>
              <a:t> </a:t>
            </a:r>
            <a:r>
              <a:rPr lang="ar-SA" sz="10100" dirty="0" smtClean="0">
                <a:solidFill>
                  <a:schemeClr val="bg2"/>
                </a:solidFill>
              </a:rPr>
              <a:t>مفهوم القسمة</a:t>
            </a:r>
            <a:endParaRPr lang="ar-JO" sz="10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44769" y="2705725"/>
            <a:ext cx="102108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>
                <a:solidFill>
                  <a:schemeClr val="bg1"/>
                </a:solidFill>
              </a:rPr>
              <a:t>1</a:t>
            </a:r>
            <a:r>
              <a:rPr lang="ar-SA" sz="4800" dirty="0" smtClean="0">
                <a:solidFill>
                  <a:schemeClr val="bg1"/>
                </a:solidFill>
              </a:rPr>
              <a:t>)أن تتعرف الطالبة إلى مفهوم </a:t>
            </a:r>
            <a:r>
              <a:rPr lang="ar-SA" sz="4800" dirty="0" smtClean="0">
                <a:solidFill>
                  <a:schemeClr val="bg1"/>
                </a:solidFill>
              </a:rPr>
              <a:t>جملة القسمة</a:t>
            </a:r>
            <a:endParaRPr lang="ar-SA" sz="4800" dirty="0" smtClean="0">
              <a:solidFill>
                <a:schemeClr val="bg1"/>
              </a:solidFill>
            </a:endParaRPr>
          </a:p>
          <a:p>
            <a:r>
              <a:rPr lang="ar-SA" sz="4800" dirty="0" smtClean="0">
                <a:solidFill>
                  <a:schemeClr val="bg1"/>
                </a:solidFill>
              </a:rPr>
              <a:t>2)أن تتعرف الطالبة إلى عناصر جملة القسمة</a:t>
            </a:r>
            <a:endParaRPr lang="ar-JO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2352674"/>
            <a:ext cx="10937631" cy="379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078523" y="398586"/>
            <a:ext cx="10081846" cy="1371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dirty="0" smtClean="0">
                <a:solidFill>
                  <a:srgbClr val="FF0000"/>
                </a:solidFill>
              </a:rPr>
              <a:t>هيا نكمل الجدول التالي</a:t>
            </a:r>
            <a:endParaRPr lang="ar-JO" sz="88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444154" y="3288323"/>
            <a:ext cx="93784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4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627077" y="3288323"/>
            <a:ext cx="93784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4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165231" y="3363907"/>
            <a:ext cx="93784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2</a:t>
            </a:r>
            <a:endParaRPr lang="ar-JO" sz="96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444154" y="4460630"/>
            <a:ext cx="93784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002060"/>
                </a:solidFill>
              </a:rPr>
              <a:t>4</a:t>
            </a:r>
            <a:endParaRPr lang="ar-JO" sz="9600" dirty="0">
              <a:solidFill>
                <a:srgbClr val="00206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650523" y="4458782"/>
            <a:ext cx="93784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002060"/>
                </a:solidFill>
              </a:rPr>
              <a:t>4</a:t>
            </a:r>
            <a:endParaRPr lang="ar-JO" sz="9600" dirty="0">
              <a:solidFill>
                <a:srgbClr val="00206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317631" y="4460630"/>
            <a:ext cx="93784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5</a:t>
            </a:r>
            <a:endParaRPr lang="ar-JO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76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640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783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160</Words>
  <Application>Microsoft Office PowerPoint</Application>
  <PresentationFormat>Personnalisé</PresentationFormat>
  <Paragraphs>75</Paragraphs>
  <Slides>24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الصف الثاني الاساسي درسي درس القسمة 1 والقسمة 2 الفصل الدراسي الثاني</dc:title>
  <dc:subject>بوربوينت رياضيات الصف الثاني الاساسي الفصل الدراسي الثاني درس درس القسمة 1 والقسمة 2</dc:subject>
  <dc:creator>الملتقى التربوي</dc:creator>
  <cp:keywords>رياضيات; الصف الثاني الاساسي; الفصل الثاني; الملتقى التربوي</cp:keywords>
  <dc:description>درس القسمة 1 والقسمة 2</dc:description>
  <cp:lastModifiedBy>HDNL2GSR557</cp:lastModifiedBy>
  <cp:revision>2</cp:revision>
  <dcterms:created xsi:type="dcterms:W3CDTF">2021-03-15T02:44:21Z</dcterms:created>
  <dcterms:modified xsi:type="dcterms:W3CDTF">2021-03-16T00:02:08Z</dcterms:modified>
  <cp:category>رياضيات; الصف الثاني الاساسي; الفصل الثاني; الملتقى التربوي</cp:category>
</cp:coreProperties>
</file>