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312" r:id="rId8"/>
    <p:sldId id="313" r:id="rId9"/>
    <p:sldId id="298" r:id="rId10"/>
    <p:sldId id="300" r:id="rId11"/>
    <p:sldId id="320" r:id="rId12"/>
    <p:sldId id="319" r:id="rId13"/>
    <p:sldId id="328" r:id="rId14"/>
    <p:sldId id="323" r:id="rId15"/>
    <p:sldId id="271" r:id="rId16"/>
    <p:sldId id="275" r:id="rId17"/>
    <p:sldId id="294" r:id="rId18"/>
    <p:sldId id="325" r:id="rId19"/>
    <p:sldId id="326" r:id="rId20"/>
    <p:sldId id="273" r:id="rId21"/>
    <p:sldId id="270" r:id="rId22"/>
    <p:sldId id="274" r:id="rId23"/>
    <p:sldId id="268" r:id="rId24"/>
    <p:sldId id="330" r:id="rId25"/>
    <p:sldId id="267" r:id="rId2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wepal.net/library/?app=content.list&amp;level=2&amp;semester=2&amp;subject=2&amp;type=7&amp;submit=subm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epal.net/library/?app=content.list&amp;level=2&amp;semester=2&amp;subject=2&amp;type=2&amp;submit=submit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hyperlink" Target="https://wordwall.net/ar/resource/2728302/%d8%a7%d9%84%d9%82%d8%b3%d9%85%d8%a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1.xml"/><Relationship Id="rId1" Type="http://schemas.openxmlformats.org/officeDocument/2006/relationships/tags" Target="../tags/tag1.xml"/><Relationship Id="rId6" Type="http://schemas.openxmlformats.org/officeDocument/2006/relationships/slide" Target="slide25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10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99223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67335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إدراج فيديو أو اغنية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مفهوم القسمة جديد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6431" y="1664678"/>
            <a:ext cx="3387969" cy="1807186"/>
          </a:xfrm>
          <a:prstGeom prst="rect">
            <a:avLst/>
          </a:prstGeom>
        </p:spPr>
      </p:pic>
      <p:pic>
        <p:nvPicPr>
          <p:cNvPr id="4" name="مفهوم القسمة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5240"/>
            <a:ext cx="12192000" cy="633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523509"/>
            <a:ext cx="10879016" cy="82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1493593"/>
            <a:ext cx="10879016" cy="137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3124199"/>
            <a:ext cx="10879016" cy="95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4214446"/>
            <a:ext cx="10879016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5287108"/>
            <a:ext cx="10879016" cy="96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341290" y="2872154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>
                <a:solidFill>
                  <a:srgbClr val="002060"/>
                </a:solidFill>
              </a:rPr>
              <a:t>8</a:t>
            </a:r>
            <a:endParaRPr lang="ar-JO" sz="9600" dirty="0">
              <a:solidFill>
                <a:srgbClr val="00206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557497" y="3862271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4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743959" y="5079756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2</a:t>
            </a:r>
            <a:endParaRPr lang="ar-JO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59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6" y="621323"/>
            <a:ext cx="10707524" cy="54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259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" y="375138"/>
            <a:ext cx="10808677" cy="83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69" y="1205646"/>
            <a:ext cx="4888523" cy="81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015" y="3962400"/>
            <a:ext cx="2883877" cy="223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3" y="2136166"/>
            <a:ext cx="1148861" cy="182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0" y="2136166"/>
            <a:ext cx="1148861" cy="182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44462"/>
            <a:ext cx="2883877" cy="223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302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7 -0.13357 L 0.25195 0.075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11297 L -0.18177 0.0356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2"/>
          <a:stretch/>
        </p:blipFill>
        <p:spPr bwMode="auto">
          <a:xfrm>
            <a:off x="2139647" y="756902"/>
            <a:ext cx="7448936" cy="87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9" y="1922585"/>
            <a:ext cx="10562492" cy="399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582051" y="2051538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2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321928" y="2051538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4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-4938195" y="2051538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4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318311" y="4208584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5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307367" y="4208584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3</a:t>
            </a:r>
            <a:endParaRPr lang="ar-JO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59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1" y="438610"/>
            <a:ext cx="735036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517030"/>
            <a:ext cx="9525366" cy="195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3786554"/>
            <a:ext cx="9525366" cy="229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6583061" y="2610506"/>
            <a:ext cx="588624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dirty="0" smtClean="0">
                <a:solidFill>
                  <a:srgbClr val="FFC000"/>
                </a:solidFill>
              </a:rPr>
              <a:t>6</a:t>
            </a:r>
            <a:endParaRPr lang="ar-JO" sz="6000" dirty="0">
              <a:solidFill>
                <a:srgbClr val="FFC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363861" y="2610505"/>
            <a:ext cx="588624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dirty="0" smtClean="0">
                <a:solidFill>
                  <a:srgbClr val="FFC000"/>
                </a:solidFill>
              </a:rPr>
              <a:t>2</a:t>
            </a:r>
            <a:endParaRPr lang="ar-JO" sz="6000" dirty="0">
              <a:solidFill>
                <a:srgbClr val="FFC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144661" y="2610504"/>
            <a:ext cx="588624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dirty="0" smtClean="0">
                <a:solidFill>
                  <a:srgbClr val="FFC000"/>
                </a:solidFill>
              </a:rPr>
              <a:t>3</a:t>
            </a:r>
            <a:endParaRPr lang="ar-JO" sz="6000" dirty="0">
              <a:solidFill>
                <a:srgbClr val="FFC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767729" y="5306814"/>
            <a:ext cx="11570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12</a:t>
            </a:r>
            <a:endParaRPr lang="ar-JO" sz="6000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736130" y="5306813"/>
            <a:ext cx="11570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3</a:t>
            </a:r>
            <a:endParaRPr lang="ar-JO" sz="6000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927238" y="5306812"/>
            <a:ext cx="11570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4</a:t>
            </a:r>
            <a:endParaRPr lang="ar-JO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3" y="555841"/>
            <a:ext cx="722141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0" y="1793631"/>
            <a:ext cx="10761784" cy="398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374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1746739"/>
            <a:ext cx="10644553" cy="400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37"/>
          <p:cNvSpPr>
            <a:spLocks noChangeArrowheads="1"/>
          </p:cNvSpPr>
          <p:nvPr/>
        </p:nvSpPr>
        <p:spPr bwMode="auto">
          <a:xfrm>
            <a:off x="8194431" y="2862508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8" name="Oval 37"/>
          <p:cNvSpPr>
            <a:spLocks noChangeArrowheads="1"/>
          </p:cNvSpPr>
          <p:nvPr/>
        </p:nvSpPr>
        <p:spPr bwMode="auto">
          <a:xfrm>
            <a:off x="8194430" y="3772940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9" name="Oval 37"/>
          <p:cNvSpPr>
            <a:spLocks noChangeArrowheads="1"/>
          </p:cNvSpPr>
          <p:nvPr/>
        </p:nvSpPr>
        <p:spPr bwMode="auto">
          <a:xfrm>
            <a:off x="8194431" y="4626830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0" name="Oval 37"/>
          <p:cNvSpPr>
            <a:spLocks noChangeArrowheads="1"/>
          </p:cNvSpPr>
          <p:nvPr/>
        </p:nvSpPr>
        <p:spPr bwMode="auto">
          <a:xfrm>
            <a:off x="6172200" y="2840953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1" name="Oval 37"/>
          <p:cNvSpPr>
            <a:spLocks noChangeArrowheads="1"/>
          </p:cNvSpPr>
          <p:nvPr/>
        </p:nvSpPr>
        <p:spPr bwMode="auto">
          <a:xfrm>
            <a:off x="6172199" y="3751385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2" name="Oval 37"/>
          <p:cNvSpPr>
            <a:spLocks noChangeArrowheads="1"/>
          </p:cNvSpPr>
          <p:nvPr/>
        </p:nvSpPr>
        <p:spPr bwMode="auto">
          <a:xfrm>
            <a:off x="6172200" y="4605275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4" name="Oval 37"/>
          <p:cNvSpPr>
            <a:spLocks noChangeArrowheads="1"/>
          </p:cNvSpPr>
          <p:nvPr/>
        </p:nvSpPr>
        <p:spPr bwMode="auto">
          <a:xfrm>
            <a:off x="4331677" y="2840953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" name="Oval 37"/>
          <p:cNvSpPr>
            <a:spLocks noChangeArrowheads="1"/>
          </p:cNvSpPr>
          <p:nvPr/>
        </p:nvSpPr>
        <p:spPr bwMode="auto">
          <a:xfrm>
            <a:off x="4331676" y="3751385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" name="Oval 37"/>
          <p:cNvSpPr>
            <a:spLocks noChangeArrowheads="1"/>
          </p:cNvSpPr>
          <p:nvPr/>
        </p:nvSpPr>
        <p:spPr bwMode="auto">
          <a:xfrm>
            <a:off x="4331677" y="4605275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7" name="Oval 37"/>
          <p:cNvSpPr>
            <a:spLocks noChangeArrowheads="1"/>
          </p:cNvSpPr>
          <p:nvPr/>
        </p:nvSpPr>
        <p:spPr bwMode="auto">
          <a:xfrm>
            <a:off x="2491154" y="2840953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2491153" y="3751385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2491154" y="4605275"/>
            <a:ext cx="902677" cy="5664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5049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7" y="1423851"/>
            <a:ext cx="11453446" cy="48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8511196" y="4794738"/>
            <a:ext cx="1479893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٢٥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4" name="التقسيم 3"/>
          <p:cNvSpPr/>
          <p:nvPr/>
        </p:nvSpPr>
        <p:spPr>
          <a:xfrm>
            <a:off x="7432431" y="4993415"/>
            <a:ext cx="914400" cy="914400"/>
          </a:xfrm>
          <a:prstGeom prst="mathDivid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481303" y="4760186"/>
            <a:ext cx="832279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٥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454460" y="4899629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>
                <a:solidFill>
                  <a:srgbClr val="FF0000"/>
                </a:solidFill>
              </a:rPr>
              <a:t>٥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5" name="يساوي 4"/>
          <p:cNvSpPr/>
          <p:nvPr/>
        </p:nvSpPr>
        <p:spPr>
          <a:xfrm>
            <a:off x="5575230" y="5039692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schemeClr val="tx1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086076" y="4665785"/>
            <a:ext cx="2533066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002060"/>
                </a:solidFill>
              </a:rPr>
              <a:t>أسابيع</a:t>
            </a:r>
            <a:endParaRPr lang="ar-JO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80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 animBg="1"/>
      <p:bldP spid="6" grpId="0"/>
      <p:bldP spid="7" grpId="0"/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86154" y="1559169"/>
            <a:ext cx="980937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المعلمة :شفاء عوينة ..</a:t>
            </a:r>
            <a:r>
              <a:rPr lang="ar-SA" sz="4000" dirty="0" smtClean="0">
                <a:solidFill>
                  <a:srgbClr val="92D050"/>
                </a:solidFill>
              </a:rPr>
              <a:t>مدرسة ذكور العرقوب الأساسية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 أحلام خالد </a:t>
            </a:r>
            <a:r>
              <a:rPr lang="ar-SA" sz="4000" dirty="0" smtClean="0">
                <a:solidFill>
                  <a:srgbClr val="7030A0"/>
                </a:solidFill>
              </a:rPr>
              <a:t>.. مدرسة حيفا الأساسية المختلطة</a:t>
            </a:r>
          </a:p>
          <a:p>
            <a:r>
              <a:rPr lang="ar-SA" sz="4000" dirty="0" smtClean="0">
                <a:solidFill>
                  <a:srgbClr val="FF0000"/>
                </a:solidFill>
              </a:rPr>
              <a:t>المعلمة : باسمة شوشة .. </a:t>
            </a:r>
            <a:r>
              <a:rPr lang="ar-SA" sz="4000" dirty="0" smtClean="0">
                <a:solidFill>
                  <a:srgbClr val="92D050"/>
                </a:solidFill>
              </a:rPr>
              <a:t>مدرسة بنات تل الربيع الأساسية</a:t>
            </a:r>
            <a:endParaRPr lang="ar-JO" sz="4000" dirty="0">
              <a:solidFill>
                <a:srgbClr val="92D05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9199784" y="474820"/>
            <a:ext cx="2013862" cy="2013862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386148" y="2497976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4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5" name="مستطيل 4"/>
          <p:cNvSpPr/>
          <p:nvPr/>
        </p:nvSpPr>
        <p:spPr>
          <a:xfrm>
            <a:off x="4935414" y="2907323"/>
            <a:ext cx="1889761" cy="6611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/>
          <p:cNvSpPr/>
          <p:nvPr/>
        </p:nvSpPr>
        <p:spPr>
          <a:xfrm>
            <a:off x="6248400" y="921104"/>
            <a:ext cx="1894448" cy="3312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مستطيل 5"/>
          <p:cNvSpPr/>
          <p:nvPr/>
        </p:nvSpPr>
        <p:spPr>
          <a:xfrm>
            <a:off x="6459416" y="470606"/>
            <a:ext cx="1909688" cy="3165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027" name="Picture 3" descr="C:\Users\Microsoft\Desktop\مفهوم القسمة ‫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063"/>
            <a:ext cx="4595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crosoft\Desktop\مفهوم القسمة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2095" r="5234" b="3239"/>
          <a:stretch/>
        </p:blipFill>
        <p:spPr bwMode="auto">
          <a:xfrm>
            <a:off x="4454433" y="-13063"/>
            <a:ext cx="4140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916155" y="4332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783771" y="1204661"/>
            <a:ext cx="861117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chemeClr val="tx2"/>
                </a:solidFill>
              </a:rPr>
              <a:t> </a:t>
            </a:r>
            <a:r>
              <a:rPr lang="ar-SA" sz="5400" b="1" dirty="0" smtClean="0">
                <a:solidFill>
                  <a:schemeClr val="tx2"/>
                </a:solidFill>
              </a:rPr>
              <a:t>رسم مجموعات وعناصر تمثل جملة قسمة وكتابة جملة القسمة</a:t>
            </a:r>
            <a:endParaRPr lang="ar-JO" sz="5400" b="1" dirty="0">
              <a:solidFill>
                <a:schemeClr val="tx2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8048100" y="3108000"/>
            <a:ext cx="1346843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600" b="1" dirty="0" smtClean="0">
                <a:solidFill>
                  <a:srgbClr val="C00000"/>
                </a:solidFill>
              </a:rPr>
              <a:t>مثال</a:t>
            </a:r>
            <a:endParaRPr lang="ar-JO" sz="66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92" y="2958987"/>
            <a:ext cx="1415562" cy="16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04" y="2958987"/>
            <a:ext cx="1415562" cy="16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48" y="2958987"/>
            <a:ext cx="1415562" cy="16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7889380" y="4686217"/>
            <a:ext cx="107593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600" dirty="0" smtClean="0"/>
              <a:t>15</a:t>
            </a:r>
            <a:endParaRPr lang="ar-JO" sz="6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80" y="4824808"/>
            <a:ext cx="926123" cy="75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06" y="4887016"/>
            <a:ext cx="831607" cy="70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3156596" y="4791724"/>
            <a:ext cx="63030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600" dirty="0" smtClean="0"/>
              <a:t>5</a:t>
            </a:r>
            <a:endParaRPr lang="ar-JO" sz="66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555222" y="4686217"/>
            <a:ext cx="63030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600" dirty="0" smtClean="0"/>
              <a:t>3</a:t>
            </a:r>
            <a:endParaRPr lang="ar-JO" sz="6600" dirty="0"/>
          </a:p>
        </p:txBody>
      </p:sp>
    </p:spTree>
    <p:extLst>
      <p:ext uri="{BB962C8B-B14F-4D97-AF65-F5344CB8AC3E}">
        <p14:creationId xmlns:p14="http://schemas.microsoft.com/office/powerpoint/2010/main" val="936181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446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193077" y="1804740"/>
            <a:ext cx="38058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750423" y="2667615"/>
            <a:ext cx="8577608" cy="16466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dirty="0">
                <a:solidFill>
                  <a:schemeClr val="bg2"/>
                </a:solidFill>
              </a:rPr>
              <a:t> </a:t>
            </a:r>
            <a:r>
              <a:rPr lang="ar-SA" sz="10100" dirty="0" smtClean="0">
                <a:solidFill>
                  <a:schemeClr val="bg2"/>
                </a:solidFill>
              </a:rPr>
              <a:t>مفهوم القسمة</a:t>
            </a:r>
            <a:endParaRPr lang="ar-JO" sz="10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44769" y="2705725"/>
            <a:ext cx="102108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>
                <a:solidFill>
                  <a:schemeClr val="bg1"/>
                </a:solidFill>
              </a:rPr>
              <a:t>1</a:t>
            </a:r>
            <a:r>
              <a:rPr lang="ar-SA" sz="4800" dirty="0" smtClean="0">
                <a:solidFill>
                  <a:schemeClr val="bg1"/>
                </a:solidFill>
              </a:rPr>
              <a:t>)أن تتعرف الطالبة إلى مفهوم القسمة</a:t>
            </a:r>
          </a:p>
          <a:p>
            <a:r>
              <a:rPr lang="ar-SA" sz="4800" dirty="0" smtClean="0">
                <a:solidFill>
                  <a:schemeClr val="bg1"/>
                </a:solidFill>
              </a:rPr>
              <a:t>2)أن تتعرف الطالبة إلى عناصر جملة القسمة</a:t>
            </a:r>
            <a:endParaRPr lang="ar-JO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0" y="1547445"/>
            <a:ext cx="11148646" cy="157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30" y="3563812"/>
            <a:ext cx="2368062" cy="200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49623" y="243171"/>
            <a:ext cx="113968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هيا نضع ناتج  ضرب كل عبارة في الصحن  :</a:t>
            </a:r>
            <a:endParaRPr lang="ar-JO" sz="6000" dirty="0">
              <a:solidFill>
                <a:srgbClr val="FF0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63" y="3563811"/>
            <a:ext cx="2368062" cy="200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3" y="3563813"/>
            <a:ext cx="2368062" cy="200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9" y="3563813"/>
            <a:ext cx="2368062" cy="200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كل بيضاوي 3"/>
          <p:cNvSpPr/>
          <p:nvPr/>
        </p:nvSpPr>
        <p:spPr>
          <a:xfrm>
            <a:off x="8886092" y="2016369"/>
            <a:ext cx="2157046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10023231" y="3563811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6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6386238" y="2016369"/>
            <a:ext cx="2157046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مربع نص 5"/>
          <p:cNvSpPr txBox="1"/>
          <p:nvPr/>
        </p:nvSpPr>
        <p:spPr>
          <a:xfrm>
            <a:off x="6749855" y="3645211"/>
            <a:ext cx="1479892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20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3938953" y="2016369"/>
            <a:ext cx="2157046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7" name="مربع نص 16"/>
          <p:cNvSpPr txBox="1"/>
          <p:nvPr/>
        </p:nvSpPr>
        <p:spPr>
          <a:xfrm>
            <a:off x="4060654" y="3645211"/>
            <a:ext cx="16322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12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1488830" y="2074984"/>
            <a:ext cx="2157046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0" name="مربع نص 19"/>
          <p:cNvSpPr txBox="1"/>
          <p:nvPr/>
        </p:nvSpPr>
        <p:spPr>
          <a:xfrm>
            <a:off x="935061" y="3645211"/>
            <a:ext cx="16322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8</a:t>
            </a:r>
            <a:endParaRPr lang="ar-JO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76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14" grpId="0" animBg="1"/>
      <p:bldP spid="6" grpId="0"/>
      <p:bldP spid="16" grpId="0" animBg="1"/>
      <p:bldP spid="17" grpId="0"/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640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783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163</Words>
  <PresentationFormat>Personnalisé</PresentationFormat>
  <Paragraphs>75</Paragraphs>
  <Slides>25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الصف الثاني الاساسي الفصل الدراسي الثاني مفهوم القسمة</dc:title>
  <dc:subject>بوربوينت رياضيات درس مفهوم القسمة الصف الثاني الاساسي الفصل الدراسي الثاني</dc:subject>
  <dc:creator>الملتقى التربوي</dc:creator>
  <cp:keywords>رياضيات; الصف الثاني الاساسي; الفصل الثاني; الملتقى التربوي</cp:keywords>
  <dc:description>درس مفهوم القسمة</dc:description>
  <cp:revision>1</cp:revision>
  <dcterms:created xsi:type="dcterms:W3CDTF">2021-03-15T03:44:21Z</dcterms:created>
  <dcterms:modified xsi:type="dcterms:W3CDTF">2021-03-15T20:51:36Z</dcterms:modified>
  <cp:category>رياضيات; الصف الثاني الاساسي; الفصل الثاني; الملتقى التربوي</cp:category>
</cp:coreProperties>
</file>