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97" r:id="rId3"/>
    <p:sldId id="258" r:id="rId4"/>
    <p:sldId id="259" r:id="rId5"/>
    <p:sldId id="281" r:id="rId6"/>
    <p:sldId id="265" r:id="rId7"/>
    <p:sldId id="292" r:id="rId8"/>
    <p:sldId id="283" r:id="rId9"/>
    <p:sldId id="286" r:id="rId10"/>
    <p:sldId id="287" r:id="rId11"/>
    <p:sldId id="276" r:id="rId12"/>
    <p:sldId id="280" r:id="rId13"/>
    <p:sldId id="271" r:id="rId14"/>
    <p:sldId id="264" r:id="rId15"/>
    <p:sldId id="275" r:id="rId16"/>
    <p:sldId id="294" r:id="rId17"/>
    <p:sldId id="273" r:id="rId18"/>
    <p:sldId id="270" r:id="rId19"/>
    <p:sldId id="274" r:id="rId20"/>
    <p:sldId id="268" r:id="rId21"/>
    <p:sldId id="296" r:id="rId22"/>
    <p:sldId id="282" r:id="rId2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25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3773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5370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373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438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5507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8111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3602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9487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4630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719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4015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8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2&amp;semester=2&amp;subject=2&amp;type=7&amp;submit=submit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hyperlink" Target="https://wordwall.net/ar/embed/07838e7bccf1434fb9549f0f35d0f949?themeId=2&amp;templateId=5&amp;fbclid=IwAR0m6FfXDvmrVcJqm-Z68nNqspyvYwTTlxmyJaPU7_EEIGupWcpfanG5h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slide" Target="slide17.xml"/><Relationship Id="rId3" Type="http://schemas.openxmlformats.org/officeDocument/2006/relationships/slide" Target="slide3.xml"/><Relationship Id="rId7" Type="http://schemas.openxmlformats.org/officeDocument/2006/relationships/slide" Target="slide13.xml"/><Relationship Id="rId12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11.xml"/><Relationship Id="rId1" Type="http://schemas.openxmlformats.org/officeDocument/2006/relationships/tags" Target="../tags/tag1.xml"/><Relationship Id="rId6" Type="http://schemas.openxmlformats.org/officeDocument/2006/relationships/slide" Target="slide22.xml"/><Relationship Id="rId11" Type="http://schemas.openxmlformats.org/officeDocument/2006/relationships/slide" Target="slide4.xml"/><Relationship Id="rId5" Type="http://schemas.openxmlformats.org/officeDocument/2006/relationships/image" Target="../media/image4.jpeg"/><Relationship Id="rId15" Type="http://schemas.openxmlformats.org/officeDocument/2006/relationships/slide" Target="slide8.xml"/><Relationship Id="rId10" Type="http://schemas.openxmlformats.org/officeDocument/2006/relationships/slide" Target="slide19.xml"/><Relationship Id="rId4" Type="http://schemas.openxmlformats.org/officeDocument/2006/relationships/image" Target="../media/image3.emf"/><Relationship Id="rId9" Type="http://schemas.openxmlformats.org/officeDocument/2006/relationships/slide" Target="slide9.xml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wepal.net/library/?app=content.list&amp;level=2&amp;semester=2&amp;subject=2&amp;type=5&amp;submit=subm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الرِّياضِيّات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99223" y="3163277"/>
            <a:ext cx="2996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الصَّفُّ الثاني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6196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7327195" y="5205596"/>
            <a:ext cx="184730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JO" sz="6000" dirty="0">
              <a:solidFill>
                <a:srgbClr val="7030A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4876799" y="5464052"/>
            <a:ext cx="145956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JO" sz="6000" dirty="0">
              <a:solidFill>
                <a:srgbClr val="7030A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570892" y="4925706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J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088" y="332709"/>
            <a:ext cx="9985749" cy="98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043" y="1488831"/>
            <a:ext cx="4068640" cy="110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3" y="2708032"/>
            <a:ext cx="11066584" cy="351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وجه ضاحك 6"/>
          <p:cNvSpPr/>
          <p:nvPr/>
        </p:nvSpPr>
        <p:spPr>
          <a:xfrm>
            <a:off x="10034954" y="3124200"/>
            <a:ext cx="832338" cy="609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7" name="وجه ضاحك 16"/>
          <p:cNvSpPr/>
          <p:nvPr/>
        </p:nvSpPr>
        <p:spPr>
          <a:xfrm>
            <a:off x="10034954" y="3814015"/>
            <a:ext cx="832338" cy="609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8" name="وجه ضاحك 17"/>
          <p:cNvSpPr/>
          <p:nvPr/>
        </p:nvSpPr>
        <p:spPr>
          <a:xfrm>
            <a:off x="10034954" y="5284413"/>
            <a:ext cx="832338" cy="609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9" name="وجه ضاحك 18"/>
          <p:cNvSpPr/>
          <p:nvPr/>
        </p:nvSpPr>
        <p:spPr>
          <a:xfrm>
            <a:off x="10034954" y="4595996"/>
            <a:ext cx="832338" cy="609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4" name="وجه ضاحك 23"/>
          <p:cNvSpPr/>
          <p:nvPr/>
        </p:nvSpPr>
        <p:spPr>
          <a:xfrm>
            <a:off x="7831016" y="3124200"/>
            <a:ext cx="832338" cy="609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5" name="وجه ضاحك 24"/>
          <p:cNvSpPr/>
          <p:nvPr/>
        </p:nvSpPr>
        <p:spPr>
          <a:xfrm>
            <a:off x="7831016" y="3814015"/>
            <a:ext cx="832338" cy="609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6" name="وجه ضاحك 25"/>
          <p:cNvSpPr/>
          <p:nvPr/>
        </p:nvSpPr>
        <p:spPr>
          <a:xfrm>
            <a:off x="7831016" y="5284413"/>
            <a:ext cx="832338" cy="609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وجه ضاحك 26"/>
          <p:cNvSpPr/>
          <p:nvPr/>
        </p:nvSpPr>
        <p:spPr>
          <a:xfrm>
            <a:off x="7831016" y="4595996"/>
            <a:ext cx="832338" cy="609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0" name="وجه ضاحك 29"/>
          <p:cNvSpPr/>
          <p:nvPr/>
        </p:nvSpPr>
        <p:spPr>
          <a:xfrm>
            <a:off x="5606581" y="3124200"/>
            <a:ext cx="832338" cy="609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1" name="وجه ضاحك 30"/>
          <p:cNvSpPr/>
          <p:nvPr/>
        </p:nvSpPr>
        <p:spPr>
          <a:xfrm>
            <a:off x="5606581" y="3814015"/>
            <a:ext cx="832338" cy="609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2" name="وجه ضاحك 31"/>
          <p:cNvSpPr/>
          <p:nvPr/>
        </p:nvSpPr>
        <p:spPr>
          <a:xfrm>
            <a:off x="5606581" y="5284413"/>
            <a:ext cx="832338" cy="609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وجه ضاحك 32"/>
          <p:cNvSpPr/>
          <p:nvPr/>
        </p:nvSpPr>
        <p:spPr>
          <a:xfrm>
            <a:off x="5606581" y="4595996"/>
            <a:ext cx="832338" cy="609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4" name="وجه ضاحك 33"/>
          <p:cNvSpPr/>
          <p:nvPr/>
        </p:nvSpPr>
        <p:spPr>
          <a:xfrm>
            <a:off x="3440397" y="3046153"/>
            <a:ext cx="832338" cy="609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5" name="وجه ضاحك 34"/>
          <p:cNvSpPr/>
          <p:nvPr/>
        </p:nvSpPr>
        <p:spPr>
          <a:xfrm>
            <a:off x="3440397" y="3735968"/>
            <a:ext cx="832338" cy="609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وجه ضاحك 35"/>
          <p:cNvSpPr/>
          <p:nvPr/>
        </p:nvSpPr>
        <p:spPr>
          <a:xfrm>
            <a:off x="3440397" y="5206366"/>
            <a:ext cx="832338" cy="609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7" name="وجه ضاحك 36"/>
          <p:cNvSpPr/>
          <p:nvPr/>
        </p:nvSpPr>
        <p:spPr>
          <a:xfrm>
            <a:off x="3440397" y="4517949"/>
            <a:ext cx="832338" cy="609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8" name="وجه ضاحك 37"/>
          <p:cNvSpPr/>
          <p:nvPr/>
        </p:nvSpPr>
        <p:spPr>
          <a:xfrm>
            <a:off x="1247088" y="3046153"/>
            <a:ext cx="832338" cy="609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9" name="وجه ضاحك 38"/>
          <p:cNvSpPr/>
          <p:nvPr/>
        </p:nvSpPr>
        <p:spPr>
          <a:xfrm>
            <a:off x="1247088" y="3735968"/>
            <a:ext cx="832338" cy="609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وجه ضاحك 39"/>
          <p:cNvSpPr/>
          <p:nvPr/>
        </p:nvSpPr>
        <p:spPr>
          <a:xfrm>
            <a:off x="1247088" y="5206366"/>
            <a:ext cx="832338" cy="609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1" name="وجه ضاحك 40"/>
          <p:cNvSpPr/>
          <p:nvPr/>
        </p:nvSpPr>
        <p:spPr>
          <a:xfrm>
            <a:off x="1247088" y="4517949"/>
            <a:ext cx="832338" cy="609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8" name="مربع نص 7"/>
          <p:cNvSpPr txBox="1"/>
          <p:nvPr/>
        </p:nvSpPr>
        <p:spPr>
          <a:xfrm>
            <a:off x="4757942" y="1266708"/>
            <a:ext cx="1479892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9600" dirty="0" smtClean="0">
                <a:solidFill>
                  <a:srgbClr val="FF0000"/>
                </a:solidFill>
              </a:rPr>
              <a:t>20</a:t>
            </a:r>
            <a:endParaRPr lang="ar-JO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29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65918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نٌشاهِدُ مَعاً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3891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821577" y="2967335"/>
            <a:ext cx="69625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إدراج فيديو أو اغنية  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حقائق الضرب للعدد 4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8036" r="45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627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509451" y="1478168"/>
            <a:ext cx="69886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تَدْريباتُ الْكِتاب</a:t>
            </a:r>
            <a:r>
              <a:rPr lang="ar-S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94960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1780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26"/>
            <a:ext cx="12192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6836225" y="418011"/>
            <a:ext cx="412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C000"/>
                </a:solidFill>
              </a:rPr>
              <a:t>تَدْريبُ الْكِتاب</a:t>
            </a:r>
            <a:endParaRPr lang="en-US" sz="6000" b="1" dirty="0">
              <a:solidFill>
                <a:srgbClr val="FFC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8900158" y="4220308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301262"/>
            <a:ext cx="8971450" cy="512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082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541620" y="561703"/>
            <a:ext cx="412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C000"/>
                </a:solidFill>
              </a:rPr>
              <a:t>تَدْريبُ الْكِتاب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2051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8" y="1723292"/>
            <a:ext cx="11024715" cy="444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220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541620" y="561703"/>
            <a:ext cx="412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C000"/>
                </a:solidFill>
              </a:rPr>
              <a:t>تَدْريبُ الْكِتاب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5" y="1577366"/>
            <a:ext cx="10808677" cy="451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374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37996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نَلْعَب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204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"/>
            <a:ext cx="12192000" cy="68580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403">
            <a:off x="8606829" y="1231917"/>
            <a:ext cx="2013862" cy="2013862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584449" y="2474351"/>
            <a:ext cx="702310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  <a:hlinkClick r:id="rId4"/>
              </a:rPr>
              <a:t>هَيّا نَلْعَب  </a:t>
            </a:r>
            <a:endParaRPr lang="en-US" sz="120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18" y="3443847"/>
            <a:ext cx="2357059" cy="235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42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الْمَهامُ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3783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255592" y="184946"/>
            <a:ext cx="36808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600" b="1" dirty="0" smtClean="0">
                <a:ln/>
                <a:solidFill>
                  <a:schemeClr val="accent4"/>
                </a:solidFill>
              </a:rPr>
              <a:t>فَريقُ الْعَمَل </a:t>
            </a:r>
            <a:r>
              <a:rPr lang="ar-SA" sz="66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6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191311" y="1475943"/>
            <a:ext cx="980937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000" dirty="0" smtClean="0">
                <a:solidFill>
                  <a:srgbClr val="FF0000"/>
                </a:solidFill>
              </a:rPr>
              <a:t>المعلمة :شفاء عوينة ..</a:t>
            </a:r>
            <a:r>
              <a:rPr lang="ar-SA" sz="4000" dirty="0" smtClean="0">
                <a:solidFill>
                  <a:srgbClr val="92D050"/>
                </a:solidFill>
              </a:rPr>
              <a:t>مدرسة ذكور العرقوب الأساسية</a:t>
            </a:r>
          </a:p>
          <a:p>
            <a:r>
              <a:rPr lang="ar-SA" sz="4000" dirty="0" smtClean="0">
                <a:solidFill>
                  <a:srgbClr val="FFC000"/>
                </a:solidFill>
              </a:rPr>
              <a:t>المعلمة : أحلام خالد </a:t>
            </a:r>
            <a:r>
              <a:rPr lang="ar-SA" sz="4000" dirty="0" smtClean="0">
                <a:solidFill>
                  <a:srgbClr val="7030A0"/>
                </a:solidFill>
              </a:rPr>
              <a:t>.. مدرسة حيفا الأساسية المختلطة</a:t>
            </a:r>
          </a:p>
          <a:p>
            <a:r>
              <a:rPr lang="ar-SA" sz="4000" dirty="0" smtClean="0">
                <a:solidFill>
                  <a:srgbClr val="FF0000"/>
                </a:solidFill>
              </a:rPr>
              <a:t>المعلمة : باسمة شوشة .. </a:t>
            </a:r>
            <a:r>
              <a:rPr lang="ar-SA" sz="4000" dirty="0" smtClean="0">
                <a:solidFill>
                  <a:srgbClr val="92D050"/>
                </a:solidFill>
              </a:rPr>
              <a:t>مدرسة بنات تل الربيع الأساسية</a:t>
            </a:r>
            <a:endParaRPr lang="ar-JO" sz="4000" dirty="0">
              <a:solidFill>
                <a:srgbClr val="92D05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185588" y="3730214"/>
            <a:ext cx="58208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بإشراف الأستاذ عصام عبيد الله</a:t>
            </a:r>
            <a:endParaRPr lang="ar-SA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6740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896" y="-13063"/>
            <a:ext cx="3517103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898177" y="404947"/>
            <a:ext cx="29910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4800" b="1" dirty="0" smtClean="0">
                <a:solidFill>
                  <a:srgbClr val="FF0000"/>
                </a:solidFill>
              </a:rPr>
              <a:t>نشاط تطبيقي</a:t>
            </a:r>
          </a:p>
          <a:p>
            <a:pPr algn="ctr">
              <a:lnSpc>
                <a:spcPct val="200000"/>
              </a:lnSpc>
            </a:pP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حل ورقة العمل</a:t>
            </a:r>
          </a:p>
          <a:p>
            <a:pPr algn="ctr">
              <a:lnSpc>
                <a:spcPct val="200000"/>
              </a:lnSpc>
            </a:pP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التالية</a:t>
            </a:r>
            <a:endParaRPr lang="en-US" sz="6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pic>
        <p:nvPicPr>
          <p:cNvPr id="1026" name="Picture 2" descr="C:\Users\Microsoft\Desktop\شغل البوربوينت\اوراق عمل\العدد 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7" b="2290"/>
          <a:stretch/>
        </p:blipFill>
        <p:spPr bwMode="auto">
          <a:xfrm>
            <a:off x="4243572" y="0"/>
            <a:ext cx="4431324" cy="684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crosoft\Desktop\شغل البوربوينت\اوراق عمل\العدد 4 ‫‬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627"/>
            <a:ext cx="4431324" cy="688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807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8"/>
          <a:stretch/>
        </p:blipFill>
        <p:spPr>
          <a:xfrm>
            <a:off x="9394943" y="0"/>
            <a:ext cx="2797057" cy="68580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4541770" y="365760"/>
            <a:ext cx="4496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مُهِمْة أدائية :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4284617" y="1402204"/>
            <a:ext cx="5010679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5400" b="1" dirty="0" smtClean="0">
                <a:solidFill>
                  <a:schemeClr val="tx2"/>
                </a:solidFill>
              </a:rPr>
              <a:t>تصميم ميدالية لحقائق الضرب للعدد 4</a:t>
            </a:r>
            <a:endParaRPr lang="ar-JO" sz="54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Microsoft\Downloads\150637725_243459394149201_8436697131655010272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61424">
            <a:off x="-284757" y="1993781"/>
            <a:ext cx="6305366" cy="293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24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"/>
            <a:ext cx="12192000" cy="6861048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162594" y="2011677"/>
            <a:ext cx="979714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FFC000"/>
                </a:solidFill>
              </a:rPr>
              <a:t>وفقكم الله يا أبطال </a:t>
            </a:r>
          </a:p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FFC000"/>
                </a:solidFill>
              </a:rPr>
              <a:t>أحسنتم </a:t>
            </a:r>
          </a:p>
          <a:p>
            <a:pPr algn="ctr"/>
            <a:r>
              <a:rPr lang="ar-SA" sz="8800" b="1" dirty="0" smtClean="0">
                <a:solidFill>
                  <a:srgbClr val="F1A19F"/>
                </a:solidFill>
              </a:rPr>
              <a:t>إلى اللقــــاء</a:t>
            </a:r>
            <a:endParaRPr lang="en-US" sz="8800" b="1" dirty="0">
              <a:solidFill>
                <a:srgbClr val="F1A1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74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hlinkClick r:id="rId3" action="ppaction://hlinksldjump"/>
          </p:cNvPr>
          <p:cNvSpPr txBox="1"/>
          <p:nvPr/>
        </p:nvSpPr>
        <p:spPr>
          <a:xfrm>
            <a:off x="5095875" y="723901"/>
            <a:ext cx="230505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عنوان الدرس </a:t>
            </a:r>
            <a:endParaRPr lang="ar-JO" sz="3200" b="1" dirty="0">
              <a:solidFill>
                <a:schemeClr val="tx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835" y="444502"/>
            <a:ext cx="1828801" cy="166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مجموعة 9"/>
          <p:cNvGrpSpPr/>
          <p:nvPr/>
        </p:nvGrpSpPr>
        <p:grpSpPr>
          <a:xfrm>
            <a:off x="152400" y="222977"/>
            <a:ext cx="12192000" cy="6779522"/>
            <a:chOff x="1" y="78656"/>
            <a:chExt cx="9143999" cy="6801792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656"/>
              <a:ext cx="9143999" cy="680179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مربع نص 5">
              <a:hlinkClick r:id="rId6" action="ppaction://hlinksldjump"/>
            </p:cNvPr>
            <p:cNvSpPr txBox="1"/>
            <p:nvPr/>
          </p:nvSpPr>
          <p:spPr>
            <a:xfrm>
              <a:off x="7215174" y="428604"/>
              <a:ext cx="1928826" cy="52322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  <a:hlinkClick r:id="rId7" action="ppaction://hlinksldjump"/>
                </a:rPr>
                <a:t>تدريب الكتاب </a:t>
              </a:r>
              <a:endParaRPr lang="ar-JO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64781" y="1715077"/>
              <a:ext cx="1519238" cy="25273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مربع نص 7">
            <a:hlinkClick r:id="rId9" action="ppaction://hlinksldjump"/>
          </p:cNvPr>
          <p:cNvSpPr txBox="1"/>
          <p:nvPr/>
        </p:nvSpPr>
        <p:spPr>
          <a:xfrm>
            <a:off x="9525024" y="2143116"/>
            <a:ext cx="1142976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0" action="ppaction://hlinksldjump"/>
              </a:rPr>
              <a:t>المهام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hlinkClick r:id="rId11" action="ppaction://hlinksldjump"/>
          </p:cNvPr>
          <p:cNvSpPr txBox="1"/>
          <p:nvPr/>
        </p:nvSpPr>
        <p:spPr>
          <a:xfrm>
            <a:off x="7688156" y="2446010"/>
            <a:ext cx="107336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2" action="ppaction://hlinksldjump"/>
              </a:rPr>
              <a:t>الهدف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1" name="مربع نص 10">
            <a:hlinkClick r:id="rId9" action="ppaction://hlinksldjump"/>
          </p:cNvPr>
          <p:cNvSpPr txBox="1"/>
          <p:nvPr/>
        </p:nvSpPr>
        <p:spPr>
          <a:xfrm>
            <a:off x="804477" y="2184400"/>
            <a:ext cx="1857388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3" action="ppaction://hlinksldjump"/>
              </a:rPr>
              <a:t>لعبة تفاعلية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3" name="مربع نص 12">
            <a:hlinkClick r:id="rId14" action="ppaction://hlinksldjump"/>
          </p:cNvPr>
          <p:cNvSpPr txBox="1"/>
          <p:nvPr/>
        </p:nvSpPr>
        <p:spPr>
          <a:xfrm>
            <a:off x="4226636" y="2462681"/>
            <a:ext cx="107157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5" action="ppaction://hlinksldjump"/>
              </a:rPr>
              <a:t>العرض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3" name="مربع نص 2">
            <a:hlinkClick r:id="" action="ppaction://noaction"/>
          </p:cNvPr>
          <p:cNvSpPr txBox="1"/>
          <p:nvPr/>
        </p:nvSpPr>
        <p:spPr>
          <a:xfrm>
            <a:off x="3395670" y="723900"/>
            <a:ext cx="1031081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  <a:hlinkClick r:id="rId16" action="ppaction://hlinksldjump"/>
              </a:rPr>
              <a:t>فيديو</a:t>
            </a:r>
            <a:endParaRPr lang="ar-JO" sz="3200" b="1" dirty="0">
              <a:solidFill>
                <a:schemeClr val="tx1"/>
              </a:solidFill>
            </a:endParaRPr>
          </a:p>
        </p:txBody>
      </p:sp>
      <p:sp>
        <p:nvSpPr>
          <p:cNvPr id="14" name="مربع نص 13">
            <a:hlinkClick r:id="rId9" action="ppaction://hlinksldjump"/>
          </p:cNvPr>
          <p:cNvSpPr txBox="1"/>
          <p:nvPr/>
        </p:nvSpPr>
        <p:spPr>
          <a:xfrm>
            <a:off x="5441899" y="1047065"/>
            <a:ext cx="193142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1" action="ppaction://hlinksldjump"/>
              </a:rPr>
              <a:t>عنوان الدرس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5" name="مربع نص 14">
            <a:hlinkClick r:id="rId6" action="ppaction://hlinksldjump"/>
          </p:cNvPr>
          <p:cNvSpPr txBox="1"/>
          <p:nvPr/>
        </p:nvSpPr>
        <p:spPr>
          <a:xfrm>
            <a:off x="594572" y="222977"/>
            <a:ext cx="2571768" cy="52150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4" action="ppaction://hlinksldjump"/>
              </a:rPr>
              <a:t>نشاط كاشف </a:t>
            </a:r>
            <a:endParaRPr lang="ar-JO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168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446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4374216" y="1804740"/>
            <a:ext cx="3443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عِنْوانُ الدَّرْس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1289537" y="2667616"/>
            <a:ext cx="930812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 smtClean="0">
                <a:solidFill>
                  <a:schemeClr val="bg2"/>
                </a:solidFill>
              </a:rPr>
              <a:t>حقائق الضرب للعدد </a:t>
            </a:r>
            <a:r>
              <a:rPr lang="ar-SA" sz="9600" dirty="0" smtClean="0">
                <a:solidFill>
                  <a:srgbClr val="FF0000"/>
                </a:solidFill>
              </a:rPr>
              <a:t>4</a:t>
            </a:r>
            <a:endParaRPr lang="ar-JO" sz="1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35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4938472" y="1804740"/>
            <a:ext cx="2315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الهَــــدَف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914400" y="2705725"/>
            <a:ext cx="994116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 smtClean="0">
                <a:solidFill>
                  <a:schemeClr val="bg1"/>
                </a:solidFill>
              </a:rPr>
              <a:t>1</a:t>
            </a:r>
            <a:r>
              <a:rPr lang="ar-SA" sz="4800" dirty="0" smtClean="0">
                <a:solidFill>
                  <a:schemeClr val="bg1"/>
                </a:solidFill>
              </a:rPr>
              <a:t>)أن تتعرف الطالبة إلى حقائق  الضرب للعدد </a:t>
            </a:r>
            <a:r>
              <a:rPr lang="ar-SA" sz="4800" dirty="0" smtClean="0">
                <a:solidFill>
                  <a:srgbClr val="FF0000"/>
                </a:solidFill>
              </a:rPr>
              <a:t>4</a:t>
            </a:r>
          </a:p>
          <a:p>
            <a:r>
              <a:rPr lang="ar-SA" sz="4800" dirty="0" smtClean="0">
                <a:solidFill>
                  <a:schemeClr val="bg1"/>
                </a:solidFill>
              </a:rPr>
              <a:t>2)أن تعبر عن رسومات بجملة ضرب</a:t>
            </a:r>
            <a:endParaRPr lang="ar-JO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25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679269" y="1478168"/>
            <a:ext cx="65967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نَشاط كاشف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3" name="سهم إلى اليمين 2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مربع نص 3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79255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5" y="-1"/>
            <a:ext cx="12192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3223846" y="454913"/>
            <a:ext cx="840544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 smtClean="0">
                <a:solidFill>
                  <a:srgbClr val="FFFF00"/>
                </a:solidFill>
              </a:rPr>
              <a:t>هيا نعد قفزياً أربعات:</a:t>
            </a:r>
            <a:endParaRPr lang="ar-JO" sz="7200" dirty="0">
              <a:solidFill>
                <a:srgbClr val="FFFF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9" y="2039814"/>
            <a:ext cx="10972800" cy="202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مربع نص 16"/>
          <p:cNvSpPr txBox="1"/>
          <p:nvPr/>
        </p:nvSpPr>
        <p:spPr>
          <a:xfrm>
            <a:off x="9741877" y="4431323"/>
            <a:ext cx="172329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lang="ar-JO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7831015" y="4443046"/>
            <a:ext cx="172329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 smtClean="0">
                <a:solidFill>
                  <a:schemeClr val="bg2"/>
                </a:solidFill>
              </a:rPr>
              <a:t>8</a:t>
            </a:r>
            <a:endParaRPr lang="ar-JO" sz="9600" dirty="0">
              <a:solidFill>
                <a:schemeClr val="bg2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5773613" y="4548554"/>
            <a:ext cx="172329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 smtClean="0">
                <a:solidFill>
                  <a:srgbClr val="FF0000"/>
                </a:solidFill>
              </a:rPr>
              <a:t>12</a:t>
            </a:r>
            <a:endParaRPr lang="ar-JO" sz="9600" dirty="0">
              <a:solidFill>
                <a:srgbClr val="FF0000"/>
              </a:solidFill>
            </a:endParaRPr>
          </a:p>
        </p:txBody>
      </p:sp>
      <p:sp>
        <p:nvSpPr>
          <p:cNvPr id="21" name="قوس 20"/>
          <p:cNvSpPr/>
          <p:nvPr/>
        </p:nvSpPr>
        <p:spPr>
          <a:xfrm>
            <a:off x="5380885" y="2343150"/>
            <a:ext cx="1336433" cy="1099404"/>
          </a:xfrm>
          <a:prstGeom prst="arc">
            <a:avLst>
              <a:gd name="adj1" fmla="val 10478327"/>
              <a:gd name="adj2" fmla="val 341421"/>
            </a:avLst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JO">
              <a:solidFill>
                <a:srgbClr val="FF0000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3317627" y="4443046"/>
            <a:ext cx="172329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 smtClean="0">
                <a:solidFill>
                  <a:schemeClr val="accent5">
                    <a:lumMod val="50000"/>
                  </a:schemeClr>
                </a:solidFill>
              </a:rPr>
              <a:t>16</a:t>
            </a:r>
            <a:endParaRPr lang="ar-JO" sz="9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قوس 22"/>
          <p:cNvSpPr/>
          <p:nvPr/>
        </p:nvSpPr>
        <p:spPr>
          <a:xfrm>
            <a:off x="6758352" y="2349744"/>
            <a:ext cx="1336433" cy="1099404"/>
          </a:xfrm>
          <a:prstGeom prst="arc">
            <a:avLst>
              <a:gd name="adj1" fmla="val 10478327"/>
              <a:gd name="adj2" fmla="val 341421"/>
            </a:avLst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JO">
              <a:solidFill>
                <a:srgbClr val="FF000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785445" y="4431323"/>
            <a:ext cx="172329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 smtClean="0">
                <a:solidFill>
                  <a:schemeClr val="bg1"/>
                </a:solidFill>
              </a:rPr>
              <a:t>20</a:t>
            </a:r>
            <a:endParaRPr lang="ar-JO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95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9" grpId="0"/>
      <p:bldP spid="20" grpId="0"/>
      <p:bldP spid="21" grpId="0" animBg="1"/>
      <p:bldP spid="22" grpId="0"/>
      <p:bldP spid="23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الْعَرْض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657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 flipV="1">
            <a:off x="808892" y="1096163"/>
            <a:ext cx="10750062" cy="4161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" y="445477"/>
            <a:ext cx="10456984" cy="85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4" y="1718163"/>
            <a:ext cx="10439398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5" y="4255477"/>
            <a:ext cx="10439398" cy="128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7893485" y="4097098"/>
            <a:ext cx="2103461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9600" dirty="0" smtClean="0">
                <a:solidFill>
                  <a:srgbClr val="FF0000"/>
                </a:solidFill>
              </a:rPr>
              <a:t>ثَلاثُ</a:t>
            </a:r>
            <a:endParaRPr lang="ar-JO" sz="9600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205105" y="4284051"/>
            <a:ext cx="832280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9600" dirty="0" smtClean="0">
                <a:solidFill>
                  <a:srgbClr val="FF0000"/>
                </a:solidFill>
              </a:rPr>
              <a:t>3</a:t>
            </a:r>
            <a:endParaRPr lang="ar-JO" sz="9600" dirty="0">
              <a:solidFill>
                <a:srgbClr val="FF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3259075" y="4255477"/>
            <a:ext cx="832280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9600" dirty="0" smtClean="0">
                <a:solidFill>
                  <a:srgbClr val="FF0000"/>
                </a:solidFill>
              </a:rPr>
              <a:t>4</a:t>
            </a:r>
            <a:endParaRPr lang="ar-JO" sz="9600" dirty="0">
              <a:solidFill>
                <a:srgbClr val="FF000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806108" y="4295774"/>
            <a:ext cx="1479893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9600" dirty="0" smtClean="0">
                <a:solidFill>
                  <a:srgbClr val="FF0000"/>
                </a:solidFill>
              </a:rPr>
              <a:t>12</a:t>
            </a:r>
            <a:endParaRPr lang="ar-JO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29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3402</TotalTime>
  <Words>139</Words>
  <PresentationFormat>Personnalisé</PresentationFormat>
  <Paragraphs>57</Paragraphs>
  <Slides>22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نسق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داود ابو مويس</Manager>
  <Company>الملتقى التربوي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بوربوينت رياضيات درس حقائق الضرب للعدد 4 الصف الثاني الاساسي الفصل الدراسي الثاني</dc:title>
  <dc:subject>بوربوينت رياضيات الصف الثاني الاساسي الفصل الدراسي الثاني درس حقائق الضرب للعدد 4</dc:subject>
  <dc:creator>الملتقى التربوي</dc:creator>
  <cp:keywords>رياضيات; الصف الثاني الاساسي; الفصل الثاني; الملتقى التربوي</cp:keywords>
  <dc:description>درس حقائق الضرب للعدد 4</dc:description>
  <cp:revision>1</cp:revision>
  <dcterms:created xsi:type="dcterms:W3CDTF">2021-03-15T08:44:21Z</dcterms:created>
  <dcterms:modified xsi:type="dcterms:W3CDTF">2021-03-15T20:42:51Z</dcterms:modified>
  <cp:category>رياضيات; الصف الثاني الاساسي; الفصل الثاني; الملتقى التربوي</cp:category>
</cp:coreProperties>
</file>