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97" r:id="rId3"/>
    <p:sldId id="258" r:id="rId4"/>
    <p:sldId id="259" r:id="rId5"/>
    <p:sldId id="281" r:id="rId6"/>
    <p:sldId id="265" r:id="rId7"/>
    <p:sldId id="292" r:id="rId8"/>
    <p:sldId id="283" r:id="rId9"/>
    <p:sldId id="272" r:id="rId10"/>
    <p:sldId id="286" r:id="rId11"/>
    <p:sldId id="287" r:id="rId12"/>
    <p:sldId id="276" r:id="rId13"/>
    <p:sldId id="280" r:id="rId14"/>
    <p:sldId id="271" r:id="rId15"/>
    <p:sldId id="264" r:id="rId16"/>
    <p:sldId id="275" r:id="rId17"/>
    <p:sldId id="294" r:id="rId18"/>
    <p:sldId id="273" r:id="rId19"/>
    <p:sldId id="270" r:id="rId20"/>
    <p:sldId id="274" r:id="rId21"/>
    <p:sldId id="268" r:id="rId22"/>
    <p:sldId id="296" r:id="rId23"/>
    <p:sldId id="267" r:id="rId24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A1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s://wordwall.net/ar/resource/6750549/%d8%ac%d8%af%d9%88%d9%84-%d8%a7%d9%84%d8%b6%d8%b1%d8%a8-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wepal.net/library/?app=content.list&amp;level=2&amp;semester=2&amp;subject=2&amp;type=5&amp;submit=subm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2&amp;semester=2&amp;subject=2&amp;type=7&amp;submit=submit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2.xml"/><Relationship Id="rId1" Type="http://schemas.openxmlformats.org/officeDocument/2006/relationships/tags" Target="../tags/tag1.xml"/><Relationship Id="rId6" Type="http://schemas.openxmlformats.org/officeDocument/2006/relationships/slide" Target="slide23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image" Target="../media/image3.emf"/><Relationship Id="rId9" Type="http://schemas.openxmlformats.org/officeDocument/2006/relationships/slide" Target="slide9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wepal.net/library/?app=content.list&amp;level=2&amp;semester=2&amp;subject=2&amp;type=2&amp;submit=subm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9223" y="3163277"/>
            <a:ext cx="2996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الثاني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 flipV="1">
            <a:off x="808892" y="1096163"/>
            <a:ext cx="10750062" cy="4161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85" y="590212"/>
            <a:ext cx="11007969" cy="142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30" y="2322268"/>
            <a:ext cx="8452339" cy="221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710" y="4876434"/>
            <a:ext cx="5467350" cy="13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/>
          <p:cNvSpPr txBox="1"/>
          <p:nvPr/>
        </p:nvSpPr>
        <p:spPr>
          <a:xfrm>
            <a:off x="6351127" y="5023156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0000"/>
                </a:solidFill>
              </a:rPr>
              <a:t>2</a:t>
            </a:r>
            <a:endParaRPr lang="ar-JO" sz="9600" dirty="0">
              <a:solidFill>
                <a:srgbClr val="FF00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4998861" y="5023156"/>
            <a:ext cx="777777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800" dirty="0" smtClean="0">
                <a:solidFill>
                  <a:srgbClr val="FF0000"/>
                </a:solidFill>
              </a:rPr>
              <a:t>3</a:t>
            </a:r>
            <a:endParaRPr lang="ar-JO" sz="8800" dirty="0">
              <a:solidFill>
                <a:srgbClr val="FF0000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685876" y="5023156"/>
            <a:ext cx="777777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800" dirty="0" smtClean="0"/>
              <a:t>6</a:t>
            </a:r>
            <a:endParaRPr lang="ar-JO" sz="8800" dirty="0"/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مربع نص 27"/>
          <p:cNvSpPr txBox="1"/>
          <p:nvPr/>
        </p:nvSpPr>
        <p:spPr>
          <a:xfrm>
            <a:off x="7327195" y="5205596"/>
            <a:ext cx="18473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4876799" y="5194423"/>
            <a:ext cx="145956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sz="6000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9" y="656493"/>
            <a:ext cx="10398370" cy="229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39" y="3942983"/>
            <a:ext cx="10398370" cy="196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776254" y="3942983"/>
            <a:ext cx="2103461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C00000"/>
                </a:solidFill>
              </a:rPr>
              <a:t>ثَلاثُ</a:t>
            </a:r>
            <a:endParaRPr lang="ar-JO" sz="9600" dirty="0">
              <a:solidFill>
                <a:srgbClr val="C0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073313" y="4157952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3</a:t>
            </a:r>
            <a:endParaRPr lang="ar-JO" sz="9600" dirty="0">
              <a:solidFill>
                <a:srgbClr val="FFC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112779" y="4157952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FFC000"/>
                </a:solidFill>
              </a:rPr>
              <a:t>3</a:t>
            </a:r>
            <a:endParaRPr lang="ar-JO" sz="9600" dirty="0">
              <a:solidFill>
                <a:srgbClr val="FFC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70892" y="4925706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154752" y="4143767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C00000"/>
                </a:solidFill>
              </a:rPr>
              <a:t>9</a:t>
            </a:r>
            <a:endParaRPr lang="ar-JO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29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2821577" y="2967335"/>
            <a:ext cx="69625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إدراج فيديو أو اغنية  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4" name="حقائق الضرب للعدد 3 ‫‬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صورة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418011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8900158" y="4220308"/>
            <a:ext cx="1847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" y="1221490"/>
            <a:ext cx="11129554" cy="504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خطط انسيابي: استخراج 5"/>
          <p:cNvSpPr/>
          <p:nvPr/>
        </p:nvSpPr>
        <p:spPr>
          <a:xfrm>
            <a:off x="9967970" y="3788731"/>
            <a:ext cx="685800" cy="685800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مخطط انسيابي: استخراج 8"/>
          <p:cNvSpPr/>
          <p:nvPr/>
        </p:nvSpPr>
        <p:spPr>
          <a:xfrm>
            <a:off x="9952728" y="4677152"/>
            <a:ext cx="685800" cy="685800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0" name="مخطط انسيابي: استخراج 9"/>
          <p:cNvSpPr/>
          <p:nvPr/>
        </p:nvSpPr>
        <p:spPr>
          <a:xfrm>
            <a:off x="6645476" y="4571831"/>
            <a:ext cx="685800" cy="685800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2" name="مخطط انسيابي: استخراج 11"/>
          <p:cNvSpPr/>
          <p:nvPr/>
        </p:nvSpPr>
        <p:spPr>
          <a:xfrm>
            <a:off x="6645476" y="3785968"/>
            <a:ext cx="685800" cy="685800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3" name="مخطط انسيابي: استخراج 12"/>
          <p:cNvSpPr/>
          <p:nvPr/>
        </p:nvSpPr>
        <p:spPr>
          <a:xfrm>
            <a:off x="8228804" y="4681080"/>
            <a:ext cx="685800" cy="685800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مخطط انسيابي: استخراج 13"/>
          <p:cNvSpPr/>
          <p:nvPr/>
        </p:nvSpPr>
        <p:spPr>
          <a:xfrm>
            <a:off x="8230480" y="3785968"/>
            <a:ext cx="685800" cy="685800"/>
          </a:xfrm>
          <a:prstGeom prst="flowChartExtra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مخطط انسيابي: استخراج 14"/>
          <p:cNvSpPr/>
          <p:nvPr/>
        </p:nvSpPr>
        <p:spPr>
          <a:xfrm>
            <a:off x="2789046" y="3443068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17" name="مخطط انسيابي: استخراج 16"/>
          <p:cNvSpPr/>
          <p:nvPr/>
        </p:nvSpPr>
        <p:spPr>
          <a:xfrm>
            <a:off x="2772924" y="4110872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18" name="مخطط انسيابي: استخراج 17"/>
          <p:cNvSpPr/>
          <p:nvPr/>
        </p:nvSpPr>
        <p:spPr>
          <a:xfrm>
            <a:off x="2789046" y="4796672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19" name="مخطط انسيابي: استخراج 18"/>
          <p:cNvSpPr/>
          <p:nvPr/>
        </p:nvSpPr>
        <p:spPr>
          <a:xfrm>
            <a:off x="1191564" y="4767532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20" name="مخطط انسيابي: استخراج 19"/>
          <p:cNvSpPr/>
          <p:nvPr/>
        </p:nvSpPr>
        <p:spPr>
          <a:xfrm>
            <a:off x="1171261" y="409495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21" name="مخطط انسيابي: استخراج 20"/>
          <p:cNvSpPr/>
          <p:nvPr/>
        </p:nvSpPr>
        <p:spPr>
          <a:xfrm>
            <a:off x="1186208" y="3409154"/>
            <a:ext cx="685800" cy="685800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58453" y="2094053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C00000"/>
                </a:solidFill>
              </a:rPr>
              <a:t>6</a:t>
            </a:r>
            <a:endParaRPr lang="ar-JO" sz="9600" dirty="0">
              <a:solidFill>
                <a:srgbClr val="C0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978906" y="2071751"/>
            <a:ext cx="83228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9600" dirty="0" smtClean="0">
                <a:solidFill>
                  <a:srgbClr val="C00000"/>
                </a:solidFill>
              </a:rPr>
              <a:t>6</a:t>
            </a:r>
            <a:endParaRPr lang="ar-JO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2" y="1711569"/>
            <a:ext cx="10433539" cy="4372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1577367"/>
            <a:ext cx="10785230" cy="450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374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2791097" y="2292401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  <a:hlinkClick r:id="rId4"/>
              </a:rPr>
              <a:t>هيّا نَلْعَب</a:t>
            </a:r>
            <a:endParaRPr lang="ar-SA" sz="115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oto Naskh Arabic UI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مربع نص 3"/>
          <p:cNvSpPr txBox="1"/>
          <p:nvPr/>
        </p:nvSpPr>
        <p:spPr>
          <a:xfrm>
            <a:off x="1074081" y="1464220"/>
            <a:ext cx="980937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4000" dirty="0" smtClean="0">
                <a:solidFill>
                  <a:srgbClr val="FF0000"/>
                </a:solidFill>
              </a:rPr>
              <a:t>المعلمة :شفاء عوينة ..</a:t>
            </a:r>
            <a:r>
              <a:rPr lang="ar-SA" sz="4000" dirty="0" smtClean="0">
                <a:solidFill>
                  <a:srgbClr val="92D050"/>
                </a:solidFill>
              </a:rPr>
              <a:t>مدرسة ذكور العرقوب الأساسية</a:t>
            </a:r>
          </a:p>
          <a:p>
            <a:r>
              <a:rPr lang="ar-SA" sz="4000" dirty="0" smtClean="0">
                <a:solidFill>
                  <a:srgbClr val="FFC000"/>
                </a:solidFill>
              </a:rPr>
              <a:t>المعلمة : أحلام خالد </a:t>
            </a:r>
            <a:r>
              <a:rPr lang="ar-SA" sz="4000" dirty="0" smtClean="0">
                <a:solidFill>
                  <a:srgbClr val="7030A0"/>
                </a:solidFill>
              </a:rPr>
              <a:t>.. مدرسة حيفا الأساسية المختلطة</a:t>
            </a:r>
          </a:p>
          <a:p>
            <a:r>
              <a:rPr lang="ar-SA" sz="4000" dirty="0" smtClean="0">
                <a:solidFill>
                  <a:srgbClr val="FF0000"/>
                </a:solidFill>
              </a:rPr>
              <a:t>المعلمة : باسمة شوشة .. </a:t>
            </a:r>
            <a:r>
              <a:rPr lang="ar-SA" sz="4000" dirty="0" smtClean="0">
                <a:solidFill>
                  <a:srgbClr val="92D050"/>
                </a:solidFill>
              </a:rPr>
              <a:t>مدرسة بنات تل الربيع الأساسية</a:t>
            </a:r>
            <a:endParaRPr lang="ar-JO" sz="4000" dirty="0">
              <a:solidFill>
                <a:srgbClr val="92D05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185588" y="3703320"/>
            <a:ext cx="58208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بإشراف الأستاذ عصام عبيد الله</a:t>
            </a:r>
            <a:endParaRPr lang="ar-SA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5374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FF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" y="197953"/>
            <a:ext cx="8571180" cy="664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8"/>
          <a:stretch/>
        </p:blipFill>
        <p:spPr>
          <a:xfrm>
            <a:off x="9394943" y="0"/>
            <a:ext cx="2797057" cy="6858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4898571" y="543594"/>
            <a:ext cx="449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3"/>
              </a:rPr>
              <a:t>مُهِمْة أدائية :</a:t>
            </a:r>
            <a:endParaRPr lang="ar-SA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22961" y="1743923"/>
            <a:ext cx="8172122" cy="3831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SA" sz="5400" dirty="0" smtClean="0">
                <a:solidFill>
                  <a:schemeClr val="tx2"/>
                </a:solidFill>
              </a:rPr>
              <a:t>تصميم وسيلة تمثل حقائق الضرب للعدد 3، بأدوات بسيطة من البيئة المحيطة .</a:t>
            </a:r>
            <a:endParaRPr lang="ar-JO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808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46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89537" y="2451410"/>
            <a:ext cx="930812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600" dirty="0" smtClean="0">
                <a:solidFill>
                  <a:schemeClr val="bg2"/>
                </a:solidFill>
              </a:rPr>
              <a:t>حقائق الضرب للعدد </a:t>
            </a:r>
            <a:r>
              <a:rPr lang="ar-SA" sz="9600" dirty="0" smtClean="0">
                <a:solidFill>
                  <a:srgbClr val="FFFF00"/>
                </a:solidFill>
              </a:rPr>
              <a:t>3</a:t>
            </a:r>
            <a:endParaRPr lang="ar-JO" sz="15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14400" y="2705725"/>
            <a:ext cx="994116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 smtClean="0">
                <a:solidFill>
                  <a:schemeClr val="bg1"/>
                </a:solidFill>
              </a:rPr>
              <a:t>1)أن تتعرف الطالبة إلى حقائق  الضرب للعدد 3</a:t>
            </a:r>
          </a:p>
          <a:p>
            <a:r>
              <a:rPr lang="ar-SA" sz="4400" dirty="0" smtClean="0">
                <a:solidFill>
                  <a:schemeClr val="bg1"/>
                </a:solidFill>
              </a:rPr>
              <a:t>2)أن تعبر عن رسومات بجملة ضرب</a:t>
            </a:r>
            <a:endParaRPr lang="ar-JO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5" y="-1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223846" y="454913"/>
            <a:ext cx="84054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7200" dirty="0" smtClean="0">
                <a:solidFill>
                  <a:srgbClr val="FFFF00"/>
                </a:solidFill>
              </a:rPr>
              <a:t>هيا نعد </a:t>
            </a:r>
            <a:r>
              <a:rPr lang="ar-SA" sz="7200" dirty="0" err="1" smtClean="0">
                <a:solidFill>
                  <a:srgbClr val="FFFF00"/>
                </a:solidFill>
              </a:rPr>
              <a:t>قفزياً</a:t>
            </a:r>
            <a:r>
              <a:rPr lang="ar-SA" sz="7200" dirty="0" smtClean="0">
                <a:solidFill>
                  <a:srgbClr val="FFFF00"/>
                </a:solidFill>
              </a:rPr>
              <a:t> </a:t>
            </a:r>
            <a:r>
              <a:rPr lang="ar-SA" sz="7200" dirty="0" err="1" smtClean="0">
                <a:solidFill>
                  <a:srgbClr val="FFFF00"/>
                </a:solidFill>
              </a:rPr>
              <a:t>ثلاثات</a:t>
            </a:r>
            <a:r>
              <a:rPr lang="ar-SA" sz="7200" dirty="0" smtClean="0">
                <a:solidFill>
                  <a:srgbClr val="FFFF00"/>
                </a:solidFill>
              </a:rPr>
              <a:t>:</a:t>
            </a:r>
            <a:endParaRPr lang="ar-JO" sz="72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6" y="1875692"/>
            <a:ext cx="8675077" cy="310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مستدير الزوايا 5"/>
          <p:cNvSpPr/>
          <p:nvPr/>
        </p:nvSpPr>
        <p:spPr>
          <a:xfrm>
            <a:off x="8024446" y="1655241"/>
            <a:ext cx="1453660" cy="310661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6" name="مستطيل مستدير الزوايا 15"/>
          <p:cNvSpPr/>
          <p:nvPr/>
        </p:nvSpPr>
        <p:spPr>
          <a:xfrm>
            <a:off x="1500554" y="1655242"/>
            <a:ext cx="1418492" cy="310661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3118337" y="1655242"/>
            <a:ext cx="1500555" cy="310661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4" name="مستطيل مستدير الزوايا 23"/>
          <p:cNvSpPr/>
          <p:nvPr/>
        </p:nvSpPr>
        <p:spPr>
          <a:xfrm>
            <a:off x="6447692" y="1689125"/>
            <a:ext cx="1465385" cy="310661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5" name="مستطيل مستدير الزوايا 24"/>
          <p:cNvSpPr/>
          <p:nvPr/>
        </p:nvSpPr>
        <p:spPr>
          <a:xfrm>
            <a:off x="4859214" y="1689125"/>
            <a:ext cx="1453660" cy="3106615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" name="مستطيل 6"/>
          <p:cNvSpPr/>
          <p:nvPr/>
        </p:nvSpPr>
        <p:spPr>
          <a:xfrm>
            <a:off x="8417170" y="5240211"/>
            <a:ext cx="914400" cy="89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solidFill>
                  <a:srgbClr val="C00000"/>
                </a:solidFill>
              </a:rPr>
              <a:t>3</a:t>
            </a:r>
            <a:endParaRPr lang="ar-JO" sz="9600" dirty="0">
              <a:solidFill>
                <a:srgbClr val="C00000"/>
              </a:solidFill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5128844" y="5263661"/>
            <a:ext cx="914400" cy="89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C00000"/>
                </a:solidFill>
              </a:rPr>
              <a:t>9</a:t>
            </a:r>
            <a:endParaRPr lang="ar-JO" sz="9600" dirty="0">
              <a:solidFill>
                <a:srgbClr val="C00000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857998" y="5240211"/>
            <a:ext cx="914400" cy="890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FFF00"/>
                </a:solidFill>
              </a:rPr>
              <a:t>6</a:t>
            </a:r>
            <a:endParaRPr lang="ar-JO" sz="9600" dirty="0">
              <a:solidFill>
                <a:srgbClr val="FFFF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3024554" y="5216761"/>
            <a:ext cx="1547445" cy="914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C00000"/>
                </a:solidFill>
              </a:rPr>
              <a:t>12</a:t>
            </a:r>
            <a:endParaRPr lang="ar-JO" sz="9600" dirty="0">
              <a:solidFill>
                <a:srgbClr val="C00000"/>
              </a:solidFill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260229" y="5216760"/>
            <a:ext cx="1547445" cy="914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C00000"/>
                </a:solidFill>
              </a:rPr>
              <a:t>15</a:t>
            </a:r>
            <a:endParaRPr lang="ar-JO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95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 animBg="1"/>
      <p:bldP spid="18" grpId="0" animBg="1"/>
      <p:bldP spid="24" grpId="0" animBg="1"/>
      <p:bldP spid="25" grpId="0" animBg="1"/>
      <p:bldP spid="7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462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372671" y="664695"/>
            <a:ext cx="84171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JO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" y="664695"/>
            <a:ext cx="11078306" cy="279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71" y="3458308"/>
            <a:ext cx="828675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671" y="4148871"/>
            <a:ext cx="8286750" cy="236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676" y="4888524"/>
            <a:ext cx="697157" cy="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169" y="4888525"/>
            <a:ext cx="697157" cy="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2" y="4888526"/>
            <a:ext cx="697157" cy="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31" y="4888526"/>
            <a:ext cx="697157" cy="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88526"/>
            <a:ext cx="697157" cy="67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3189721" y="3166255"/>
            <a:ext cx="99257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7030A0"/>
                </a:solidFill>
              </a:rPr>
              <a:t>15</a:t>
            </a:r>
            <a:endParaRPr lang="ar-JO" sz="6000" dirty="0">
              <a:solidFill>
                <a:srgbClr val="7030A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9392643" y="5870106"/>
            <a:ext cx="48122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3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8111715" y="5922410"/>
            <a:ext cx="48122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3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6857345" y="5922409"/>
            <a:ext cx="48122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3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5544440" y="5870105"/>
            <a:ext cx="48122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3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251787" y="5922408"/>
            <a:ext cx="48122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3</a:t>
            </a:r>
            <a:endParaRPr lang="ar-JO" sz="4400" dirty="0">
              <a:solidFill>
                <a:srgbClr val="FF0000"/>
              </a:solidFill>
            </a:endParaRPr>
          </a:p>
        </p:txBody>
      </p:sp>
      <p:sp>
        <p:nvSpPr>
          <p:cNvPr id="56" name="مربع نص 55"/>
          <p:cNvSpPr txBox="1"/>
          <p:nvPr/>
        </p:nvSpPr>
        <p:spPr>
          <a:xfrm>
            <a:off x="2557646" y="5870220"/>
            <a:ext cx="777778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7030A0"/>
                </a:solidFill>
              </a:rPr>
              <a:t>15</a:t>
            </a:r>
            <a:endParaRPr lang="ar-JO" sz="4400" dirty="0">
              <a:solidFill>
                <a:srgbClr val="7030A0"/>
              </a:solidFill>
            </a:endParaRPr>
          </a:p>
        </p:txBody>
      </p:sp>
      <p:sp>
        <p:nvSpPr>
          <p:cNvPr id="8" name="وسيلة شرح على شكل سحابة 7"/>
          <p:cNvSpPr/>
          <p:nvPr/>
        </p:nvSpPr>
        <p:spPr>
          <a:xfrm>
            <a:off x="8352326" y="468923"/>
            <a:ext cx="3148011" cy="1230923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chemeClr val="bg1"/>
                </a:solidFill>
              </a:rPr>
              <a:t>أتأمل الصورة ثم أجيب :</a:t>
            </a:r>
            <a:endParaRPr lang="ar-J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48" grpId="0"/>
      <p:bldP spid="50" grpId="0"/>
      <p:bldP spid="52" grpId="0"/>
      <p:bldP spid="54" grpId="0"/>
      <p:bldP spid="5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163</Words>
  <PresentationFormat>Personnalisé</PresentationFormat>
  <Paragraphs>70</Paragraphs>
  <Slides>23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الصف الثالث الفصل الثاني درس حقائق الضرب للعدد 3</dc:title>
  <dc:subject>بوربوينت رياضيات الصف الثاني الاساسي درس حقائق الضرب للعدد 3 الفصل الدراسي الثاني</dc:subject>
  <dc:creator>الملتقى التربوي</dc:creator>
  <cp:keywords>رياضيات; الصف الثاني الاساسي; الفصل الثاني; الملتقى التربوي</cp:keywords>
  <dc:description>درس حقائق الضرب للعدد 3</dc:description>
  <cp:revision>1</cp:revision>
  <dcterms:created xsi:type="dcterms:W3CDTF">2021-03-15T07:44:21Z</dcterms:created>
  <dcterms:modified xsi:type="dcterms:W3CDTF">2021-03-15T20:40:49Z</dcterms:modified>
  <cp:category>رياضيات; الصف الثاني الاساسي; الفصل الثاني; الملتقى التربوي</cp:category>
</cp:coreProperties>
</file>