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79" r:id="rId3"/>
    <p:sldId id="258" r:id="rId4"/>
    <p:sldId id="259" r:id="rId5"/>
    <p:sldId id="281" r:id="rId6"/>
    <p:sldId id="265" r:id="rId7"/>
    <p:sldId id="292" r:id="rId8"/>
    <p:sldId id="302" r:id="rId9"/>
    <p:sldId id="283" r:id="rId10"/>
    <p:sldId id="296" r:id="rId11"/>
    <p:sldId id="297" r:id="rId12"/>
    <p:sldId id="295" r:id="rId13"/>
    <p:sldId id="286" r:id="rId14"/>
    <p:sldId id="271" r:id="rId15"/>
    <p:sldId id="264" r:id="rId16"/>
    <p:sldId id="275" r:id="rId17"/>
    <p:sldId id="293" r:id="rId18"/>
    <p:sldId id="273" r:id="rId19"/>
    <p:sldId id="270" r:id="rId20"/>
    <p:sldId id="274" r:id="rId21"/>
    <p:sldId id="299" r:id="rId22"/>
    <p:sldId id="300" r:id="rId23"/>
    <p:sldId id="267" r:id="rId2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wepal.net/library/?app=content.list&amp;level=2&amp;semester=2&amp;subject=2&amp;type=7&amp;submit=subm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resource/8984911/%d8%ad%d9%82%d8%a7%d8%a6%d9%82-%d8%a7%d9%84%d8%b6%d8%b1%d8%a8-%d9%84%d9%84%d8%b9%d8%af%d8%af-2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5.xml"/><Relationship Id="rId1" Type="http://schemas.openxmlformats.org/officeDocument/2006/relationships/tags" Target="../tags/tag1.xml"/><Relationship Id="rId6" Type="http://schemas.openxmlformats.org/officeDocument/2006/relationships/slide" Target="slide23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9.xml"/><Relationship Id="rId10" Type="http://schemas.openxmlformats.org/officeDocument/2006/relationships/slide" Target="slide20.xml"/><Relationship Id="rId4" Type="http://schemas.openxmlformats.org/officeDocument/2006/relationships/image" Target="../media/image3.emf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epal.net/library/?app=content.list&amp;level=2&amp;semester=2&amp;subject=2&amp;type=5&amp;submit=subm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9223" y="3163277"/>
            <a:ext cx="2996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smtClean="0">
                <a:ln/>
                <a:solidFill>
                  <a:schemeClr val="accent4"/>
                </a:solidFill>
                <a:effectLst/>
              </a:rPr>
              <a:t>الصَّفُّ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الثاني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6942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2967335"/>
            <a:ext cx="6962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إدراج فيديو أو اغنية 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حقائق الضرب للعدد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1999" cy="61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06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62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372671" y="664695"/>
            <a:ext cx="84171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521677" y="958389"/>
            <a:ext cx="1114864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sz="9600" dirty="0">
              <a:solidFill>
                <a:schemeClr val="bg1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 rot="5400000">
            <a:off x="9160332" y="1395667"/>
            <a:ext cx="2225481" cy="19441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274" y="1674162"/>
            <a:ext cx="1371600" cy="138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شكل بيضاوي 17"/>
          <p:cNvSpPr/>
          <p:nvPr/>
        </p:nvSpPr>
        <p:spPr>
          <a:xfrm rot="5400000">
            <a:off x="6484760" y="1407058"/>
            <a:ext cx="2225481" cy="19441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9" name="شكل بيضاوي 18"/>
          <p:cNvSpPr/>
          <p:nvPr/>
        </p:nvSpPr>
        <p:spPr>
          <a:xfrm rot="5400000">
            <a:off x="4011196" y="1369321"/>
            <a:ext cx="2225481" cy="19441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0" name="شكل بيضاوي 19"/>
          <p:cNvSpPr/>
          <p:nvPr/>
        </p:nvSpPr>
        <p:spPr>
          <a:xfrm rot="5400000">
            <a:off x="1539382" y="1395664"/>
            <a:ext cx="2225481" cy="19441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36" y="1647816"/>
            <a:ext cx="1371600" cy="138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8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39" y="1674161"/>
            <a:ext cx="1371600" cy="138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82" y="1743219"/>
            <a:ext cx="1371600" cy="138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8443158" y="3747974"/>
            <a:ext cx="322716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</a:rPr>
              <a:t>عدد المجموعات</a:t>
            </a:r>
            <a:r>
              <a:rPr lang="ar-SA" sz="4400" dirty="0" smtClean="0"/>
              <a:t> </a:t>
            </a:r>
            <a:endParaRPr lang="ar-JO" sz="4400" dirty="0"/>
          </a:p>
        </p:txBody>
      </p:sp>
      <p:sp>
        <p:nvSpPr>
          <p:cNvPr id="9" name="مستطيل 8"/>
          <p:cNvSpPr/>
          <p:nvPr/>
        </p:nvSpPr>
        <p:spPr>
          <a:xfrm>
            <a:off x="7655164" y="3867541"/>
            <a:ext cx="914400" cy="530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solidFill>
                  <a:srgbClr val="002060"/>
                </a:solidFill>
              </a:rPr>
              <a:t>4</a:t>
            </a:r>
            <a:endParaRPr lang="ar-JO" sz="6000" dirty="0">
              <a:solidFill>
                <a:srgbClr val="00206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680059" y="3782069"/>
            <a:ext cx="556113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</a:rPr>
              <a:t>عدد الأشجار في كل مجموعة</a:t>
            </a:r>
            <a:r>
              <a:rPr lang="ar-SA" sz="4400" dirty="0" smtClean="0"/>
              <a:t> </a:t>
            </a:r>
            <a:endParaRPr lang="ar-JO" sz="4400" dirty="0"/>
          </a:p>
        </p:txBody>
      </p:sp>
      <p:sp>
        <p:nvSpPr>
          <p:cNvPr id="29" name="مستطيل 28"/>
          <p:cNvSpPr/>
          <p:nvPr/>
        </p:nvSpPr>
        <p:spPr>
          <a:xfrm>
            <a:off x="631796" y="3901635"/>
            <a:ext cx="914400" cy="530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solidFill>
                  <a:srgbClr val="002060"/>
                </a:solidFill>
              </a:rPr>
              <a:t>2</a:t>
            </a:r>
            <a:endParaRPr lang="ar-JO" sz="6000" dirty="0">
              <a:solidFill>
                <a:srgbClr val="00206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7101210" y="4571922"/>
            <a:ext cx="46573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</a:rPr>
              <a:t>عدد الأشجار جميعها</a:t>
            </a:r>
            <a:endParaRPr lang="ar-JO" sz="4400" dirty="0"/>
          </a:p>
        </p:txBody>
      </p:sp>
      <p:sp>
        <p:nvSpPr>
          <p:cNvPr id="31" name="مستطيل 30"/>
          <p:cNvSpPr/>
          <p:nvPr/>
        </p:nvSpPr>
        <p:spPr>
          <a:xfrm>
            <a:off x="7288233" y="4726948"/>
            <a:ext cx="660013" cy="705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solidFill>
                  <a:srgbClr val="002060"/>
                </a:solidFill>
              </a:rPr>
              <a:t>2</a:t>
            </a:r>
            <a:endParaRPr lang="ar-JO" sz="6000" dirty="0">
              <a:solidFill>
                <a:srgbClr val="002060"/>
              </a:solidFill>
            </a:endParaRPr>
          </a:p>
        </p:txBody>
      </p:sp>
      <p:sp>
        <p:nvSpPr>
          <p:cNvPr id="33" name="زائد 32"/>
          <p:cNvSpPr/>
          <p:nvPr/>
        </p:nvSpPr>
        <p:spPr>
          <a:xfrm>
            <a:off x="3361045" y="4627224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زائد 33"/>
          <p:cNvSpPr/>
          <p:nvPr/>
        </p:nvSpPr>
        <p:spPr>
          <a:xfrm>
            <a:off x="4935458" y="4627224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5" name="زائد 34"/>
          <p:cNvSpPr/>
          <p:nvPr/>
        </p:nvSpPr>
        <p:spPr>
          <a:xfrm>
            <a:off x="6455739" y="4623417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4" name="يساوي 23"/>
          <p:cNvSpPr/>
          <p:nvPr/>
        </p:nvSpPr>
        <p:spPr>
          <a:xfrm>
            <a:off x="1814171" y="4616759"/>
            <a:ext cx="914400" cy="9144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5819389" y="4727666"/>
            <a:ext cx="660013" cy="705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solidFill>
                  <a:srgbClr val="002060"/>
                </a:solidFill>
              </a:rPr>
              <a:t>2</a:t>
            </a:r>
            <a:endParaRPr lang="ar-JO" sz="6000" dirty="0">
              <a:solidFill>
                <a:srgbClr val="002060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4275445" y="4726948"/>
            <a:ext cx="660013" cy="705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solidFill>
                  <a:srgbClr val="002060"/>
                </a:solidFill>
              </a:rPr>
              <a:t>2</a:t>
            </a:r>
            <a:endParaRPr lang="ar-JO" sz="6000" dirty="0">
              <a:solidFill>
                <a:srgbClr val="002060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2701032" y="4721008"/>
            <a:ext cx="660013" cy="705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solidFill>
                  <a:srgbClr val="002060"/>
                </a:solidFill>
              </a:rPr>
              <a:t>2</a:t>
            </a:r>
            <a:endParaRPr lang="ar-JO" sz="6000" dirty="0">
              <a:solidFill>
                <a:srgbClr val="002060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1088996" y="4635461"/>
            <a:ext cx="660013" cy="705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solidFill>
                  <a:srgbClr val="FF0000"/>
                </a:solidFill>
              </a:rPr>
              <a:t>8</a:t>
            </a:r>
            <a:endParaRPr lang="ar-JO" sz="6000" dirty="0">
              <a:solidFill>
                <a:srgbClr val="FF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605451" y="5531159"/>
            <a:ext cx="67514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FFC000"/>
                </a:solidFill>
              </a:rPr>
              <a:t>يمكن التعبير عن الأشجار جميعها</a:t>
            </a:r>
            <a:endParaRPr lang="ar-JO" sz="4000" dirty="0">
              <a:solidFill>
                <a:srgbClr val="FFC000"/>
              </a:solidFill>
            </a:endParaRPr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77" y="5541624"/>
            <a:ext cx="3590925" cy="89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سهم إلى اليمين 26"/>
          <p:cNvSpPr/>
          <p:nvPr/>
        </p:nvSpPr>
        <p:spPr>
          <a:xfrm>
            <a:off x="5585002" y="419127"/>
            <a:ext cx="5801203" cy="1078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FF0000"/>
                </a:solidFill>
              </a:rPr>
              <a:t>ألاحظ ثم أجيب</a:t>
            </a:r>
            <a:endParaRPr lang="ar-JO" sz="4400" dirty="0">
              <a:solidFill>
                <a:srgbClr val="FF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761497" y="5327076"/>
            <a:ext cx="724878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8000" dirty="0" smtClean="0">
                <a:solidFill>
                  <a:srgbClr val="FF0000"/>
                </a:solidFill>
              </a:rPr>
              <a:t>4</a:t>
            </a:r>
            <a:endParaRPr lang="ar-JO" sz="8000" dirty="0">
              <a:solidFill>
                <a:srgbClr val="FF0000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3326782" y="5341363"/>
            <a:ext cx="724878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8000" dirty="0" smtClean="0">
                <a:solidFill>
                  <a:srgbClr val="FF0000"/>
                </a:solidFill>
              </a:rPr>
              <a:t>2</a:t>
            </a:r>
            <a:endParaRPr lang="ar-JO" sz="8000" dirty="0">
              <a:solidFill>
                <a:srgbClr val="FF0000"/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2010232" y="5322716"/>
            <a:ext cx="724878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8000" dirty="0" smtClean="0">
                <a:solidFill>
                  <a:srgbClr val="FF0000"/>
                </a:solidFill>
              </a:rPr>
              <a:t>8</a:t>
            </a:r>
            <a:endParaRPr lang="ar-JO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47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7" grpId="0"/>
      <p:bldP spid="9" grpId="0" animBg="1"/>
      <p:bldP spid="28" grpId="0"/>
      <p:bldP spid="29" grpId="0" animBg="1"/>
      <p:bldP spid="30" grpId="0"/>
      <p:bldP spid="31" grpId="0" animBg="1"/>
      <p:bldP spid="33" grpId="0" animBg="1"/>
      <p:bldP spid="34" grpId="0" animBg="1"/>
      <p:bldP spid="35" grpId="0" animBg="1"/>
      <p:bldP spid="24" grpId="0" animBg="1"/>
      <p:bldP spid="40" grpId="0" animBg="1"/>
      <p:bldP spid="44" grpId="0" animBg="1"/>
      <p:bldP spid="45" grpId="0" animBg="1"/>
      <p:bldP spid="46" grpId="0" animBg="1"/>
      <p:bldP spid="25" grpId="0"/>
      <p:bldP spid="27" grpId="0" animBg="1"/>
      <p:bldP spid="47" grpId="0"/>
      <p:bldP spid="53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 flipV="1">
            <a:off x="808892" y="1096163"/>
            <a:ext cx="10750062" cy="4161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" y="538950"/>
            <a:ext cx="10644554" cy="15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4" y="2403232"/>
            <a:ext cx="10890739" cy="287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نجمة ذات 4 نقاط 3"/>
          <p:cNvSpPr/>
          <p:nvPr/>
        </p:nvSpPr>
        <p:spPr>
          <a:xfrm>
            <a:off x="9413631" y="2501663"/>
            <a:ext cx="1266092" cy="115472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نجمة ذات 4 نقاط 8"/>
          <p:cNvSpPr/>
          <p:nvPr/>
        </p:nvSpPr>
        <p:spPr>
          <a:xfrm>
            <a:off x="9413631" y="3842239"/>
            <a:ext cx="1266092" cy="115472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" name="نجمة ذات 4 نقاط 9"/>
          <p:cNvSpPr/>
          <p:nvPr/>
        </p:nvSpPr>
        <p:spPr>
          <a:xfrm>
            <a:off x="6764216" y="3851032"/>
            <a:ext cx="1266092" cy="115472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" name="نجمة ذات 4 نقاط 10"/>
          <p:cNvSpPr/>
          <p:nvPr/>
        </p:nvSpPr>
        <p:spPr>
          <a:xfrm>
            <a:off x="6764216" y="2501663"/>
            <a:ext cx="1266092" cy="115472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نجمة ذات 4 نقاط 11"/>
          <p:cNvSpPr/>
          <p:nvPr/>
        </p:nvSpPr>
        <p:spPr>
          <a:xfrm>
            <a:off x="4044462" y="3758965"/>
            <a:ext cx="1266092" cy="115472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3" name="نجمة ذات 4 نقاط 12"/>
          <p:cNvSpPr/>
          <p:nvPr/>
        </p:nvSpPr>
        <p:spPr>
          <a:xfrm>
            <a:off x="4044462" y="2501663"/>
            <a:ext cx="1266092" cy="115472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4" name="نجمة ذات 4 نقاط 13"/>
          <p:cNvSpPr/>
          <p:nvPr/>
        </p:nvSpPr>
        <p:spPr>
          <a:xfrm>
            <a:off x="1438215" y="3851032"/>
            <a:ext cx="1266092" cy="115472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5" name="نجمة ذات 4 نقاط 14"/>
          <p:cNvSpPr/>
          <p:nvPr/>
        </p:nvSpPr>
        <p:spPr>
          <a:xfrm>
            <a:off x="1453662" y="2525109"/>
            <a:ext cx="1266092" cy="115472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/>
          <p:cNvSpPr txBox="1"/>
          <p:nvPr/>
        </p:nvSpPr>
        <p:spPr>
          <a:xfrm>
            <a:off x="2071261" y="1143055"/>
            <a:ext cx="724878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8000" dirty="0" smtClean="0">
                <a:solidFill>
                  <a:srgbClr val="FF0000"/>
                </a:solidFill>
              </a:rPr>
              <a:t>8</a:t>
            </a:r>
            <a:endParaRPr lang="ar-JO" sz="80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270738" y="5353706"/>
            <a:ext cx="496774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 </a:t>
            </a:r>
            <a:r>
              <a:rPr lang="ar-SA" sz="6000" dirty="0" smtClean="0">
                <a:solidFill>
                  <a:srgbClr val="FFC000"/>
                </a:solidFill>
              </a:rPr>
              <a:t>أربع </a:t>
            </a:r>
            <a:r>
              <a:rPr lang="ar-SA" sz="6000" dirty="0" err="1" smtClean="0">
                <a:solidFill>
                  <a:srgbClr val="FFC000"/>
                </a:solidFill>
              </a:rPr>
              <a:t>اثنينات</a:t>
            </a:r>
            <a:endParaRPr lang="ar-JO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2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836225" y="418011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00000"/>
                </a:solidFill>
              </a:rPr>
              <a:t>تَدْريبُ الْكِتاب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900158" y="4220308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4"/>
          <a:stretch/>
        </p:blipFill>
        <p:spPr bwMode="auto">
          <a:xfrm>
            <a:off x="2144591" y="1359876"/>
            <a:ext cx="8629650" cy="35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82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1688123"/>
            <a:ext cx="10480430" cy="446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0" y="375138"/>
            <a:ext cx="11617568" cy="629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834" y="3919401"/>
            <a:ext cx="4283129" cy="23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32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386148" y="2602294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  <a:hlinkClick r:id="rId5"/>
              </a:rPr>
              <a:t>هيّا نَلْعَب</a:t>
            </a:r>
            <a:endParaRPr lang="ar-SA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oto Naskh Arabic UI"/>
            </a:endParaRPr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191311" y="1475943"/>
            <a:ext cx="980937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dirty="0" smtClean="0">
                <a:solidFill>
                  <a:srgbClr val="FF0000"/>
                </a:solidFill>
              </a:rPr>
              <a:t>المعلمة :شفاء عوينة ..</a:t>
            </a:r>
            <a:r>
              <a:rPr lang="ar-SA" sz="4000" dirty="0" smtClean="0">
                <a:solidFill>
                  <a:srgbClr val="92D050"/>
                </a:solidFill>
              </a:rPr>
              <a:t>مدرسة ذكور العرقوب الأساسية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المعلمة : أحلام خالد </a:t>
            </a:r>
            <a:r>
              <a:rPr lang="ar-SA" sz="4000" dirty="0" smtClean="0">
                <a:solidFill>
                  <a:srgbClr val="7030A0"/>
                </a:solidFill>
              </a:rPr>
              <a:t>.. مدرسة حيفا الأساسية المختلطة</a:t>
            </a:r>
          </a:p>
          <a:p>
            <a:r>
              <a:rPr lang="ar-SA" sz="4000" dirty="0" smtClean="0">
                <a:solidFill>
                  <a:srgbClr val="FF0000"/>
                </a:solidFill>
              </a:rPr>
              <a:t>المعلمة : باسمة شوشة .. </a:t>
            </a:r>
            <a:r>
              <a:rPr lang="ar-SA" sz="4000" dirty="0" smtClean="0">
                <a:solidFill>
                  <a:srgbClr val="92D050"/>
                </a:solidFill>
              </a:rPr>
              <a:t>مدرسة بنات تل الربيع الأساسية</a:t>
            </a:r>
            <a:endParaRPr lang="ar-JO" sz="4000" dirty="0">
              <a:solidFill>
                <a:srgbClr val="92D05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85588" y="3730214"/>
            <a:ext cx="5820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بإشراف الأستاذ عصام عبيد الله</a:t>
            </a:r>
            <a:endParaRPr lang="ar-SA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715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حل 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2"/>
            <a:ext cx="8595360" cy="695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619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898571" y="543594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مُهِمْة أدائية :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0" y="1957754"/>
            <a:ext cx="93949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tx2"/>
                </a:solidFill>
              </a:rPr>
              <a:t>تصميم مغلفات ورسائل مثل أمينة .. ثم الحل</a:t>
            </a:r>
            <a:endParaRPr lang="ar-SA" sz="4800" b="1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2" y="3033713"/>
            <a:ext cx="8515712" cy="163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4818185"/>
            <a:ext cx="8902573" cy="169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74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46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374216" y="1804740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289537" y="2252117"/>
            <a:ext cx="9308125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chemeClr val="bg2"/>
                </a:solidFill>
              </a:rPr>
              <a:t>حقائق الضرب للعدد</a:t>
            </a:r>
            <a:r>
              <a:rPr lang="ar-SA" sz="15000" dirty="0" smtClean="0">
                <a:solidFill>
                  <a:srgbClr val="7030A0"/>
                </a:solidFill>
              </a:rPr>
              <a:t>2</a:t>
            </a:r>
            <a:endParaRPr lang="ar-JO" sz="1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938472" y="1804740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914400" y="2705725"/>
            <a:ext cx="994116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chemeClr val="bg1"/>
                </a:solidFill>
              </a:rPr>
              <a:t>1)أن تتعرف الطالبة إلى حقائق  الضرب للعدد 2</a:t>
            </a:r>
          </a:p>
          <a:p>
            <a:r>
              <a:rPr lang="ar-SA" sz="4400" dirty="0" smtClean="0">
                <a:solidFill>
                  <a:schemeClr val="bg1"/>
                </a:solidFill>
              </a:rPr>
              <a:t>2)أن تعبر عن رسومات بجملة ضرب</a:t>
            </a:r>
            <a:endParaRPr lang="ar-JO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145469" y="209203"/>
            <a:ext cx="840544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 smtClean="0">
                <a:solidFill>
                  <a:srgbClr val="FFC000"/>
                </a:solidFill>
              </a:rPr>
              <a:t>هيا نجد ناتج جمع ما يلي :</a:t>
            </a:r>
            <a:endParaRPr lang="ar-JO" sz="7200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13" y="2248051"/>
            <a:ext cx="3073053" cy="236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00" y="2248049"/>
            <a:ext cx="3073053" cy="236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29" y="2248050"/>
            <a:ext cx="3073053" cy="236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9327527" y="1166393"/>
            <a:ext cx="68962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/>
              <a:t>2</a:t>
            </a:r>
            <a:endParaRPr lang="ar-JO" sz="9600" dirty="0"/>
          </a:p>
        </p:txBody>
      </p:sp>
      <p:sp>
        <p:nvSpPr>
          <p:cNvPr id="14" name="زائد 13"/>
          <p:cNvSpPr/>
          <p:nvPr/>
        </p:nvSpPr>
        <p:spPr>
          <a:xfrm>
            <a:off x="7514492" y="1655242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1" name="مربع نص 20"/>
          <p:cNvSpPr txBox="1"/>
          <p:nvPr/>
        </p:nvSpPr>
        <p:spPr>
          <a:xfrm>
            <a:off x="2645373" y="1140043"/>
            <a:ext cx="68962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/>
              <a:t>2</a:t>
            </a:r>
            <a:endParaRPr lang="ar-JO" sz="96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5880943" y="1055077"/>
            <a:ext cx="68962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/>
              <a:t>2</a:t>
            </a:r>
            <a:endParaRPr lang="ar-JO" sz="9600" dirty="0"/>
          </a:p>
        </p:txBody>
      </p:sp>
      <p:sp>
        <p:nvSpPr>
          <p:cNvPr id="23" name="زائد 22"/>
          <p:cNvSpPr/>
          <p:nvPr/>
        </p:nvSpPr>
        <p:spPr>
          <a:xfrm>
            <a:off x="4067908" y="1636988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0" name="مربع نص 19"/>
          <p:cNvSpPr txBox="1"/>
          <p:nvPr/>
        </p:nvSpPr>
        <p:spPr>
          <a:xfrm>
            <a:off x="2645373" y="4712677"/>
            <a:ext cx="590075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002060"/>
                </a:solidFill>
              </a:rPr>
              <a:t>يساوي  6</a:t>
            </a:r>
            <a:endParaRPr lang="ar-JO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95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4" grpId="0" animBg="1"/>
      <p:bldP spid="21" grpId="0"/>
      <p:bldP spid="22" grpId="0"/>
      <p:bldP spid="23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527538" y="454913"/>
            <a:ext cx="111017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 smtClean="0">
                <a:solidFill>
                  <a:srgbClr val="FFFF00"/>
                </a:solidFill>
              </a:rPr>
              <a:t>هيا نحدد عناصر جملة الضرب التالية</a:t>
            </a:r>
            <a:endParaRPr lang="ar-JO" sz="7200" dirty="0">
              <a:solidFill>
                <a:srgbClr val="FFFF00"/>
              </a:solidFill>
            </a:endParaRPr>
          </a:p>
        </p:txBody>
      </p:sp>
      <p:pic>
        <p:nvPicPr>
          <p:cNvPr id="1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69" y="1781908"/>
            <a:ext cx="9390853" cy="205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9449015" y="2022847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/>
              <a:t>5</a:t>
            </a:r>
            <a:endParaRPr lang="ar-JO" sz="96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2048910" y="2022847"/>
            <a:ext cx="1479893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/>
              <a:t>15</a:t>
            </a:r>
            <a:endParaRPr lang="ar-JO" sz="96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6078415" y="2016985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/>
              <a:t>3</a:t>
            </a:r>
            <a:endParaRPr lang="ar-JO" sz="9600" dirty="0"/>
          </a:p>
        </p:txBody>
      </p:sp>
      <p:sp>
        <p:nvSpPr>
          <p:cNvPr id="3" name="مستطيل 2"/>
          <p:cNvSpPr/>
          <p:nvPr/>
        </p:nvSpPr>
        <p:spPr>
          <a:xfrm>
            <a:off x="8519273" y="4074385"/>
            <a:ext cx="26917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المضروب فيه</a:t>
            </a:r>
            <a:endParaRPr lang="ar-SA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078126" y="5084765"/>
            <a:ext cx="24497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cap="none" spc="0" dirty="0" smtClean="0">
                <a:ln/>
                <a:solidFill>
                  <a:schemeClr val="accent4"/>
                </a:solidFill>
                <a:effectLst/>
              </a:rPr>
              <a:t>إشارة الضرب</a:t>
            </a:r>
            <a:endParaRPr lang="ar-SA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506944" y="4068523"/>
            <a:ext cx="19752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المضروب</a:t>
            </a:r>
            <a:endParaRPr lang="ar-SA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094663" y="5073041"/>
            <a:ext cx="13179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cap="none" spc="0" dirty="0" smtClean="0">
                <a:ln/>
                <a:solidFill>
                  <a:schemeClr val="accent4"/>
                </a:solidFill>
                <a:effectLst/>
              </a:rPr>
              <a:t>يساوي</a:t>
            </a:r>
            <a:endParaRPr lang="ar-SA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813162" y="4068523"/>
            <a:ext cx="24000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ناتج الضرب</a:t>
            </a:r>
            <a:endParaRPr lang="ar-SA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8033657" y="3043646"/>
            <a:ext cx="26121" cy="2029395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4593764" y="3104605"/>
            <a:ext cx="26121" cy="2029395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734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  <p:bldP spid="3" grpId="0"/>
      <p:bldP spid="6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184</Words>
  <PresentationFormat>Personnalisé</PresentationFormat>
  <Paragraphs>77</Paragraphs>
  <Slides>23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رياضيات درس درس حقائق الضرب للعدد 2 الصف الثاني الاساسي الفصل الدراسي الثاني</dc:title>
  <dc:subject>بوربوينت رياضيات الصف الثاني الاساسي الفصل الدراسي الثاني درس حقائق الضرب للعدد 2</dc:subject>
  <dc:creator>الملتقى التربوي</dc:creator>
  <cp:keywords>رياضيات; الصف الثاني الاساسي; الفصل الثاني; الملتقى التربوي</cp:keywords>
  <dc:description>بوربوينت رياضيات الصف الثاني الاساسي الفصل الدراسي الثاني درس حقائق الضرب للعدد 2</dc:description>
  <cp:revision>1</cp:revision>
  <dcterms:created xsi:type="dcterms:W3CDTF">2021-03-15T06:44:21Z</dcterms:created>
  <dcterms:modified xsi:type="dcterms:W3CDTF">2021-03-15T20:39:37Z</dcterms:modified>
  <cp:category>رياضيات; الصف الثاني الاساسي; الفصل الثاني; الملتقى التربوي</cp:category>
</cp:coreProperties>
</file>