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79" r:id="rId3"/>
    <p:sldId id="258" r:id="rId4"/>
    <p:sldId id="259" r:id="rId5"/>
    <p:sldId id="281" r:id="rId6"/>
    <p:sldId id="265" r:id="rId7"/>
    <p:sldId id="284" r:id="rId8"/>
    <p:sldId id="283" r:id="rId9"/>
    <p:sldId id="293" r:id="rId10"/>
    <p:sldId id="272" r:id="rId11"/>
    <p:sldId id="286" r:id="rId12"/>
    <p:sldId id="287" r:id="rId13"/>
    <p:sldId id="288" r:id="rId14"/>
    <p:sldId id="290" r:id="rId15"/>
    <p:sldId id="271" r:id="rId16"/>
    <p:sldId id="264" r:id="rId17"/>
    <p:sldId id="275" r:id="rId18"/>
    <p:sldId id="273" r:id="rId19"/>
    <p:sldId id="270" r:id="rId20"/>
    <p:sldId id="274" r:id="rId21"/>
    <p:sldId id="268" r:id="rId22"/>
    <p:sldId id="295" r:id="rId23"/>
    <p:sldId id="267" r:id="rId24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25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3773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5370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373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438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5507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8111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3602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9487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4630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719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4015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8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hyperlink" Target="https://www.wepal.net/library/?app=content.list&amp;level=2&amp;semester=2&amp;subject=2&amp;type=7&amp;submit=submit" TargetMode="External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2&amp;semester=2&amp;subject=2&amp;type=2&amp;submit=submit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ordwall.net/ar/resource/5964783/%d8%a7%d9%84%d8%b6%d8%b1%d8%a8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slide" Target="slide18.xml"/><Relationship Id="rId3" Type="http://schemas.openxmlformats.org/officeDocument/2006/relationships/slide" Target="slide3.xml"/><Relationship Id="rId7" Type="http://schemas.openxmlformats.org/officeDocument/2006/relationships/slide" Target="slide15.xml"/><Relationship Id="rId12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14.xml"/><Relationship Id="rId1" Type="http://schemas.openxmlformats.org/officeDocument/2006/relationships/tags" Target="../tags/tag1.xml"/><Relationship Id="rId6" Type="http://schemas.openxmlformats.org/officeDocument/2006/relationships/slide" Target="slide23.xml"/><Relationship Id="rId11" Type="http://schemas.openxmlformats.org/officeDocument/2006/relationships/slide" Target="slide4.xml"/><Relationship Id="rId5" Type="http://schemas.openxmlformats.org/officeDocument/2006/relationships/image" Target="../media/image4.jpeg"/><Relationship Id="rId15" Type="http://schemas.openxmlformats.org/officeDocument/2006/relationships/slide" Target="slide8.xml"/><Relationship Id="rId10" Type="http://schemas.openxmlformats.org/officeDocument/2006/relationships/slide" Target="slide20.xml"/><Relationship Id="rId4" Type="http://schemas.openxmlformats.org/officeDocument/2006/relationships/image" Target="../media/image3.emf"/><Relationship Id="rId9" Type="http://schemas.openxmlformats.org/officeDocument/2006/relationships/slide" Target="slide10.xml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الرِّياضِيّات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99223" y="3163277"/>
            <a:ext cx="2996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الصَّفُّ الثاني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6196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332892" y="762000"/>
            <a:ext cx="84171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JO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521677" y="273317"/>
            <a:ext cx="1114864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 smtClean="0">
                <a:solidFill>
                  <a:srgbClr val="FFC000"/>
                </a:solidFill>
              </a:rPr>
              <a:t>هيا نشاهد هذا الفيديو</a:t>
            </a:r>
            <a:endParaRPr lang="ar-JO" sz="5400" dirty="0">
              <a:solidFill>
                <a:srgbClr val="FFC000"/>
              </a:solidFill>
            </a:endParaRPr>
          </a:p>
        </p:txBody>
      </p:sp>
      <p:pic>
        <p:nvPicPr>
          <p:cNvPr id="4" name="videoplayback (15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1678" y="1131332"/>
            <a:ext cx="11148646" cy="521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17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 flipV="1">
            <a:off x="808892" y="1096163"/>
            <a:ext cx="10750062" cy="4161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JO" dirty="0"/>
          </a:p>
        </p:txBody>
      </p:sp>
      <p:sp>
        <p:nvSpPr>
          <p:cNvPr id="4" name="مستطيل 3"/>
          <p:cNvSpPr/>
          <p:nvPr/>
        </p:nvSpPr>
        <p:spPr>
          <a:xfrm>
            <a:off x="175846" y="1096163"/>
            <a:ext cx="1125415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5400" dirty="0">
                <a:solidFill>
                  <a:srgbClr val="C00000"/>
                </a:solidFill>
              </a:rPr>
              <a:t>نستنتج أن </a:t>
            </a:r>
            <a:endParaRPr lang="ar-SA" sz="540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7200" dirty="0" smtClean="0">
                <a:solidFill>
                  <a:srgbClr val="FFC000"/>
                </a:solidFill>
              </a:rPr>
              <a:t>    الضرب </a:t>
            </a:r>
            <a:r>
              <a:rPr lang="ar-SA" sz="7200" dirty="0">
                <a:solidFill>
                  <a:srgbClr val="FFC000"/>
                </a:solidFill>
              </a:rPr>
              <a:t>هو عملية جمع متكرر</a:t>
            </a:r>
            <a:endParaRPr lang="ar-JO" sz="7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29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309" y="1600199"/>
            <a:ext cx="1819275" cy="132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300" y="1600199"/>
            <a:ext cx="1819275" cy="132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2" y="1588476"/>
            <a:ext cx="1819275" cy="132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09" y="1565030"/>
            <a:ext cx="1819275" cy="132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946" y="3428999"/>
            <a:ext cx="1343025" cy="87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896" y="3420207"/>
            <a:ext cx="1162050" cy="88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712" y="3429000"/>
            <a:ext cx="5229225" cy="87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496" y="4331582"/>
            <a:ext cx="5713534" cy="81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8" y="552816"/>
            <a:ext cx="11066584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34" y="5204162"/>
            <a:ext cx="7915275" cy="97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9301811" y="3265519"/>
            <a:ext cx="670376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7200" dirty="0" smtClean="0">
                <a:solidFill>
                  <a:srgbClr val="FF0000"/>
                </a:solidFill>
              </a:rPr>
              <a:t>4</a:t>
            </a:r>
            <a:endParaRPr lang="ar-JO" sz="7200" dirty="0">
              <a:solidFill>
                <a:srgbClr val="FF0000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2127288" y="3261123"/>
            <a:ext cx="670376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7200" dirty="0" smtClean="0">
                <a:solidFill>
                  <a:srgbClr val="FF0000"/>
                </a:solidFill>
              </a:rPr>
              <a:t>3</a:t>
            </a:r>
            <a:endParaRPr lang="ar-JO" sz="7200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962631" y="5130668"/>
            <a:ext cx="588624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rgbClr val="7030A0"/>
                </a:solidFill>
              </a:rPr>
              <a:t>4</a:t>
            </a:r>
            <a:endParaRPr lang="ar-JO" sz="6000" dirty="0">
              <a:solidFill>
                <a:srgbClr val="7030A0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4792379" y="5138586"/>
            <a:ext cx="588624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rgbClr val="7030A0"/>
                </a:solidFill>
              </a:rPr>
              <a:t>3</a:t>
            </a:r>
            <a:endParaRPr lang="ar-JO" sz="6000" dirty="0">
              <a:solidFill>
                <a:srgbClr val="7030A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2743406" y="5143180"/>
            <a:ext cx="145956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 smtClean="0">
                <a:solidFill>
                  <a:srgbClr val="7030A0"/>
                </a:solidFill>
              </a:rPr>
              <a:t>12</a:t>
            </a:r>
            <a:endParaRPr lang="ar-JO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29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  <p:bldP spid="6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85" y="1151877"/>
            <a:ext cx="10937630" cy="399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629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628" y="1584997"/>
            <a:ext cx="9437077" cy="96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2825261"/>
            <a:ext cx="11043138" cy="327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042" y="3205529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217" y="4313359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180" y="4342667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3357929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180" y="3363058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986" y="4313359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658" y="4342667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658" y="3310304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934" y="4348529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442" y="4348529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934" y="3205529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442" y="3205529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61"/>
          <a:stretch/>
        </p:blipFill>
        <p:spPr bwMode="auto">
          <a:xfrm>
            <a:off x="6154615" y="524367"/>
            <a:ext cx="5410200" cy="64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2145074" y="462409"/>
            <a:ext cx="3743333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dirty="0" smtClean="0">
                <a:solidFill>
                  <a:srgbClr val="FFC000"/>
                </a:solidFill>
              </a:rPr>
              <a:t>ثم اكتب جملة الضرب</a:t>
            </a:r>
            <a:endParaRPr lang="ar-JO" sz="4000" dirty="0">
              <a:solidFill>
                <a:srgbClr val="FFC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8346831" y="5181601"/>
            <a:ext cx="828129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 smtClean="0">
                <a:solidFill>
                  <a:srgbClr val="7030A0"/>
                </a:solidFill>
              </a:rPr>
              <a:t>3</a:t>
            </a:r>
            <a:endParaRPr lang="ar-JO" sz="6600" dirty="0">
              <a:solidFill>
                <a:srgbClr val="7030A0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4018450" y="5134709"/>
            <a:ext cx="162877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 smtClean="0">
                <a:solidFill>
                  <a:srgbClr val="7030A0"/>
                </a:solidFill>
              </a:rPr>
              <a:t>12</a:t>
            </a:r>
            <a:endParaRPr lang="ar-JO" sz="6600" dirty="0">
              <a:solidFill>
                <a:srgbClr val="7030A0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6438166" y="5134709"/>
            <a:ext cx="828129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 smtClean="0">
                <a:solidFill>
                  <a:srgbClr val="7030A0"/>
                </a:solidFill>
              </a:rPr>
              <a:t>4</a:t>
            </a:r>
            <a:endParaRPr lang="ar-JO" sz="6600" dirty="0">
              <a:solidFill>
                <a:srgbClr val="7030A0"/>
              </a:solidFill>
            </a:endParaRPr>
          </a:p>
        </p:txBody>
      </p:sp>
      <p:pic>
        <p:nvPicPr>
          <p:cNvPr id="23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61"/>
          <a:stretch/>
        </p:blipFill>
        <p:spPr bwMode="auto">
          <a:xfrm>
            <a:off x="6154615" y="511304"/>
            <a:ext cx="5410200" cy="64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مربع نص 23"/>
          <p:cNvSpPr txBox="1"/>
          <p:nvPr/>
        </p:nvSpPr>
        <p:spPr>
          <a:xfrm>
            <a:off x="2145074" y="449346"/>
            <a:ext cx="3743333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dirty="0" smtClean="0">
                <a:solidFill>
                  <a:srgbClr val="FFC000"/>
                </a:solidFill>
              </a:rPr>
              <a:t>ثم اكتب جملة الضرب</a:t>
            </a:r>
            <a:endParaRPr lang="ar-JO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33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6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509451" y="1478168"/>
            <a:ext cx="69886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تَدْريباتُ الْكِتاب</a:t>
            </a:r>
            <a:r>
              <a:rPr lang="ar-S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94960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1780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7685311" y="361253"/>
            <a:ext cx="412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C000"/>
                </a:solidFill>
              </a:rPr>
              <a:t>تَدْريبُ الْكِتاب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2" y="499919"/>
            <a:ext cx="738018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3" y="3064186"/>
            <a:ext cx="10998590" cy="306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8900158" y="4220308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249082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541620" y="561703"/>
            <a:ext cx="412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C000"/>
                </a:solidFill>
              </a:rPr>
              <a:t>تَدْريبُ الْكِتاب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1036319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3622432"/>
            <a:ext cx="10363198" cy="253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7541620" y="3657601"/>
            <a:ext cx="53558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 smtClean="0">
                <a:solidFill>
                  <a:srgbClr val="FF0000"/>
                </a:solidFill>
              </a:rPr>
              <a:t>2</a:t>
            </a:r>
            <a:endParaRPr lang="ar-JO" sz="6600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609743" y="3645879"/>
            <a:ext cx="53558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 smtClean="0">
                <a:solidFill>
                  <a:srgbClr val="FF0000"/>
                </a:solidFill>
              </a:rPr>
              <a:t>3</a:t>
            </a:r>
            <a:endParaRPr lang="ar-JO" sz="6600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454912" y="4472522"/>
            <a:ext cx="53558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 smtClean="0">
                <a:solidFill>
                  <a:srgbClr val="FF0000"/>
                </a:solidFill>
              </a:rPr>
              <a:t>3</a:t>
            </a:r>
            <a:endParaRPr lang="ar-JO" sz="6600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6908574" y="4472522"/>
            <a:ext cx="53558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 smtClean="0">
                <a:solidFill>
                  <a:srgbClr val="FF0000"/>
                </a:solidFill>
              </a:rPr>
              <a:t>3</a:t>
            </a:r>
            <a:endParaRPr lang="ar-JO" sz="6600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884020" y="4472522"/>
            <a:ext cx="53558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 smtClean="0">
                <a:solidFill>
                  <a:srgbClr val="FFC000"/>
                </a:solidFill>
              </a:rPr>
              <a:t>6</a:t>
            </a:r>
            <a:endParaRPr lang="ar-JO" sz="6600" dirty="0">
              <a:solidFill>
                <a:srgbClr val="FFC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6372994" y="5205047"/>
            <a:ext cx="53558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 smtClean="0">
                <a:solidFill>
                  <a:srgbClr val="FF0000"/>
                </a:solidFill>
              </a:rPr>
              <a:t>2</a:t>
            </a:r>
            <a:endParaRPr lang="ar-JO" sz="6600" dirty="0">
              <a:solidFill>
                <a:srgbClr val="FF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919332" y="5263996"/>
            <a:ext cx="53558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 smtClean="0">
                <a:solidFill>
                  <a:srgbClr val="FF0000"/>
                </a:solidFill>
              </a:rPr>
              <a:t>3</a:t>
            </a:r>
            <a:endParaRPr lang="ar-JO" sz="6600" dirty="0">
              <a:solidFill>
                <a:srgbClr val="FF000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3500840" y="5263996"/>
            <a:ext cx="53558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 smtClean="0">
                <a:solidFill>
                  <a:srgbClr val="FFC000"/>
                </a:solidFill>
              </a:rPr>
              <a:t>6</a:t>
            </a:r>
            <a:endParaRPr lang="ar-JO" sz="6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20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37996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نَلْعَب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204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"/>
            <a:ext cx="12192000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18" y="3443847"/>
            <a:ext cx="2357059" cy="2357059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403">
            <a:off x="8883258" y="932019"/>
            <a:ext cx="2013862" cy="2013862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386148" y="2602294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  <a:hlinkClick r:id="rId5"/>
              </a:rPr>
              <a:t>هيّا نَلْعَب</a:t>
            </a:r>
            <a:endParaRPr lang="ar-SA" sz="115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oto Naskh Arabic UI"/>
            </a:endParaRPr>
          </a:p>
        </p:txBody>
      </p:sp>
    </p:spTree>
    <p:extLst>
      <p:ext uri="{BB962C8B-B14F-4D97-AF65-F5344CB8AC3E}">
        <p14:creationId xmlns:p14="http://schemas.microsoft.com/office/powerpoint/2010/main" val="3977242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255592" y="184946"/>
            <a:ext cx="36808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600" b="1" dirty="0" smtClean="0">
                <a:ln/>
                <a:solidFill>
                  <a:schemeClr val="accent4"/>
                </a:solidFill>
              </a:rPr>
              <a:t>فَريقُ الْعَمَل </a:t>
            </a:r>
            <a:r>
              <a:rPr lang="ar-SA" sz="66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6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مربع نص 3"/>
          <p:cNvSpPr txBox="1"/>
          <p:nvPr/>
        </p:nvSpPr>
        <p:spPr>
          <a:xfrm>
            <a:off x="1074081" y="1464220"/>
            <a:ext cx="980937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000" dirty="0" smtClean="0">
                <a:solidFill>
                  <a:srgbClr val="FF0000"/>
                </a:solidFill>
              </a:rPr>
              <a:t>المعلمة :شفاء عوينة ..</a:t>
            </a:r>
            <a:r>
              <a:rPr lang="ar-SA" sz="4000" dirty="0" smtClean="0">
                <a:solidFill>
                  <a:srgbClr val="92D050"/>
                </a:solidFill>
              </a:rPr>
              <a:t>مدرسة ذكور العرقوب الأساسية</a:t>
            </a:r>
          </a:p>
          <a:p>
            <a:r>
              <a:rPr lang="ar-SA" sz="4000" dirty="0" smtClean="0">
                <a:solidFill>
                  <a:srgbClr val="FFC000"/>
                </a:solidFill>
              </a:rPr>
              <a:t>المعلمة : أحلام خالد </a:t>
            </a:r>
            <a:r>
              <a:rPr lang="ar-SA" sz="4000" dirty="0" smtClean="0">
                <a:solidFill>
                  <a:srgbClr val="7030A0"/>
                </a:solidFill>
              </a:rPr>
              <a:t>.. مدرسة حيفا الأساسية المختلطة</a:t>
            </a:r>
          </a:p>
          <a:p>
            <a:r>
              <a:rPr lang="ar-SA" sz="4000" dirty="0" smtClean="0">
                <a:solidFill>
                  <a:srgbClr val="FF0000"/>
                </a:solidFill>
              </a:rPr>
              <a:t>المعلمة : باسمة شوشة .. </a:t>
            </a:r>
            <a:r>
              <a:rPr lang="ar-SA" sz="4000" dirty="0" smtClean="0">
                <a:solidFill>
                  <a:srgbClr val="92D050"/>
                </a:solidFill>
              </a:rPr>
              <a:t>مدرسة بنات تل الربيع الأساسية</a:t>
            </a:r>
            <a:endParaRPr lang="ar-JO" sz="4000" dirty="0">
              <a:solidFill>
                <a:srgbClr val="92D05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185588" y="3703320"/>
            <a:ext cx="58208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بإشراف الأستاذ عصام عبيد الله</a:t>
            </a:r>
            <a:endParaRPr lang="ar-SA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715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الْمَهامُ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3783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-13063"/>
            <a:ext cx="359663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898177" y="404947"/>
            <a:ext cx="2991004" cy="480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4800" b="1" dirty="0">
                <a:solidFill>
                  <a:srgbClr val="FF0000"/>
                </a:solidFill>
              </a:rPr>
              <a:t>نشاط تطبيقي</a:t>
            </a:r>
            <a:endParaRPr lang="ar-JO" sz="4800" b="1" dirty="0">
              <a:solidFill>
                <a:srgbClr val="FF0000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حل ورقة العمل</a:t>
            </a:r>
          </a:p>
          <a:p>
            <a:pPr algn="ctr">
              <a:lnSpc>
                <a:spcPct val="200000"/>
              </a:lnSpc>
            </a:pP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التالية</a:t>
            </a:r>
            <a:endParaRPr lang="en-US" sz="6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graphicFrame>
        <p:nvGraphicFramePr>
          <p:cNvPr id="4" name="كائن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956910"/>
              </p:ext>
            </p:extLst>
          </p:nvPr>
        </p:nvGraphicFramePr>
        <p:xfrm>
          <a:off x="-1" y="0"/>
          <a:ext cx="859535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مستند" r:id="rId5" imgW="5271955" imgH="7463954" progId="Word.Document.12">
                  <p:embed/>
                </p:oleObj>
              </mc:Choice>
              <mc:Fallback>
                <p:oleObj name="مستند" r:id="rId5" imgW="5271955" imgH="74639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" y="0"/>
                        <a:ext cx="859535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2807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8"/>
          <a:stretch/>
        </p:blipFill>
        <p:spPr>
          <a:xfrm>
            <a:off x="9394943" y="0"/>
            <a:ext cx="2797057" cy="68580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4898571" y="98117"/>
            <a:ext cx="4496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مُهِمْة أدائية :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1" y="1166677"/>
            <a:ext cx="9261566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 smtClean="0">
                <a:solidFill>
                  <a:schemeClr val="tx2"/>
                </a:solidFill>
              </a:rPr>
              <a:t>رسم مجموعات تشتمل على عناصر ثم التعبير</a:t>
            </a:r>
          </a:p>
          <a:p>
            <a:endParaRPr lang="ar-SA" sz="4400" b="1" dirty="0">
              <a:solidFill>
                <a:schemeClr val="tx2"/>
              </a:solidFill>
            </a:endParaRPr>
          </a:p>
          <a:p>
            <a:r>
              <a:rPr lang="ar-SA" sz="4400" b="1" dirty="0" smtClean="0">
                <a:solidFill>
                  <a:schemeClr val="tx2"/>
                </a:solidFill>
              </a:rPr>
              <a:t>عنها بجملة ضرب</a:t>
            </a:r>
            <a:endParaRPr lang="ar-JO" sz="4400" b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70" y="3206261"/>
            <a:ext cx="69818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8178509" y="3693502"/>
            <a:ext cx="960520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 smtClean="0">
                <a:solidFill>
                  <a:srgbClr val="0070C0"/>
                </a:solidFill>
              </a:rPr>
              <a:t>مثال</a:t>
            </a:r>
            <a:endParaRPr lang="ar-JO" sz="4400" b="1" dirty="0">
              <a:solidFill>
                <a:srgbClr val="0070C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7787921" y="5873261"/>
            <a:ext cx="481221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/>
              <a:t>3</a:t>
            </a:r>
            <a:endParaRPr lang="ar-JO" sz="4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307" y="5873261"/>
            <a:ext cx="820614" cy="87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ربع نص 8"/>
          <p:cNvSpPr txBox="1"/>
          <p:nvPr/>
        </p:nvSpPr>
        <p:spPr>
          <a:xfrm>
            <a:off x="6199731" y="5873260"/>
            <a:ext cx="481221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/>
              <a:t>4</a:t>
            </a:r>
            <a:endParaRPr lang="ar-JO" sz="4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123" y="5924761"/>
            <a:ext cx="701608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ربع نص 11"/>
          <p:cNvSpPr txBox="1"/>
          <p:nvPr/>
        </p:nvSpPr>
        <p:spPr>
          <a:xfrm>
            <a:off x="4712995" y="5852280"/>
            <a:ext cx="777778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/>
              <a:t>12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1651653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  <p:bldP spid="7" grpId="0"/>
      <p:bldP spid="9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8203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543593" y="352697"/>
            <a:ext cx="93900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وفقكم الله يا أبطال </a:t>
            </a:r>
          </a:p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أحسنتم </a:t>
            </a:r>
          </a:p>
          <a:p>
            <a:pPr algn="ctr"/>
            <a:endParaRPr lang="ar-SA" sz="6600" b="1" dirty="0" smtClean="0">
              <a:solidFill>
                <a:srgbClr val="C00000"/>
              </a:solidFill>
            </a:endParaRPr>
          </a:p>
          <a:p>
            <a:pPr algn="l"/>
            <a:r>
              <a:rPr lang="ar-SA" sz="8800" b="1" dirty="0" smtClean="0">
                <a:solidFill>
                  <a:schemeClr val="tx2"/>
                </a:solidFill>
              </a:rPr>
              <a:t>إلى اللقــــاء</a:t>
            </a:r>
            <a:endParaRPr lang="en-US" sz="8800" b="1" dirty="0">
              <a:solidFill>
                <a:schemeClr val="tx2"/>
              </a:solidFill>
            </a:endParaRPr>
          </a:p>
        </p:txBody>
      </p:sp>
      <p:sp>
        <p:nvSpPr>
          <p:cNvPr id="6" name="وجه ضاحك 5"/>
          <p:cNvSpPr/>
          <p:nvPr/>
        </p:nvSpPr>
        <p:spPr>
          <a:xfrm rot="20079790">
            <a:off x="463659" y="422227"/>
            <a:ext cx="1937396" cy="1720019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hlinkClick r:id="rId3" action="ppaction://hlinksldjump"/>
          </p:cNvPr>
          <p:cNvSpPr txBox="1"/>
          <p:nvPr/>
        </p:nvSpPr>
        <p:spPr>
          <a:xfrm>
            <a:off x="5095875" y="723901"/>
            <a:ext cx="230505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عنوان الدرس </a:t>
            </a:r>
            <a:endParaRPr lang="ar-JO" sz="3200" b="1" dirty="0">
              <a:solidFill>
                <a:schemeClr val="tx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835" y="444502"/>
            <a:ext cx="1828801" cy="166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مجموعة 9"/>
          <p:cNvGrpSpPr/>
          <p:nvPr/>
        </p:nvGrpSpPr>
        <p:grpSpPr>
          <a:xfrm>
            <a:off x="152400" y="222977"/>
            <a:ext cx="12192000" cy="6779522"/>
            <a:chOff x="1" y="78656"/>
            <a:chExt cx="9143999" cy="6801792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656"/>
              <a:ext cx="9143999" cy="680179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مربع نص 5">
              <a:hlinkClick r:id="rId6" action="ppaction://hlinksldjump"/>
            </p:cNvPr>
            <p:cNvSpPr txBox="1"/>
            <p:nvPr/>
          </p:nvSpPr>
          <p:spPr>
            <a:xfrm>
              <a:off x="7215174" y="428604"/>
              <a:ext cx="1928826" cy="52322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  <a:hlinkClick r:id="rId7" action="ppaction://hlinksldjump"/>
                </a:rPr>
                <a:t>تدريب الكتاب </a:t>
              </a:r>
              <a:endParaRPr lang="ar-JO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64781" y="1715077"/>
              <a:ext cx="1519238" cy="25273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مربع نص 7">
            <a:hlinkClick r:id="rId9" action="ppaction://hlinksldjump"/>
          </p:cNvPr>
          <p:cNvSpPr txBox="1"/>
          <p:nvPr/>
        </p:nvSpPr>
        <p:spPr>
          <a:xfrm>
            <a:off x="9525024" y="2143116"/>
            <a:ext cx="1142976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0" action="ppaction://hlinksldjump"/>
              </a:rPr>
              <a:t>المهام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hlinkClick r:id="rId11" action="ppaction://hlinksldjump"/>
          </p:cNvPr>
          <p:cNvSpPr txBox="1"/>
          <p:nvPr/>
        </p:nvSpPr>
        <p:spPr>
          <a:xfrm>
            <a:off x="7688156" y="2446010"/>
            <a:ext cx="107336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2" action="ppaction://hlinksldjump"/>
              </a:rPr>
              <a:t>الهدف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1" name="مربع نص 10">
            <a:hlinkClick r:id="rId9" action="ppaction://hlinksldjump"/>
          </p:cNvPr>
          <p:cNvSpPr txBox="1"/>
          <p:nvPr/>
        </p:nvSpPr>
        <p:spPr>
          <a:xfrm>
            <a:off x="804477" y="2184400"/>
            <a:ext cx="1857388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3" action="ppaction://hlinksldjump"/>
              </a:rPr>
              <a:t>لعبة تفاعلية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3" name="مربع نص 12">
            <a:hlinkClick r:id="rId14" action="ppaction://hlinksldjump"/>
          </p:cNvPr>
          <p:cNvSpPr txBox="1"/>
          <p:nvPr/>
        </p:nvSpPr>
        <p:spPr>
          <a:xfrm>
            <a:off x="4226636" y="2462681"/>
            <a:ext cx="107157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5" action="ppaction://hlinksldjump"/>
              </a:rPr>
              <a:t>العرض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3" name="مربع نص 2">
            <a:hlinkClick r:id="" action="ppaction://noaction"/>
          </p:cNvPr>
          <p:cNvSpPr txBox="1"/>
          <p:nvPr/>
        </p:nvSpPr>
        <p:spPr>
          <a:xfrm>
            <a:off x="3395670" y="723900"/>
            <a:ext cx="1031081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  <a:hlinkClick r:id="rId16" action="ppaction://hlinksldjump"/>
              </a:rPr>
              <a:t>فيديو</a:t>
            </a:r>
            <a:endParaRPr lang="ar-JO" sz="3200" b="1" dirty="0">
              <a:solidFill>
                <a:schemeClr val="tx1"/>
              </a:solidFill>
            </a:endParaRPr>
          </a:p>
        </p:txBody>
      </p:sp>
      <p:sp>
        <p:nvSpPr>
          <p:cNvPr id="14" name="مربع نص 13">
            <a:hlinkClick r:id="rId9" action="ppaction://hlinksldjump"/>
          </p:cNvPr>
          <p:cNvSpPr txBox="1"/>
          <p:nvPr/>
        </p:nvSpPr>
        <p:spPr>
          <a:xfrm>
            <a:off x="5441899" y="1047065"/>
            <a:ext cx="193142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1" action="ppaction://hlinksldjump"/>
              </a:rPr>
              <a:t>عنوان الدرس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5" name="مربع نص 14">
            <a:hlinkClick r:id="rId6" action="ppaction://hlinksldjump"/>
          </p:cNvPr>
          <p:cNvSpPr txBox="1"/>
          <p:nvPr/>
        </p:nvSpPr>
        <p:spPr>
          <a:xfrm>
            <a:off x="594572" y="222977"/>
            <a:ext cx="2571768" cy="52150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4" action="ppaction://hlinksldjump"/>
              </a:rPr>
              <a:t>نشاط كاشف </a:t>
            </a:r>
            <a:endParaRPr lang="ar-JO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168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446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4374216" y="1804740"/>
            <a:ext cx="3443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عِنْوانُ الدَّرْس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1289538" y="2739793"/>
            <a:ext cx="787790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 smtClean="0">
                <a:solidFill>
                  <a:schemeClr val="bg2"/>
                </a:solidFill>
              </a:rPr>
              <a:t>مفهوم الضرب</a:t>
            </a:r>
            <a:endParaRPr lang="ar-JO" sz="9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35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4723670" y="1804740"/>
            <a:ext cx="27446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600" b="1" dirty="0" smtClean="0">
                <a:ln/>
                <a:solidFill>
                  <a:schemeClr val="accent4"/>
                </a:solidFill>
              </a:rPr>
              <a:t>الهَــــدَف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914400" y="2967335"/>
            <a:ext cx="994116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solidFill>
                  <a:schemeClr val="bg1"/>
                </a:solidFill>
              </a:rPr>
              <a:t>أن تتعرف الطالبة إلى مفهوم الضرب</a:t>
            </a:r>
            <a:endParaRPr lang="ar-JO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25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679269" y="1478168"/>
            <a:ext cx="65967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نَشاط كاشف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3" name="سهم إلى اليمين 2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مربع نص 3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79255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3223846" y="1148862"/>
            <a:ext cx="840544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 smtClean="0">
                <a:solidFill>
                  <a:srgbClr val="FFFF00"/>
                </a:solidFill>
              </a:rPr>
              <a:t>هيا نعد </a:t>
            </a:r>
            <a:r>
              <a:rPr lang="ar-SA" sz="7200" dirty="0" err="1" smtClean="0">
                <a:solidFill>
                  <a:srgbClr val="FFFF00"/>
                </a:solidFill>
              </a:rPr>
              <a:t>قفزياً</a:t>
            </a:r>
            <a:r>
              <a:rPr lang="ar-SA" sz="7200" dirty="0" smtClean="0">
                <a:solidFill>
                  <a:srgbClr val="FFFF00"/>
                </a:solidFill>
              </a:rPr>
              <a:t> </a:t>
            </a:r>
            <a:r>
              <a:rPr lang="ar-SA" sz="7200" dirty="0" err="1" smtClean="0">
                <a:solidFill>
                  <a:srgbClr val="FFFF00"/>
                </a:solidFill>
              </a:rPr>
              <a:t>اثنينات</a:t>
            </a:r>
            <a:endParaRPr lang="ar-JO" sz="7200" dirty="0">
              <a:solidFill>
                <a:srgbClr val="FFFF00"/>
              </a:solidFill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644667"/>
              </p:ext>
            </p:extLst>
          </p:nvPr>
        </p:nvGraphicFramePr>
        <p:xfrm>
          <a:off x="644762" y="2794651"/>
          <a:ext cx="10984530" cy="133187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984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84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84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84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9845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9845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9845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9845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9845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09845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1331872">
                <a:tc>
                  <a:txBody>
                    <a:bodyPr/>
                    <a:lstStyle/>
                    <a:p>
                      <a:pPr rtl="1"/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10871548" y="2778442"/>
            <a:ext cx="53642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sz="8000" dirty="0" smtClean="0">
                <a:solidFill>
                  <a:srgbClr val="FF0000"/>
                </a:solidFill>
              </a:rPr>
              <a:t>2</a:t>
            </a:r>
            <a:endParaRPr lang="ar-JO" sz="8000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9908837" y="2731477"/>
            <a:ext cx="53642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sz="8000" dirty="0" smtClean="0">
                <a:solidFill>
                  <a:srgbClr val="FF0000"/>
                </a:solidFill>
              </a:rPr>
              <a:t>4</a:t>
            </a:r>
            <a:endParaRPr lang="ar-JO" sz="8000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8135815" y="2787188"/>
            <a:ext cx="1357039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 smtClean="0">
                <a:solidFill>
                  <a:srgbClr val="FF0000"/>
                </a:solidFill>
              </a:rPr>
              <a:t>6</a:t>
            </a:r>
            <a:endParaRPr lang="ar-JO" sz="8000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7449827" y="2754923"/>
            <a:ext cx="68598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8000" dirty="0">
                <a:solidFill>
                  <a:srgbClr val="FF0000"/>
                </a:solidFill>
              </a:rPr>
              <a:t>8</a:t>
            </a:r>
            <a:endParaRPr lang="ar-JO" sz="8000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856191" y="2787189"/>
            <a:ext cx="259363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8000" dirty="0" smtClean="0">
                <a:solidFill>
                  <a:srgbClr val="FF0000"/>
                </a:solidFill>
              </a:rPr>
              <a:t>10</a:t>
            </a:r>
            <a:endParaRPr lang="ar-JO" sz="8000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711773" y="2898576"/>
            <a:ext cx="259363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8000" dirty="0" smtClean="0">
                <a:solidFill>
                  <a:srgbClr val="FF0000"/>
                </a:solidFill>
              </a:rPr>
              <a:t>12</a:t>
            </a:r>
            <a:endParaRPr lang="ar-JO" sz="8000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622759" y="2787189"/>
            <a:ext cx="259363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 smtClean="0">
                <a:solidFill>
                  <a:srgbClr val="FF0000"/>
                </a:solidFill>
              </a:rPr>
              <a:t>14</a:t>
            </a:r>
            <a:endParaRPr lang="ar-JO" sz="9600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399491" y="2910299"/>
            <a:ext cx="259363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8000" dirty="0" smtClean="0">
                <a:solidFill>
                  <a:srgbClr val="FF0000"/>
                </a:solidFill>
              </a:rPr>
              <a:t>16</a:t>
            </a:r>
            <a:endParaRPr lang="ar-JO" sz="8000" dirty="0">
              <a:solidFill>
                <a:srgbClr val="FF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196456" y="2948407"/>
            <a:ext cx="259363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8000" dirty="0" smtClean="0">
                <a:solidFill>
                  <a:srgbClr val="FF0000"/>
                </a:solidFill>
              </a:rPr>
              <a:t>18</a:t>
            </a:r>
            <a:endParaRPr lang="ar-JO" sz="8000" dirty="0">
              <a:solidFill>
                <a:srgbClr val="FF000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-747440" y="2752020"/>
            <a:ext cx="259363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8000" dirty="0" smtClean="0">
                <a:solidFill>
                  <a:srgbClr val="FF0000"/>
                </a:solidFill>
              </a:rPr>
              <a:t>10</a:t>
            </a:r>
            <a:endParaRPr lang="ar-JO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76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الْعَرْض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657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65918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نٌشاهِدُ مَعاً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48633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3088</TotalTime>
  <Words>166</Words>
  <PresentationFormat>Personnalisé</PresentationFormat>
  <Paragraphs>82</Paragraphs>
  <Slides>23</Slides>
  <Notes>0</Notes>
  <HiddenSlides>0</HiddenSlides>
  <MMClips>1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5" baseType="lpstr">
      <vt:lpstr>نسق Office</vt:lpstr>
      <vt:lpstr>مستند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داود ابو مويس</Manager>
  <Company>الملتقى التربوي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بوربوينت رياضيات الصف الثاني الاساسي درس درس مفهوم الضرب الفصل الدراسي الثاني</dc:title>
  <dc:subject>بوربوينت رياضيات درس درس مفهوم الضرب الصف الثاني الاساسي الفصل الدراسي الثاني</dc:subject>
  <dc:creator>الملتقى التربوي</dc:creator>
  <cp:keywords>رياضيات; الصف الثاني الاساسي; الفصل الثاني; الملتقى التربوي</cp:keywords>
  <dc:description>درس مفهوم الضرب</dc:description>
  <cp:revision>1</cp:revision>
  <dcterms:created xsi:type="dcterms:W3CDTF">2021-03-15T11:44:21Z</dcterms:created>
  <dcterms:modified xsi:type="dcterms:W3CDTF">2021-03-15T20:45:30Z</dcterms:modified>
  <cp:category>رياضيات; الصف الثاني الاساسي; الفصل الثاني; الملتقى التربوي</cp:category>
</cp:coreProperties>
</file>