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83" r:id="rId9"/>
    <p:sldId id="292" r:id="rId10"/>
    <p:sldId id="291" r:id="rId11"/>
    <p:sldId id="290" r:id="rId12"/>
    <p:sldId id="286" r:id="rId13"/>
    <p:sldId id="287" r:id="rId14"/>
    <p:sldId id="288" r:id="rId15"/>
    <p:sldId id="271" r:id="rId16"/>
    <p:sldId id="264" r:id="rId17"/>
    <p:sldId id="275" r:id="rId18"/>
    <p:sldId id="273" r:id="rId19"/>
    <p:sldId id="270" r:id="rId20"/>
    <p:sldId id="274" r:id="rId21"/>
    <p:sldId id="295" r:id="rId22"/>
    <p:sldId id="294" r:id="rId23"/>
    <p:sldId id="282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353" autoAdjust="0"/>
  </p:normalViewPr>
  <p:slideViewPr>
    <p:cSldViewPr snapToGrid="0">
      <p:cViewPr varScale="1">
        <p:scale>
          <a:sx n="110" d="100"/>
          <a:sy n="110" d="100"/>
        </p:scale>
        <p:origin x="-5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1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ar/embed/15fcfc11d1d24ef8acd91a872725b7b0?themeId=41&amp;templateId=5&amp;fbclid=IwAR0Yq7IQ_-1zoaqZVlEtqHvEMOruoPiolY-B0oCEoH98Nuqo9T2oV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3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7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العد القفزي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7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637692"/>
            <a:ext cx="11101754" cy="11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-5498124" y="985970"/>
            <a:ext cx="84171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2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4" name="قوس 3"/>
          <p:cNvSpPr/>
          <p:nvPr/>
        </p:nvSpPr>
        <p:spPr>
          <a:xfrm>
            <a:off x="1723292" y="2110154"/>
            <a:ext cx="1781907" cy="1099404"/>
          </a:xfrm>
          <a:prstGeom prst="arc">
            <a:avLst>
              <a:gd name="adj1" fmla="val 10478327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6" name="قوس 5"/>
          <p:cNvSpPr/>
          <p:nvPr/>
        </p:nvSpPr>
        <p:spPr>
          <a:xfrm>
            <a:off x="3505199" y="2110154"/>
            <a:ext cx="1781907" cy="1099404"/>
          </a:xfrm>
          <a:prstGeom prst="arc">
            <a:avLst>
              <a:gd name="adj1" fmla="val 10478327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7" name="قوس 6"/>
          <p:cNvSpPr/>
          <p:nvPr/>
        </p:nvSpPr>
        <p:spPr>
          <a:xfrm>
            <a:off x="5287106" y="2110154"/>
            <a:ext cx="1781907" cy="1099404"/>
          </a:xfrm>
          <a:prstGeom prst="arc">
            <a:avLst>
              <a:gd name="adj1" fmla="val 10478327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8" name="قوس 7"/>
          <p:cNvSpPr/>
          <p:nvPr/>
        </p:nvSpPr>
        <p:spPr>
          <a:xfrm>
            <a:off x="7069013" y="2145323"/>
            <a:ext cx="1781907" cy="1099404"/>
          </a:xfrm>
          <a:prstGeom prst="arc">
            <a:avLst>
              <a:gd name="adj1" fmla="val 10478327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9" name="قوس 8"/>
          <p:cNvSpPr/>
          <p:nvPr/>
        </p:nvSpPr>
        <p:spPr>
          <a:xfrm>
            <a:off x="8850920" y="2087990"/>
            <a:ext cx="1781907" cy="1099404"/>
          </a:xfrm>
          <a:prstGeom prst="arc">
            <a:avLst>
              <a:gd name="adj1" fmla="val 10478327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6828" y="4454769"/>
            <a:ext cx="1090246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C000"/>
                </a:solidFill>
              </a:rPr>
              <a:t>هيا نعد </a:t>
            </a:r>
            <a:r>
              <a:rPr lang="ar-SA" sz="7200" dirty="0" err="1" smtClean="0">
                <a:solidFill>
                  <a:srgbClr val="FFC000"/>
                </a:solidFill>
              </a:rPr>
              <a:t>اثنينات</a:t>
            </a:r>
            <a:r>
              <a:rPr lang="ar-SA" sz="7200" dirty="0" smtClean="0">
                <a:solidFill>
                  <a:srgbClr val="FFC000"/>
                </a:solidFill>
              </a:rPr>
              <a:t> حتى العدد عشرة</a:t>
            </a:r>
            <a:endParaRPr lang="ar-JO" sz="7200" dirty="0">
              <a:solidFill>
                <a:srgbClr val="FFC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80012" y="880462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4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843981" y="881693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6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850920" y="880462"/>
            <a:ext cx="147989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10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543826" y="882925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8</a:t>
            </a:r>
            <a:endParaRPr lang="ar-J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5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2533650"/>
            <a:ext cx="10890739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68215" y="738554"/>
            <a:ext cx="1070316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C000"/>
                </a:solidFill>
              </a:rPr>
              <a:t>أرنب يقفز ليصل إلى الجزرة ثم إلى البيت ..كم خطوة يقفز في كل مرة ؟</a:t>
            </a:r>
            <a:endParaRPr lang="ar-JO" sz="5400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299939" y="4592543"/>
            <a:ext cx="325901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chemeClr val="bg1"/>
                </a:solidFill>
              </a:rPr>
              <a:t>3 خطوات ... </a:t>
            </a:r>
            <a:endParaRPr lang="ar-JO" sz="7200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681455" y="4829908"/>
            <a:ext cx="6184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3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682155" y="4724400"/>
            <a:ext cx="6184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C000"/>
                </a:solidFill>
              </a:rPr>
              <a:t>6</a:t>
            </a:r>
            <a:endParaRPr lang="ar-JO" sz="6600" dirty="0">
              <a:solidFill>
                <a:srgbClr val="FFC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955325" y="4712677"/>
            <a:ext cx="6184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/>
              <a:t>9</a:t>
            </a:r>
            <a:endParaRPr lang="ar-JO" sz="66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552093" y="4724400"/>
            <a:ext cx="225083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12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71446" y="4662155"/>
            <a:ext cx="162666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C000"/>
                </a:solidFill>
              </a:rPr>
              <a:t>15</a:t>
            </a:r>
            <a:endParaRPr lang="ar-JO" sz="6600" dirty="0">
              <a:solidFill>
                <a:srgbClr val="FFC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84388" y="4662155"/>
            <a:ext cx="224354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/>
              <a:t>18</a:t>
            </a:r>
            <a:endParaRPr lang="ar-JO" sz="66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98585" y="4712677"/>
            <a:ext cx="225083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21</a:t>
            </a:r>
            <a:endParaRPr lang="ar-JO" sz="66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0726" y="4662155"/>
            <a:ext cx="162666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C000"/>
                </a:solidFill>
              </a:rPr>
              <a:t>24</a:t>
            </a:r>
            <a:endParaRPr lang="ar-JO" sz="66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44" y="3511333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77" y="3511333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23" y="3511333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04" y="3511333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51" y="3507351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30" y="3511333"/>
            <a:ext cx="1098947" cy="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2039815"/>
            <a:ext cx="10972800" cy="20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44769" y="633046"/>
            <a:ext cx="98122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rgbClr val="F1A19F"/>
                </a:solidFill>
              </a:rPr>
              <a:t>هيا نعد </a:t>
            </a:r>
            <a:r>
              <a:rPr lang="ar-SA" sz="8000" dirty="0" err="1" smtClean="0">
                <a:solidFill>
                  <a:srgbClr val="F1A19F"/>
                </a:solidFill>
              </a:rPr>
              <a:t>قفزياً</a:t>
            </a:r>
            <a:r>
              <a:rPr lang="ar-SA" sz="8000" dirty="0" smtClean="0">
                <a:solidFill>
                  <a:srgbClr val="F1A19F"/>
                </a:solidFill>
              </a:rPr>
              <a:t>  أربعات</a:t>
            </a:r>
            <a:endParaRPr lang="ar-JO" sz="8000" dirty="0">
              <a:solidFill>
                <a:srgbClr val="F1A19F"/>
              </a:solidFill>
            </a:endParaRPr>
          </a:p>
        </p:txBody>
      </p:sp>
      <p:sp>
        <p:nvSpPr>
          <p:cNvPr id="7" name="قوس 6"/>
          <p:cNvSpPr/>
          <p:nvPr/>
        </p:nvSpPr>
        <p:spPr>
          <a:xfrm>
            <a:off x="5298826" y="2329596"/>
            <a:ext cx="1336433" cy="1099404"/>
          </a:xfrm>
          <a:prstGeom prst="arc">
            <a:avLst>
              <a:gd name="adj1" fmla="val 10478327"/>
              <a:gd name="adj2" fmla="val 341421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10" name="قوس 9"/>
          <p:cNvSpPr/>
          <p:nvPr/>
        </p:nvSpPr>
        <p:spPr>
          <a:xfrm>
            <a:off x="6717318" y="2267684"/>
            <a:ext cx="1336433" cy="1099404"/>
          </a:xfrm>
          <a:prstGeom prst="arc">
            <a:avLst>
              <a:gd name="adj1" fmla="val 10440470"/>
              <a:gd name="adj2" fmla="val 490481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741877" y="4431323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ar-JO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831015" y="4443046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8</a:t>
            </a:r>
            <a:endParaRPr lang="ar-JO" sz="9600" dirty="0">
              <a:solidFill>
                <a:schemeClr val="bg2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73613" y="4548554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12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317627" y="4443046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accent5">
                    <a:lumMod val="50000"/>
                  </a:schemeClr>
                </a:solidFill>
              </a:rPr>
              <a:t>16</a:t>
            </a:r>
            <a:endParaRPr lang="ar-JO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85445" y="4431323"/>
            <a:ext cx="17232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1"/>
                </a:solidFill>
              </a:rPr>
              <a:t>20</a:t>
            </a:r>
            <a:endParaRPr lang="ar-J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4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446577"/>
            <a:ext cx="11054861" cy="261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3076574"/>
            <a:ext cx="11054861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267200" y="3268056"/>
            <a:ext cx="21570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10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78369" y="3339388"/>
            <a:ext cx="21570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0070C0"/>
                </a:solidFill>
              </a:rPr>
              <a:t>15</a:t>
            </a:r>
            <a:endParaRPr lang="ar-JO" sz="9600" dirty="0">
              <a:solidFill>
                <a:srgbClr val="0070C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71600" y="3333030"/>
            <a:ext cx="21570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20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128954" y="3295178"/>
            <a:ext cx="21570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25</a:t>
            </a:r>
            <a:endParaRPr lang="ar-JO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792410" y="253058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6402"/>
          <a:stretch/>
        </p:blipFill>
        <p:spPr bwMode="auto">
          <a:xfrm>
            <a:off x="651163" y="526473"/>
            <a:ext cx="7464475" cy="60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/>
          <a:stretch/>
        </p:blipFill>
        <p:spPr bwMode="auto">
          <a:xfrm>
            <a:off x="637309" y="1268721"/>
            <a:ext cx="10933400" cy="190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3402874"/>
            <a:ext cx="10933400" cy="24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54" y="1395046"/>
            <a:ext cx="5820829" cy="16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3083169"/>
            <a:ext cx="10908645" cy="322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50823" y="5185954"/>
            <a:ext cx="377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68572" y="1490008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9" y="0"/>
            <a:ext cx="3431178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162903" y="404947"/>
            <a:ext cx="28825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rgbClr val="C0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tx2"/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tx2"/>
                </a:solidFill>
              </a:rPr>
              <a:t>التالية</a:t>
            </a:r>
            <a:endParaRPr lang="en-US" sz="6000" b="1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مستطيل 3"/>
          <p:cNvSpPr/>
          <p:nvPr/>
        </p:nvSpPr>
        <p:spPr>
          <a:xfrm>
            <a:off x="-1" y="0"/>
            <a:ext cx="987552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2" descr="C:\Users\Microsoft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5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11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17232" y="1875692"/>
            <a:ext cx="9277712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</a:rPr>
              <a:t>تصميم</a:t>
            </a:r>
            <a:r>
              <a:rPr lang="ar-SA" sz="4000" dirty="0" smtClean="0"/>
              <a:t> رزنامة ( تقويم ) من  </a:t>
            </a:r>
            <a:r>
              <a:rPr lang="ar-SA" sz="4000" dirty="0" smtClean="0">
                <a:solidFill>
                  <a:srgbClr val="FF0000"/>
                </a:solidFill>
              </a:rPr>
              <a:t>1 الشهر حتى 20</a:t>
            </a:r>
            <a:r>
              <a:rPr lang="ar-SA" sz="4000" dirty="0" smtClean="0"/>
              <a:t> الشهر بحيث</a:t>
            </a:r>
          </a:p>
          <a:p>
            <a:endParaRPr lang="ar-SA" sz="4000" dirty="0" smtClean="0"/>
          </a:p>
          <a:p>
            <a:r>
              <a:rPr lang="ar-SA" sz="4400" dirty="0" smtClean="0"/>
              <a:t>تستعمل قصاصة ورقية للتنقل </a:t>
            </a:r>
          </a:p>
          <a:p>
            <a:endParaRPr lang="ar-SA" sz="4000" dirty="0" smtClean="0"/>
          </a:p>
          <a:p>
            <a:r>
              <a:rPr lang="ar-SA" sz="4000" dirty="0" smtClean="0"/>
              <a:t>بين الأعداد </a:t>
            </a:r>
            <a:r>
              <a:rPr lang="ar-SA" sz="6600" dirty="0" smtClean="0">
                <a:solidFill>
                  <a:srgbClr val="FF0000"/>
                </a:solidFill>
              </a:rPr>
              <a:t>لنعد </a:t>
            </a:r>
            <a:r>
              <a:rPr lang="ar-SA" sz="6600" dirty="0" err="1" smtClean="0">
                <a:solidFill>
                  <a:srgbClr val="FF0000"/>
                </a:solidFill>
              </a:rPr>
              <a:t>قفزياً</a:t>
            </a:r>
            <a:r>
              <a:rPr lang="ar-SA" sz="6600" dirty="0" smtClean="0">
                <a:solidFill>
                  <a:srgbClr val="FF0000"/>
                </a:solidFill>
              </a:rPr>
              <a:t> </a:t>
            </a:r>
            <a:r>
              <a:rPr lang="ar-SA" sz="6600" dirty="0" err="1" smtClean="0">
                <a:solidFill>
                  <a:srgbClr val="FF0000"/>
                </a:solidFill>
              </a:rPr>
              <a:t>اثنينات</a:t>
            </a:r>
            <a:r>
              <a:rPr lang="ar-SA" sz="6600" dirty="0" smtClean="0">
                <a:solidFill>
                  <a:srgbClr val="FF0000"/>
                </a:solidFill>
              </a:rPr>
              <a:t> وخمسات </a:t>
            </a:r>
            <a:endParaRPr lang="ar-J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32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657601" y="2739793"/>
            <a:ext cx="487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العد </a:t>
            </a:r>
            <a:r>
              <a:rPr lang="ar-SA" sz="9600" dirty="0" err="1" smtClean="0">
                <a:solidFill>
                  <a:schemeClr val="bg2"/>
                </a:solidFill>
              </a:rPr>
              <a:t>القفزي</a:t>
            </a:r>
            <a:endParaRPr lang="ar-JO" sz="9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492370" y="2705725"/>
            <a:ext cx="89110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أن </a:t>
            </a:r>
            <a:r>
              <a:rPr lang="ar-SA" sz="4400" dirty="0" smtClean="0">
                <a:solidFill>
                  <a:schemeClr val="bg1"/>
                </a:solidFill>
              </a:rPr>
              <a:t>تعد </a:t>
            </a:r>
            <a:r>
              <a:rPr lang="ar-SA" sz="4400" dirty="0" err="1" smtClean="0">
                <a:solidFill>
                  <a:schemeClr val="bg1"/>
                </a:solidFill>
              </a:rPr>
              <a:t>قفزيَّاً</a:t>
            </a: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dirty="0" err="1" smtClean="0">
                <a:solidFill>
                  <a:schemeClr val="bg1"/>
                </a:solidFill>
              </a:rPr>
              <a:t>إثنينات</a:t>
            </a: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, </a:t>
            </a:r>
            <a:r>
              <a:rPr lang="ar-SA" sz="4400" dirty="0" err="1" smtClean="0">
                <a:solidFill>
                  <a:schemeClr val="bg1"/>
                </a:solidFill>
              </a:rPr>
              <a:t>ثلاثات</a:t>
            </a:r>
            <a:r>
              <a:rPr lang="ar-SA" sz="4400" dirty="0" smtClean="0">
                <a:solidFill>
                  <a:schemeClr val="bg1"/>
                </a:solidFill>
              </a:rPr>
              <a:t> , أربعات , خمسات</a:t>
            </a:r>
            <a:endParaRPr lang="ar-J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445477"/>
            <a:ext cx="2678723" cy="568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223846" y="1148862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نقرأ الأعداد تصاعدياً</a:t>
            </a:r>
            <a:endParaRPr lang="ar-JO" sz="7200" dirty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23846" y="3244334"/>
            <a:ext cx="8253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dirty="0">
                <a:solidFill>
                  <a:srgbClr val="FFFF00"/>
                </a:solidFill>
              </a:rPr>
              <a:t>هيا نقرأ الأعداد </a:t>
            </a:r>
            <a:r>
              <a:rPr lang="ar-SA" sz="7200" dirty="0" smtClean="0">
                <a:solidFill>
                  <a:srgbClr val="FFFF00"/>
                </a:solidFill>
              </a:rPr>
              <a:t>تنازلياً </a:t>
            </a:r>
            <a:endParaRPr lang="ar-JO" sz="7200" dirty="0">
              <a:solidFill>
                <a:srgbClr val="FFFF00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131276" y="5573742"/>
            <a:ext cx="1482970" cy="457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1204 L 0.00286 -0.0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926 L 4.16667E-6 -0.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51 L 4.16667E-6 -0.24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9097 L 0.00286 -0.3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377 -0.3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286 -0.46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0092 -0.542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39 -0.6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0183 -0.70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75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191</Words>
  <Application>Microsoft Office PowerPoint</Application>
  <PresentationFormat>Personnalisé</PresentationFormat>
  <Paragraphs>76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العد القفزي الصف الثاني الاساسي الفصل الدراسي الثاني</dc:title>
  <dc:subject>بوربوينت رياضيات الصف الثاني الاساسي الفصل الدراسي الثاني درس العد القفزي</dc:subject>
  <dc:creator>الملتقى التربوي</dc:creator>
  <cp:keywords>رياضيات; الصف الثاني الاساسي; الفصل الثاني; الملتقى التربوي</cp:keywords>
  <dc:description>بوربوينت رياضيات الصف الثاني الاساسي الفصل الدراسي الثاني درس العد القفزي</dc:description>
  <cp:lastModifiedBy>HDNL2GSR557</cp:lastModifiedBy>
  <cp:revision>2</cp:revision>
  <dcterms:created xsi:type="dcterms:W3CDTF">2021-03-15T05:44:21Z</dcterms:created>
  <dcterms:modified xsi:type="dcterms:W3CDTF">2021-03-15T23:37:22Z</dcterms:modified>
  <cp:category>رياضيات; الصف الثاني الاساسي; الفصل الثاني; الملتقى التربوي</cp:category>
</cp:coreProperties>
</file>