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  <p:sldMasterId id="2147483672" r:id="rId2"/>
    <p:sldMasterId id="2147483684" r:id="rId3"/>
  </p:sldMasterIdLst>
  <p:notesMasterIdLst>
    <p:notesMasterId r:id="rId61"/>
  </p:notesMasterIdLst>
  <p:sldIdLst>
    <p:sldId id="307" r:id="rId4"/>
    <p:sldId id="308" r:id="rId5"/>
    <p:sldId id="309" r:id="rId6"/>
    <p:sldId id="310" r:id="rId7"/>
    <p:sldId id="311" r:id="rId8"/>
    <p:sldId id="312" r:id="rId9"/>
    <p:sldId id="313" r:id="rId10"/>
    <p:sldId id="314" r:id="rId11"/>
    <p:sldId id="334" r:id="rId12"/>
    <p:sldId id="315" r:id="rId13"/>
    <p:sldId id="316" r:id="rId14"/>
    <p:sldId id="317" r:id="rId15"/>
    <p:sldId id="318" r:id="rId16"/>
    <p:sldId id="319" r:id="rId17"/>
    <p:sldId id="320" r:id="rId18"/>
    <p:sldId id="321" r:id="rId19"/>
    <p:sldId id="322" r:id="rId20"/>
    <p:sldId id="323" r:id="rId21"/>
    <p:sldId id="324" r:id="rId22"/>
    <p:sldId id="325" r:id="rId23"/>
    <p:sldId id="326" r:id="rId24"/>
    <p:sldId id="327" r:id="rId25"/>
    <p:sldId id="328" r:id="rId26"/>
    <p:sldId id="329" r:id="rId27"/>
    <p:sldId id="330" r:id="rId28"/>
    <p:sldId id="331" r:id="rId29"/>
    <p:sldId id="332" r:id="rId30"/>
    <p:sldId id="333" r:id="rId31"/>
    <p:sldId id="260" r:id="rId32"/>
    <p:sldId id="279" r:id="rId33"/>
    <p:sldId id="258" r:id="rId34"/>
    <p:sldId id="259" r:id="rId35"/>
    <p:sldId id="281" r:id="rId36"/>
    <p:sldId id="265" r:id="rId37"/>
    <p:sldId id="285" r:id="rId38"/>
    <p:sldId id="283" r:id="rId39"/>
    <p:sldId id="286" r:id="rId40"/>
    <p:sldId id="272" r:id="rId41"/>
    <p:sldId id="276" r:id="rId42"/>
    <p:sldId id="293" r:id="rId43"/>
    <p:sldId id="271" r:id="rId44"/>
    <p:sldId id="275" r:id="rId45"/>
    <p:sldId id="292" r:id="rId46"/>
    <p:sldId id="273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274" r:id="rId57"/>
    <p:sldId id="268" r:id="rId58"/>
    <p:sldId id="296" r:id="rId59"/>
    <p:sldId id="267" r:id="rId60"/>
  </p:sldIdLst>
  <p:sldSz cx="12192000" cy="6858000"/>
  <p:notesSz cx="6858000" cy="9144000"/>
  <p:defaultTextStyle>
    <a:defPPr>
      <a:defRPr lang="en-US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B32F"/>
    <a:srgbClr val="F1A19F"/>
    <a:srgbClr val="E0BAB0"/>
    <a:srgbClr val="CC3300"/>
    <a:srgbClr val="E8F907"/>
    <a:srgbClr val="544000"/>
    <a:srgbClr val="D6A300"/>
    <a:srgbClr val="FDE7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4505" autoAdjust="0"/>
    <p:restoredTop sz="94660"/>
  </p:normalViewPr>
  <p:slideViewPr>
    <p:cSldViewPr snapToGrid="0">
      <p:cViewPr varScale="1">
        <p:scale>
          <a:sx n="85" d="100"/>
          <a:sy n="85" d="100"/>
        </p:scale>
        <p:origin x="-240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5" Type="http://schemas.openxmlformats.org/officeDocument/2006/relationships/slide" Target="slides/slide2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329F2545-1E9A-40BE-B00E-EA3FFAD25429}" type="datetimeFigureOut">
              <a:rPr lang="ar-SA" smtClean="0"/>
              <a:t>02/08/42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27CC2E91-7EB6-4F16-8192-C05F8E830BB8}" type="slidenum">
              <a:rPr lang="ar-SA" smtClean="0"/>
              <a:t>‹N°›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406540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ar-SA"/>
              <a:t>انقر لتحرير نمط العنوان الثانوي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81F4115D-FD7E-4B8B-A2B8-936EB9BF78A8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2296924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211492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1975293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F4115D-FD7E-4B8B-A2B8-936EB9BF78A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BEABF-E81B-4525-9E59-72FD1A4C56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9185628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F4115D-FD7E-4B8B-A2B8-936EB9BF78A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BEABF-E81B-4525-9E59-72FD1A4C56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5491861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F4115D-FD7E-4B8B-A2B8-936EB9BF78A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BEABF-E81B-4525-9E59-72FD1A4C56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8294816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F4115D-FD7E-4B8B-A2B8-936EB9BF78A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BEABF-E81B-4525-9E59-72FD1A4C56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825633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F4115D-FD7E-4B8B-A2B8-936EB9BF78A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BEABF-E81B-4525-9E59-72FD1A4C56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2943783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F4115D-FD7E-4B8B-A2B8-936EB9BF78A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BEABF-E81B-4525-9E59-72FD1A4C56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2364984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F4115D-FD7E-4B8B-A2B8-936EB9BF78A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BEABF-E81B-4525-9E59-72FD1A4C56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1571653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F4115D-FD7E-4B8B-A2B8-936EB9BF78A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BEABF-E81B-4525-9E59-72FD1A4C56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8379263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244141"/>
      </p:ext>
    </p:extLst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F4115D-FD7E-4B8B-A2B8-936EB9BF78A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BEABF-E81B-4525-9E59-72FD1A4C56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459645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F4115D-FD7E-4B8B-A2B8-936EB9BF78A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BEABF-E81B-4525-9E59-72FD1A4C56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7361685"/>
      </p:ext>
    </p:extLst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F4115D-FD7E-4B8B-A2B8-936EB9BF78A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BEABF-E81B-4525-9E59-72FD1A4C56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4205435"/>
      </p:ext>
    </p:extLst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B586CC-DA41-434F-B47E-9A1BDA066E83}" type="datetimeFigureOut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ב'/ניסן/תשפ"א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B894D6-E470-4239-A54A-956B88D9B289}" type="slidenum">
              <a:rPr kumimoji="0" lang="he-IL" altLang="ar-SA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he-IL" altLang="ar-SA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2501680"/>
      </p:ext>
    </p:extLst>
  </p:cSld>
  <p:clrMapOvr>
    <a:masterClrMapping/>
  </p:clrMapOvr>
  <p:transition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3BCB1E-BC79-4F5D-953E-E153F780765D}" type="datetimeFigureOut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ב'/ניסן/תשפ"א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88C4531-A927-4AE4-AC4A-CE1D22A0A403}" type="slidenum">
              <a:rPr kumimoji="0" lang="he-IL" altLang="ar-SA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he-IL" altLang="ar-SA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3806256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E87887-2CD6-43E8-9B15-3C0E1487549D}" type="datetimeFigureOut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ב'/ניסן/תשפ"א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2E6E0AA-41BA-4793-930E-2E6E285BD63B}" type="slidenum">
              <a:rPr kumimoji="0" lang="he-IL" altLang="ar-SA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he-IL" altLang="ar-SA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3030845"/>
      </p:ext>
    </p:extLst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319142-AE14-4319-AAC5-8AFA7C8C8249}" type="datetimeFigureOut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ב'/ניסן/תשפ"א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FEFDE1B-2A15-4F91-AD3C-25155F1EA247}" type="slidenum">
              <a:rPr kumimoji="0" lang="he-IL" altLang="ar-SA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he-IL" altLang="ar-SA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7257597"/>
      </p:ext>
    </p:extLst>
  </p:cSld>
  <p:clrMapOvr>
    <a:masterClrMapping/>
  </p:clrMapOvr>
  <p:transition spd="med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F0257-C1AD-420B-804C-6019B5E0DFDE}" type="datetimeFigureOut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ב'/ניסן/תשפ"א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2D18DA-72D0-4C1B-ABF0-67CA1AAA7BDE}" type="slidenum">
              <a:rPr kumimoji="0" lang="he-IL" altLang="ar-SA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he-IL" altLang="ar-SA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1847006"/>
      </p:ext>
    </p:extLst>
  </p:cSld>
  <p:clrMapOvr>
    <a:masterClrMapping/>
  </p:clrMapOvr>
  <p:transition spd="med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D230B7-10F9-4BB4-91B1-6BF178B2F4A3}" type="datetimeFigureOut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ב'/ניסן/תשפ"א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FC114BA-94AC-42ED-B5F6-84A97C4F61C8}" type="slidenum">
              <a:rPr kumimoji="0" lang="he-IL" altLang="ar-SA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he-IL" altLang="ar-SA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591282"/>
      </p:ext>
    </p:extLst>
  </p:cSld>
  <p:clrMapOvr>
    <a:masterClrMapping/>
  </p:clrMapOvr>
  <p:transition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DDB9FF-FAB4-4114-A537-CEACF4D580D6}" type="datetimeFigureOut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ב'/ניסן/תשפ"א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E6E05B7-AC55-4C50-A0B8-A3281AA951B0}" type="slidenum">
              <a:rPr kumimoji="0" lang="he-IL" altLang="ar-SA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he-IL" altLang="ar-SA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5263197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2989546"/>
      </p:ext>
    </p:extLst>
  </p:cSld>
  <p:clrMapOvr>
    <a:masterClrMapping/>
  </p:clrMapOvr>
  <p:transition spd="med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F72742-FA23-4C72-86B7-98AE24C973D0}" type="datetimeFigureOut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ב'/ניסן/תשפ"א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C257FD-7042-4BE0-8CD8-B8861A4295BB}" type="slidenum">
              <a:rPr kumimoji="0" lang="he-IL" altLang="ar-SA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he-IL" altLang="ar-SA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9492576"/>
      </p:ext>
    </p:extLst>
  </p:cSld>
  <p:clrMapOvr>
    <a:masterClrMapping/>
  </p:clrMapOvr>
  <p:transition spd="med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e-IL" noProof="0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291CFA-A4B3-4B7B-AED3-4DFD98A66465}" type="datetimeFigureOut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ב'/ניסן/תשפ"א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CBA4C3F-98E9-4EFD-8C5A-336960418CC5}" type="slidenum">
              <a:rPr kumimoji="0" lang="he-IL" altLang="ar-SA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he-IL" altLang="ar-SA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2199919"/>
      </p:ext>
    </p:extLst>
  </p:cSld>
  <p:clrMapOvr>
    <a:masterClrMapping/>
  </p:clrMapOvr>
  <p:transition spd="med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23DD6B-4558-4423-9346-7668FB9B8057}" type="datetimeFigureOut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ב'/ניסן/תשפ"א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0715D4-C77C-4B8E-A659-4ABC32931C27}" type="slidenum">
              <a:rPr kumimoji="0" lang="he-IL" altLang="ar-SA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he-IL" altLang="ar-SA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0895581"/>
      </p:ext>
    </p:extLst>
  </p:cSld>
  <p:clrMapOvr>
    <a:masterClrMapping/>
  </p:clrMapOvr>
  <p:transition spd="med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576FAD-761C-443B-8809-943F357B738D}" type="datetimeFigureOut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ב'/ניסן/תשפ"א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A75D2ED-9A01-459E-9D5C-AA247F53F985}" type="slidenum">
              <a:rPr kumimoji="0" lang="he-IL" altLang="ar-SA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he-IL" altLang="ar-SA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3883350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985069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ar-SA"/>
              <a:t>تحرير أنماط النص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020883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130725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595379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600907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3211034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81F4115D-FD7E-4B8B-A2B8-936EB9BF78A8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8411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fade/>
  </p:transition>
  <p:txStyles>
    <p:titleStyle>
      <a:lvl1pPr algn="l" defTabSz="914400" rtl="1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r" defTabSz="914400" rtl="1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F4115D-FD7E-4B8B-A2B8-936EB9BF78A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BEABF-E81B-4525-9E59-72FD1A4C56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419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med">
    <p:fade/>
  </p:transition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מציין מיקום של כותרת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e-IL" altLang="ar-SA"/>
              <a:t>לחץ כדי לערוך סגנון כותרת של תבנית בסיס</a:t>
            </a:r>
          </a:p>
        </p:txBody>
      </p:sp>
      <p:sp>
        <p:nvSpPr>
          <p:cNvPr id="1027" name="מציין מיקום טקסט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e-IL" altLang="ar-SA"/>
              <a:t>לחץ כדי לערוך סגנונות טקסט של תבנית בסיס</a:t>
            </a:r>
          </a:p>
          <a:p>
            <a:pPr lvl="1"/>
            <a:r>
              <a:rPr lang="he-IL" altLang="ar-SA"/>
              <a:t>רמה שנייה</a:t>
            </a:r>
          </a:p>
          <a:p>
            <a:pPr lvl="2"/>
            <a:r>
              <a:rPr lang="he-IL" altLang="ar-SA"/>
              <a:t>רמה שלישית</a:t>
            </a:r>
          </a:p>
          <a:p>
            <a:pPr lvl="3"/>
            <a:r>
              <a:rPr lang="he-IL" altLang="ar-SA"/>
              <a:t>רמה רביעית</a:t>
            </a:r>
          </a:p>
          <a:p>
            <a:pPr lvl="4"/>
            <a:r>
              <a:rPr lang="he-IL" altLang="ar-SA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1F350A-CA22-446E-A119-3C36FAEA93F7}" type="datetimeFigureOut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ב'/ניסן/תשפ"א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l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95F8AD-2D63-4A47-B718-517AF3F80E7A}" type="slidenum">
              <a:rPr kumimoji="0" lang="he-IL" altLang="ar-SA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he-IL" altLang="ar-SA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043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med">
    <p:fade/>
  </p:transition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2.mp4"/><Relationship Id="rId7" Type="http://schemas.openxmlformats.org/officeDocument/2006/relationships/image" Target="../media/image1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18.xml"/><Relationship Id="rId4" Type="http://schemas.openxmlformats.org/officeDocument/2006/relationships/video" Target="../media/media2.mp4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mp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mp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slide" Target="slide44.xml"/><Relationship Id="rId3" Type="http://schemas.openxmlformats.org/officeDocument/2006/relationships/slide" Target="slide31.xml"/><Relationship Id="rId7" Type="http://schemas.openxmlformats.org/officeDocument/2006/relationships/slide" Target="slide41.xml"/><Relationship Id="rId12" Type="http://schemas.openxmlformats.org/officeDocument/2006/relationships/slide" Target="slide33.xml"/><Relationship Id="rId2" Type="http://schemas.openxmlformats.org/officeDocument/2006/relationships/slideLayout" Target="../slideLayouts/slideLayout13.xml"/><Relationship Id="rId16" Type="http://schemas.openxmlformats.org/officeDocument/2006/relationships/slide" Target="slide39.xml"/><Relationship Id="rId1" Type="http://schemas.openxmlformats.org/officeDocument/2006/relationships/tags" Target="../tags/tag1.xml"/><Relationship Id="rId6" Type="http://schemas.openxmlformats.org/officeDocument/2006/relationships/slide" Target="slide57.xml"/><Relationship Id="rId11" Type="http://schemas.openxmlformats.org/officeDocument/2006/relationships/slide" Target="slide32.xml"/><Relationship Id="rId5" Type="http://schemas.openxmlformats.org/officeDocument/2006/relationships/image" Target="../media/image6.jpeg"/><Relationship Id="rId15" Type="http://schemas.openxmlformats.org/officeDocument/2006/relationships/slide" Target="slide36.xml"/><Relationship Id="rId10" Type="http://schemas.openxmlformats.org/officeDocument/2006/relationships/slide" Target="slide54.xml"/><Relationship Id="rId4" Type="http://schemas.openxmlformats.org/officeDocument/2006/relationships/image" Target="../media/image5.emf"/><Relationship Id="rId9" Type="http://schemas.openxmlformats.org/officeDocument/2006/relationships/slide" Target="slide37.xml"/><Relationship Id="rId14" Type="http://schemas.openxmlformats.org/officeDocument/2006/relationships/slide" Target="slide3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slide" Target="slide44.xml"/><Relationship Id="rId3" Type="http://schemas.openxmlformats.org/officeDocument/2006/relationships/slide" Target="slide31.xml"/><Relationship Id="rId7" Type="http://schemas.openxmlformats.org/officeDocument/2006/relationships/slide" Target="slide41.xml"/><Relationship Id="rId12" Type="http://schemas.openxmlformats.org/officeDocument/2006/relationships/slide" Target="slide33.xml"/><Relationship Id="rId2" Type="http://schemas.openxmlformats.org/officeDocument/2006/relationships/slideLayout" Target="../slideLayouts/slideLayout2.xml"/><Relationship Id="rId16" Type="http://schemas.openxmlformats.org/officeDocument/2006/relationships/slide" Target="slide39.xml"/><Relationship Id="rId1" Type="http://schemas.openxmlformats.org/officeDocument/2006/relationships/tags" Target="../tags/tag2.xml"/><Relationship Id="rId6" Type="http://schemas.openxmlformats.org/officeDocument/2006/relationships/slide" Target="slide57.xml"/><Relationship Id="rId11" Type="http://schemas.openxmlformats.org/officeDocument/2006/relationships/slide" Target="slide32.xml"/><Relationship Id="rId5" Type="http://schemas.openxmlformats.org/officeDocument/2006/relationships/image" Target="../media/image6.jpeg"/><Relationship Id="rId15" Type="http://schemas.openxmlformats.org/officeDocument/2006/relationships/slide" Target="slide36.xml"/><Relationship Id="rId10" Type="http://schemas.openxmlformats.org/officeDocument/2006/relationships/slide" Target="slide54.xml"/><Relationship Id="rId4" Type="http://schemas.openxmlformats.org/officeDocument/2006/relationships/image" Target="../media/image5.emf"/><Relationship Id="rId9" Type="http://schemas.openxmlformats.org/officeDocument/2006/relationships/slide" Target="slide38.xml"/><Relationship Id="rId14" Type="http://schemas.openxmlformats.org/officeDocument/2006/relationships/slide" Target="slide3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wepal.net/library/?app=content.list&amp;level=2&amp;semester=2&amp;subject=2&amp;type=7&amp;submit=submit" TargetMode="Externa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pal.net/library/?app=content.list&amp;level=2&amp;semester=2&amp;subject=2&amp;type=5&amp;submit=submit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tm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m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g"/><Relationship Id="rId4" Type="http://schemas.openxmlformats.org/officeDocument/2006/relationships/image" Target="../media/image29.gi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g"/><Relationship Id="rId4" Type="http://schemas.openxmlformats.org/officeDocument/2006/relationships/image" Target="../media/image29.gi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g"/><Relationship Id="rId4" Type="http://schemas.openxmlformats.org/officeDocument/2006/relationships/image" Target="../media/image29.gi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g"/><Relationship Id="rId4" Type="http://schemas.openxmlformats.org/officeDocument/2006/relationships/image" Target="../media/image29.gi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g"/><Relationship Id="rId4" Type="http://schemas.openxmlformats.org/officeDocument/2006/relationships/image" Target="../media/image29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g"/><Relationship Id="rId4" Type="http://schemas.openxmlformats.org/officeDocument/2006/relationships/image" Target="../media/image29.gi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g"/><Relationship Id="rId4" Type="http://schemas.openxmlformats.org/officeDocument/2006/relationships/image" Target="../media/image29.gi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g"/><Relationship Id="rId4" Type="http://schemas.openxmlformats.org/officeDocument/2006/relationships/image" Target="../media/image29.gi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31.xml"/><Relationship Id="rId5" Type="http://schemas.openxmlformats.org/officeDocument/2006/relationships/image" Target="../media/image30.jpg"/><Relationship Id="rId4" Type="http://schemas.openxmlformats.org/officeDocument/2006/relationships/image" Target="../media/image29.gi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mp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hyperlink" Target="https://www.wepal.net/library/?app=content.list&amp;level=2&amp;semester=2&amp;subject=2&amp;type=5&amp;submit=submit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tmp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m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0" y="104503"/>
            <a:ext cx="12113959" cy="674613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1332412" y="1478168"/>
            <a:ext cx="5447212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5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الرِّياضِيّات</a:t>
            </a:r>
            <a:r>
              <a:rPr kumimoji="0" lang="ar-SA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مستطيل 4"/>
          <p:cNvSpPr/>
          <p:nvPr/>
        </p:nvSpPr>
        <p:spPr>
          <a:xfrm>
            <a:off x="2599222" y="3163277"/>
            <a:ext cx="29963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4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الصَّفُّ الثّاني</a:t>
            </a:r>
          </a:p>
        </p:txBody>
      </p:sp>
    </p:spTree>
    <p:extLst>
      <p:ext uri="{BB962C8B-B14F-4D97-AF65-F5344CB8AC3E}">
        <p14:creationId xmlns:p14="http://schemas.microsoft.com/office/powerpoint/2010/main" val="148637184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2" y="-8999"/>
            <a:ext cx="12192000" cy="6858000"/>
          </a:xfrm>
          <a:prstGeom prst="rect">
            <a:avLst/>
          </a:prstGeom>
        </p:spPr>
      </p:pic>
      <p:sp>
        <p:nvSpPr>
          <p:cNvPr id="14" name="مربع نص 13"/>
          <p:cNvSpPr txBox="1"/>
          <p:nvPr/>
        </p:nvSpPr>
        <p:spPr>
          <a:xfrm>
            <a:off x="978794" y="470638"/>
            <a:ext cx="1003264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الحل :</a:t>
            </a:r>
            <a:r>
              <a:rPr kumimoji="0" lang="ar-SA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هيا بنا نطرح 2 4 – 7 = ______</a:t>
            </a:r>
          </a:p>
        </p:txBody>
      </p:sp>
      <p:grpSp>
        <p:nvGrpSpPr>
          <p:cNvPr id="31" name="مجموعة 30"/>
          <p:cNvGrpSpPr/>
          <p:nvPr/>
        </p:nvGrpSpPr>
        <p:grpSpPr>
          <a:xfrm>
            <a:off x="7901247" y="1904672"/>
            <a:ext cx="3464417" cy="2588653"/>
            <a:chOff x="8113690" y="1339403"/>
            <a:chExt cx="3464417" cy="2588653"/>
          </a:xfrm>
        </p:grpSpPr>
        <p:sp>
          <p:nvSpPr>
            <p:cNvPr id="3" name="مستطيل مستدير الزوايا 2"/>
            <p:cNvSpPr/>
            <p:nvPr/>
          </p:nvSpPr>
          <p:spPr>
            <a:xfrm>
              <a:off x="8113690" y="1339403"/>
              <a:ext cx="3464417" cy="2588653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" name="مربع نص 3"/>
            <p:cNvSpPr txBox="1"/>
            <p:nvPr/>
          </p:nvSpPr>
          <p:spPr>
            <a:xfrm>
              <a:off x="10161431" y="1442434"/>
              <a:ext cx="1146220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الاحاد</a:t>
              </a:r>
            </a:p>
          </p:txBody>
        </p:sp>
        <p:sp>
          <p:nvSpPr>
            <p:cNvPr id="6" name="مربع نص 5"/>
            <p:cNvSpPr txBox="1"/>
            <p:nvPr/>
          </p:nvSpPr>
          <p:spPr>
            <a:xfrm>
              <a:off x="8422783" y="1442434"/>
              <a:ext cx="1159099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العشرات</a:t>
              </a:r>
            </a:p>
          </p:txBody>
        </p:sp>
        <p:cxnSp>
          <p:nvCxnSpPr>
            <p:cNvPr id="15" name="رابط مستقيم 14"/>
            <p:cNvCxnSpPr/>
            <p:nvPr/>
          </p:nvCxnSpPr>
          <p:spPr>
            <a:xfrm>
              <a:off x="9987567" y="1339403"/>
              <a:ext cx="0" cy="2588653"/>
            </a:xfrm>
            <a:prstGeom prst="lin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17" name="صورة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29715" y="2249644"/>
              <a:ext cx="304826" cy="329213"/>
            </a:xfrm>
            <a:prstGeom prst="rect">
              <a:avLst/>
            </a:prstGeom>
          </p:spPr>
        </p:pic>
        <p:pic>
          <p:nvPicPr>
            <p:cNvPr id="18" name="صورة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46887" y="2706981"/>
              <a:ext cx="304826" cy="329213"/>
            </a:xfrm>
            <a:prstGeom prst="rect">
              <a:avLst/>
            </a:prstGeom>
          </p:spPr>
        </p:pic>
        <p:pic>
          <p:nvPicPr>
            <p:cNvPr id="20" name="صورة 1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57302" y="1904099"/>
              <a:ext cx="317019" cy="1670449"/>
            </a:xfrm>
            <a:prstGeom prst="rect">
              <a:avLst/>
            </a:prstGeom>
          </p:spPr>
        </p:pic>
        <p:pic>
          <p:nvPicPr>
            <p:cNvPr id="21" name="صورة 2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54852" y="1904099"/>
              <a:ext cx="317019" cy="1670449"/>
            </a:xfrm>
            <a:prstGeom prst="rect">
              <a:avLst/>
            </a:prstGeom>
          </p:spPr>
        </p:pic>
        <p:pic>
          <p:nvPicPr>
            <p:cNvPr id="22" name="صورة 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29764" y="1904098"/>
              <a:ext cx="317019" cy="1670449"/>
            </a:xfrm>
            <a:prstGeom prst="rect">
              <a:avLst/>
            </a:prstGeom>
          </p:spPr>
        </p:pic>
        <p:pic>
          <p:nvPicPr>
            <p:cNvPr id="23" name="صورة 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54046" y="1904098"/>
              <a:ext cx="317019" cy="1670449"/>
            </a:xfrm>
            <a:prstGeom prst="rect">
              <a:avLst/>
            </a:prstGeom>
          </p:spPr>
        </p:pic>
      </p:grpSp>
      <p:sp>
        <p:nvSpPr>
          <p:cNvPr id="32" name="سهم منحني إلى الأسفل 31"/>
          <p:cNvSpPr/>
          <p:nvPr/>
        </p:nvSpPr>
        <p:spPr>
          <a:xfrm>
            <a:off x="6123942" y="210183"/>
            <a:ext cx="1365921" cy="463639"/>
          </a:xfrm>
          <a:prstGeom prst="curved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4" name="مجموعة 33"/>
          <p:cNvGrpSpPr/>
          <p:nvPr/>
        </p:nvGrpSpPr>
        <p:grpSpPr>
          <a:xfrm>
            <a:off x="4076201" y="1883373"/>
            <a:ext cx="3464417" cy="2588653"/>
            <a:chOff x="4827034" y="1974215"/>
            <a:chExt cx="3464417" cy="2588653"/>
          </a:xfrm>
        </p:grpSpPr>
        <p:sp>
          <p:nvSpPr>
            <p:cNvPr id="35" name="مستطيل مستدير الزوايا 34"/>
            <p:cNvSpPr/>
            <p:nvPr/>
          </p:nvSpPr>
          <p:spPr>
            <a:xfrm>
              <a:off x="4827034" y="1974215"/>
              <a:ext cx="3464417" cy="2588653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6" name="مربع نص 35"/>
            <p:cNvSpPr txBox="1"/>
            <p:nvPr/>
          </p:nvSpPr>
          <p:spPr>
            <a:xfrm>
              <a:off x="6874775" y="2077246"/>
              <a:ext cx="1146220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الاحاد</a:t>
              </a:r>
            </a:p>
          </p:txBody>
        </p:sp>
        <p:sp>
          <p:nvSpPr>
            <p:cNvPr id="37" name="مربع نص 36"/>
            <p:cNvSpPr txBox="1"/>
            <p:nvPr/>
          </p:nvSpPr>
          <p:spPr>
            <a:xfrm>
              <a:off x="5136127" y="2077246"/>
              <a:ext cx="1159099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العشرات</a:t>
              </a:r>
            </a:p>
          </p:txBody>
        </p:sp>
        <p:cxnSp>
          <p:nvCxnSpPr>
            <p:cNvPr id="38" name="رابط مستقيم 37"/>
            <p:cNvCxnSpPr/>
            <p:nvPr/>
          </p:nvCxnSpPr>
          <p:spPr>
            <a:xfrm>
              <a:off x="6700911" y="1974215"/>
              <a:ext cx="0" cy="2588653"/>
            </a:xfrm>
            <a:prstGeom prst="lin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39" name="صورة 3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43059" y="2884456"/>
              <a:ext cx="304826" cy="329213"/>
            </a:xfrm>
            <a:prstGeom prst="rect">
              <a:avLst/>
            </a:prstGeom>
          </p:spPr>
        </p:pic>
        <p:pic>
          <p:nvPicPr>
            <p:cNvPr id="40" name="صورة 3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60231" y="3341793"/>
              <a:ext cx="304826" cy="329213"/>
            </a:xfrm>
            <a:prstGeom prst="rect">
              <a:avLst/>
            </a:prstGeom>
          </p:spPr>
        </p:pic>
        <p:pic>
          <p:nvPicPr>
            <p:cNvPr id="41" name="صورة 4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68196" y="2538911"/>
              <a:ext cx="317019" cy="1670449"/>
            </a:xfrm>
            <a:prstGeom prst="rect">
              <a:avLst/>
            </a:prstGeom>
          </p:spPr>
        </p:pic>
        <p:pic>
          <p:nvPicPr>
            <p:cNvPr id="42" name="صورة 4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43108" y="2538910"/>
              <a:ext cx="317019" cy="1670449"/>
            </a:xfrm>
            <a:prstGeom prst="rect">
              <a:avLst/>
            </a:prstGeom>
          </p:spPr>
        </p:pic>
        <p:pic>
          <p:nvPicPr>
            <p:cNvPr id="43" name="صورة 4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67390" y="2538910"/>
              <a:ext cx="317019" cy="1670449"/>
            </a:xfrm>
            <a:prstGeom prst="rect">
              <a:avLst/>
            </a:prstGeom>
          </p:spPr>
        </p:pic>
      </p:grpSp>
      <p:pic>
        <p:nvPicPr>
          <p:cNvPr id="44" name="صورة 43"/>
          <p:cNvPicPr>
            <a:picLocks noChangeAspect="1"/>
          </p:cNvPicPr>
          <p:nvPr/>
        </p:nvPicPr>
        <p:blipFill rotWithShape="1">
          <a:blip r:embed="rId5"/>
          <a:srcRect l="20537" r="66204"/>
          <a:stretch/>
        </p:blipFill>
        <p:spPr>
          <a:xfrm>
            <a:off x="3575683" y="2289159"/>
            <a:ext cx="320203" cy="1667335"/>
          </a:xfrm>
          <a:prstGeom prst="rect">
            <a:avLst/>
          </a:prstGeom>
        </p:spPr>
      </p:pic>
      <p:sp>
        <p:nvSpPr>
          <p:cNvPr id="46" name="وسيلة شرح على شكل سحابة 45"/>
          <p:cNvSpPr/>
          <p:nvPr/>
        </p:nvSpPr>
        <p:spPr>
          <a:xfrm>
            <a:off x="533313" y="4043966"/>
            <a:ext cx="3870862" cy="1944710"/>
          </a:xfrm>
          <a:prstGeom prst="cloudCallout">
            <a:avLst>
              <a:gd name="adj1" fmla="val 53899"/>
              <a:gd name="adj2" fmla="val 4594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الأن نستطيع الطرح </a:t>
            </a:r>
          </a:p>
        </p:txBody>
      </p:sp>
      <p:cxnSp>
        <p:nvCxnSpPr>
          <p:cNvPr id="48" name="رابط مستقيم 47"/>
          <p:cNvCxnSpPr/>
          <p:nvPr/>
        </p:nvCxnSpPr>
        <p:spPr>
          <a:xfrm flipH="1">
            <a:off x="6799398" y="695662"/>
            <a:ext cx="317019" cy="1973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مربع نص 48"/>
          <p:cNvSpPr txBox="1"/>
          <p:nvPr/>
        </p:nvSpPr>
        <p:spPr>
          <a:xfrm>
            <a:off x="6608865" y="239806"/>
            <a:ext cx="510519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0" name="مربع نص 49"/>
          <p:cNvSpPr txBox="1"/>
          <p:nvPr/>
        </p:nvSpPr>
        <p:spPr>
          <a:xfrm>
            <a:off x="6913479" y="535974"/>
            <a:ext cx="52703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1" name="مستطيل 50"/>
          <p:cNvSpPr/>
          <p:nvPr/>
        </p:nvSpPr>
        <p:spPr>
          <a:xfrm>
            <a:off x="4782190" y="571539"/>
            <a:ext cx="787363" cy="434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" name="مربع نص 6"/>
          <p:cNvSpPr txBox="1"/>
          <p:nvPr/>
        </p:nvSpPr>
        <p:spPr>
          <a:xfrm>
            <a:off x="4483670" y="372978"/>
            <a:ext cx="534228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400" b="1" dirty="0">
                <a:solidFill>
                  <a:schemeClr val="bg1">
                    <a:lumMod val="95000"/>
                  </a:schemeClr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66196648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0.01319 L 0.05469 0.03658 C 0.06615 0.04769 0.0832 0.05394 0.10117 0.05394 C 0.12161 0.05394 0.13802 0.04769 0.14948 0.03658 L 0.2043 -0.01319 " pathEditMode="relative" rAng="0" ptsTypes="AAAAA">
                                      <p:cBhvr>
                                        <p:cTn id="4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08" y="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2" grpId="0" animBg="1"/>
      <p:bldP spid="46" grpId="0" animBg="1"/>
      <p:bldP spid="49" grpId="0"/>
      <p:bldP spid="50" grpId="0"/>
      <p:bldP spid="51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5" y="0"/>
            <a:ext cx="12192000" cy="6858000"/>
          </a:xfrm>
          <a:prstGeom prst="rect">
            <a:avLst/>
          </a:prstGeom>
        </p:spPr>
      </p:pic>
      <p:sp>
        <p:nvSpPr>
          <p:cNvPr id="5" name="مربع نص 4"/>
          <p:cNvSpPr txBox="1"/>
          <p:nvPr/>
        </p:nvSpPr>
        <p:spPr>
          <a:xfrm>
            <a:off x="1159099" y="772732"/>
            <a:ext cx="991673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مثال 2) جد ناتج طرح العددين : </a:t>
            </a:r>
          </a:p>
        </p:txBody>
      </p:sp>
      <p:sp>
        <p:nvSpPr>
          <p:cNvPr id="6" name="مربع نص 5"/>
          <p:cNvSpPr txBox="1"/>
          <p:nvPr/>
        </p:nvSpPr>
        <p:spPr>
          <a:xfrm>
            <a:off x="7318420" y="1554755"/>
            <a:ext cx="4095482" cy="391517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دمعة 29"/>
          <p:cNvSpPr/>
          <p:nvPr/>
        </p:nvSpPr>
        <p:spPr>
          <a:xfrm>
            <a:off x="1057672" y="752676"/>
            <a:ext cx="3670479" cy="2537138"/>
          </a:xfrm>
          <a:prstGeom prst="teardrop">
            <a:avLst/>
          </a:prstGeom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تذكر :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نطرح الآحاد من الآحاد و العشرات من العشرات .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لكن الآحاد لا تكفي اذا نستلف واحد من منزلة العشرات. </a:t>
            </a:r>
          </a:p>
        </p:txBody>
      </p:sp>
      <p:sp>
        <p:nvSpPr>
          <p:cNvPr id="37" name="مخطط انسيابي: شريط مثقب 36"/>
          <p:cNvSpPr/>
          <p:nvPr/>
        </p:nvSpPr>
        <p:spPr>
          <a:xfrm>
            <a:off x="1603957" y="3821437"/>
            <a:ext cx="2768958" cy="1236371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الان نستطيع أن نطرح </a:t>
            </a:r>
          </a:p>
        </p:txBody>
      </p:sp>
      <p:grpSp>
        <p:nvGrpSpPr>
          <p:cNvPr id="43" name="مجموعة 42"/>
          <p:cNvGrpSpPr/>
          <p:nvPr/>
        </p:nvGrpSpPr>
        <p:grpSpPr>
          <a:xfrm>
            <a:off x="7046888" y="2536037"/>
            <a:ext cx="3837904" cy="1903586"/>
            <a:chOff x="7046888" y="2536037"/>
            <a:chExt cx="3837904" cy="1903586"/>
          </a:xfrm>
        </p:grpSpPr>
        <p:sp>
          <p:nvSpPr>
            <p:cNvPr id="7" name="مخطط انسيابي: محطة طرفية 6"/>
            <p:cNvSpPr/>
            <p:nvPr/>
          </p:nvSpPr>
          <p:spPr>
            <a:xfrm>
              <a:off x="9182635" y="2536037"/>
              <a:ext cx="1584101" cy="759854"/>
            </a:xfrm>
            <a:prstGeom prst="flowChartTerminator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24" name="مخطط انسيابي: محطة طرفية 23"/>
            <p:cNvSpPr/>
            <p:nvPr/>
          </p:nvSpPr>
          <p:spPr>
            <a:xfrm>
              <a:off x="7469744" y="2546428"/>
              <a:ext cx="1584101" cy="759854"/>
            </a:xfrm>
            <a:prstGeom prst="flowChartTerminator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27" name="مخطط انسيابي: محطة طرفية 26"/>
            <p:cNvSpPr/>
            <p:nvPr/>
          </p:nvSpPr>
          <p:spPr>
            <a:xfrm>
              <a:off x="9182635" y="3512344"/>
              <a:ext cx="1584101" cy="759854"/>
            </a:xfrm>
            <a:prstGeom prst="flowChartTerminator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9</a:t>
              </a:r>
            </a:p>
          </p:txBody>
        </p:sp>
        <p:sp>
          <p:nvSpPr>
            <p:cNvPr id="28" name="مخطط انسيابي: محطة طرفية 27"/>
            <p:cNvSpPr/>
            <p:nvPr/>
          </p:nvSpPr>
          <p:spPr>
            <a:xfrm>
              <a:off x="7364568" y="3512344"/>
              <a:ext cx="1584101" cy="759854"/>
            </a:xfrm>
            <a:prstGeom prst="flowChartTerminator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  <p:cxnSp>
          <p:nvCxnSpPr>
            <p:cNvPr id="10" name="رابط مستقيم 9"/>
            <p:cNvCxnSpPr/>
            <p:nvPr/>
          </p:nvCxnSpPr>
          <p:spPr>
            <a:xfrm flipH="1" flipV="1">
              <a:off x="7046888" y="4413865"/>
              <a:ext cx="3837904" cy="25758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8" name="مخطط انسيابي: محطة طرفية 37"/>
          <p:cNvSpPr/>
          <p:nvPr/>
        </p:nvSpPr>
        <p:spPr>
          <a:xfrm>
            <a:off x="9195513" y="4529777"/>
            <a:ext cx="1584101" cy="862885"/>
          </a:xfrm>
          <a:prstGeom prst="flowChartTerminator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9" name="مخطط انسيابي: محطة طرفية 38"/>
          <p:cNvSpPr/>
          <p:nvPr/>
        </p:nvSpPr>
        <p:spPr>
          <a:xfrm>
            <a:off x="7347395" y="4516898"/>
            <a:ext cx="1584101" cy="862885"/>
          </a:xfrm>
          <a:prstGeom prst="flowChartTerminato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0" name="مخطط انسيابي: محطة طرفية 39"/>
          <p:cNvSpPr/>
          <p:nvPr/>
        </p:nvSpPr>
        <p:spPr>
          <a:xfrm>
            <a:off x="9137560" y="1444921"/>
            <a:ext cx="1584101" cy="862885"/>
          </a:xfrm>
          <a:prstGeom prst="flowChartTerminator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الآحاد</a:t>
            </a:r>
          </a:p>
        </p:txBody>
      </p:sp>
      <p:sp>
        <p:nvSpPr>
          <p:cNvPr id="41" name="مخطط انسيابي: محطة طرفية 40"/>
          <p:cNvSpPr/>
          <p:nvPr/>
        </p:nvSpPr>
        <p:spPr>
          <a:xfrm>
            <a:off x="7417693" y="1444921"/>
            <a:ext cx="1584101" cy="862885"/>
          </a:xfrm>
          <a:prstGeom prst="flowChartTerminato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العشرات</a:t>
            </a:r>
          </a:p>
        </p:txBody>
      </p:sp>
      <p:cxnSp>
        <p:nvCxnSpPr>
          <p:cNvPr id="45" name="رابط مستقيم 44"/>
          <p:cNvCxnSpPr/>
          <p:nvPr/>
        </p:nvCxnSpPr>
        <p:spPr>
          <a:xfrm flipH="1">
            <a:off x="7972023" y="2709025"/>
            <a:ext cx="540912" cy="35394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6" name="مربع نص 45"/>
          <p:cNvSpPr txBox="1"/>
          <p:nvPr/>
        </p:nvSpPr>
        <p:spPr>
          <a:xfrm>
            <a:off x="7886162" y="2190702"/>
            <a:ext cx="54091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7" name="مربع نص 46"/>
          <p:cNvSpPr txBox="1"/>
          <p:nvPr/>
        </p:nvSpPr>
        <p:spPr>
          <a:xfrm>
            <a:off x="9522314" y="2526746"/>
            <a:ext cx="434662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6512312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4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0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6" grpId="0"/>
      <p:bldP spid="4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ستطيل 3"/>
          <p:cNvSpPr/>
          <p:nvPr/>
        </p:nvSpPr>
        <p:spPr>
          <a:xfrm>
            <a:off x="283028" y="1622887"/>
            <a:ext cx="7659189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5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Noto Naskh Arabic UI"/>
                <a:ea typeface="+mn-ea"/>
                <a:cs typeface="Arial" panose="020B0604020202020204" pitchFamily="34" charset="0"/>
              </a:rPr>
              <a:t>هَيّا نٌشاهِدُ مَعاً  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6" name="سهم إلى اليمين 5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مربع نص 6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  <a:hlinkClick r:id="rId3" action="ppaction://hlinksldjump"/>
                </a:rPr>
                <a:t>رجــــوع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501150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4" name="الطرح ضمن ٩٩٩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-423" t="-188" r="599" b="188"/>
          <a:stretch/>
        </p:blipFill>
        <p:spPr>
          <a:xfrm>
            <a:off x="0" y="0"/>
            <a:ext cx="12170535" cy="6858000"/>
          </a:xfrm>
          <a:prstGeom prst="rect">
            <a:avLst/>
          </a:prstGeom>
        </p:spPr>
      </p:pic>
      <p:pic>
        <p:nvPicPr>
          <p:cNvPr id="5" name="طرح عددين ضمن 99 مع الاستلاف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13063"/>
            <a:ext cx="12192528" cy="6069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20364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509451" y="1478168"/>
            <a:ext cx="698862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96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تَدْريباتُ الْكِتاب</a:t>
            </a:r>
            <a:r>
              <a:rPr kumimoji="0" lang="ar-SA" sz="4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4" name="مجموعة 3"/>
          <p:cNvGrpSpPr/>
          <p:nvPr/>
        </p:nvGrpSpPr>
        <p:grpSpPr>
          <a:xfrm>
            <a:off x="561703" y="5394960"/>
            <a:ext cx="3252651" cy="1371600"/>
            <a:chOff x="561703" y="5381897"/>
            <a:chExt cx="3252651" cy="1371600"/>
          </a:xfrm>
        </p:grpSpPr>
        <p:sp>
          <p:nvSpPr>
            <p:cNvPr id="5" name="سهم إلى اليمين 4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مربع نص 5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  <a:hlinkClick r:id="rId3" action="ppaction://hlinksldjump"/>
                </a:rPr>
                <a:t>رجــــوع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734350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2265528" y="561703"/>
            <a:ext cx="94039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تَدْريبُ الْكِتاب / حل تدريب 2 صفحة 18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pic>
        <p:nvPicPr>
          <p:cNvPr id="5" name="صورة 4" descr="6847e784121755a4f4e8ca302498be02.pdf - Adobe Reade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8" t="32685" r="27747" b="16691"/>
          <a:stretch/>
        </p:blipFill>
        <p:spPr>
          <a:xfrm>
            <a:off x="1326525" y="1577366"/>
            <a:ext cx="9890974" cy="4218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60403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1596789" y="534473"/>
            <a:ext cx="95267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تَدْريبُ الْكِتاب / حل</a:t>
            </a:r>
            <a:r>
              <a:rPr kumimoji="0" lang="ar-SA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تدريب 3 و 4 صفحة 18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pic>
        <p:nvPicPr>
          <p:cNvPr id="4" name="صورة 3" descr="6847e784121755a4f4e8ca302498be02.pdf - Adobe Reade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0" t="32879" r="25950" b="12077"/>
          <a:stretch/>
        </p:blipFill>
        <p:spPr>
          <a:xfrm>
            <a:off x="1236373" y="1468192"/>
            <a:ext cx="9491730" cy="4456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28276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37996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ستطيل 3"/>
          <p:cNvSpPr/>
          <p:nvPr/>
        </p:nvSpPr>
        <p:spPr>
          <a:xfrm>
            <a:off x="283028" y="1622887"/>
            <a:ext cx="7419703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5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Noto Naskh Arabic UI"/>
                <a:ea typeface="+mn-ea"/>
                <a:cs typeface="Arial" panose="020B0604020202020204" pitchFamily="34" charset="0"/>
              </a:rPr>
              <a:t>هَيّا نَلْعَب  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6" name="سهم إلى اليمين 5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مربع نص 6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  <a:hlinkClick r:id="rId3" action="ppaction://hlinksldjump"/>
                </a:rPr>
                <a:t>رجــــوع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34202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 3"/>
          <p:cNvSpPr/>
          <p:nvPr/>
        </p:nvSpPr>
        <p:spPr>
          <a:xfrm>
            <a:off x="3359151" y="549275"/>
            <a:ext cx="5616575" cy="3816350"/>
          </a:xfrm>
          <a:prstGeom prst="rect">
            <a:avLst/>
          </a:prstGeom>
          <a:solidFill>
            <a:schemeClr val="bg1"/>
          </a:solidFill>
          <a:ln w="190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מלבן 4"/>
          <p:cNvSpPr/>
          <p:nvPr/>
        </p:nvSpPr>
        <p:spPr>
          <a:xfrm>
            <a:off x="5157788" y="2205039"/>
            <a:ext cx="2019300" cy="1425575"/>
          </a:xfrm>
          <a:prstGeom prst="rect">
            <a:avLst/>
          </a:prstGeom>
          <a:solidFill>
            <a:schemeClr val="bg1"/>
          </a:solidFill>
          <a:ln w="190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מלבן 8"/>
          <p:cNvSpPr/>
          <p:nvPr/>
        </p:nvSpPr>
        <p:spPr>
          <a:xfrm>
            <a:off x="5907089" y="3644901"/>
            <a:ext cx="504825" cy="288925"/>
          </a:xfrm>
          <a:prstGeom prst="rect">
            <a:avLst/>
          </a:prstGeom>
          <a:solidFill>
            <a:srgbClr val="F372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קשת מלאה 11"/>
          <p:cNvSpPr/>
          <p:nvPr/>
        </p:nvSpPr>
        <p:spPr>
          <a:xfrm>
            <a:off x="5199063" y="3789363"/>
            <a:ext cx="1871662" cy="1008062"/>
          </a:xfrm>
          <a:prstGeom prst="blockArc">
            <a:avLst>
              <a:gd name="adj1" fmla="val 10800000"/>
              <a:gd name="adj2" fmla="val 21481774"/>
              <a:gd name="adj3" fmla="val 9113"/>
            </a:avLst>
          </a:prstGeom>
          <a:solidFill>
            <a:srgbClr val="FF00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אליפסה 9"/>
          <p:cNvSpPr/>
          <p:nvPr/>
        </p:nvSpPr>
        <p:spPr>
          <a:xfrm>
            <a:off x="5738813" y="3857625"/>
            <a:ext cx="1079500" cy="1079500"/>
          </a:xfrm>
          <a:prstGeom prst="ellipse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קשת מלאה 12"/>
          <p:cNvSpPr/>
          <p:nvPr/>
        </p:nvSpPr>
        <p:spPr>
          <a:xfrm rot="10800000">
            <a:off x="5238750" y="3848100"/>
            <a:ext cx="1790700" cy="939800"/>
          </a:xfrm>
          <a:prstGeom prst="blockArc">
            <a:avLst>
              <a:gd name="adj1" fmla="val 10722373"/>
              <a:gd name="adj2" fmla="val 86462"/>
              <a:gd name="adj3" fmla="val 0"/>
            </a:avLst>
          </a:prstGeom>
          <a:solidFill>
            <a:srgbClr val="FF0000"/>
          </a:solidFill>
          <a:ln w="165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6411913" y="4813301"/>
            <a:ext cx="396081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ar-SA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ناتج طرح 12 – 9 = </a:t>
            </a:r>
            <a:endParaRPr kumimoji="0" lang="ar-SA" altLang="ar-SA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7436484" y="5413951"/>
            <a:ext cx="1044302" cy="1015663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ar-SA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3 </a:t>
            </a:r>
            <a:r>
              <a:rPr kumimoji="0" lang="he-IL" altLang="ar-SA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3942729" y="5472148"/>
            <a:ext cx="1082973" cy="1015663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ar-SA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4</a:t>
            </a:r>
            <a:endParaRPr kumimoji="0" lang="he-IL" altLang="ar-SA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לחצן פעולה: קדימה או הבא 10">
            <a:hlinkClick r:id="" action="ppaction://hlinkshowjump?jump=nextslide" highlightClick="1"/>
          </p:cNvPr>
          <p:cNvSpPr/>
          <p:nvPr/>
        </p:nvSpPr>
        <p:spPr>
          <a:xfrm>
            <a:off x="5999163" y="6140451"/>
            <a:ext cx="633412" cy="517525"/>
          </a:xfrm>
          <a:prstGeom prst="actionButtonForwardNex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335026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38728E-6 L 0.04218 -0.12324 C 0.09913 -0.17387 0.13646 -0.22936 0.19809 -0.2363 C 0.21649 -0.24115 0.20885 -0.24046 0.23871 -0.2363 C 0.24409 -0.23561 0.2493 -0.23052 0.25451 -0.22936 C 0.27812 -0.22451 0.26614 -0.23052 0.2908 -0.22243 C 0.29791 -0.22011 0.30156 -0.21618 0.30816 -0.21295 C 0.31232 -0.21087 0.32083 -0.20809 0.32083 -0.20786 C 0.32396 -0.20509 0.32691 -0.20115 0.33003 -0.19861 C 0.33229 -0.19699 0.33437 -0.19584 0.33646 -0.19399 C 0.3408 -0.18959 0.34462 -0.18196 0.34878 -0.17734 C 0.35156 -0.16694 0.35764 -0.15699 0.36163 -0.14659 C 0.36458 -0.13873 0.36597 -0.13087 0.36944 -0.12324 C 0.37153 -0.11306 0.37326 -0.10358 0.37743 -0.0948 C 0.38003 -0.07561 0.3842 -0.05549 0.38993 -0.03792 C 0.39357 0.04624 0.39201 0.13202 0.38194 0.21503 C 0.38038 0.24393 0.37604 0.27075 0.3743 0.30012 C 0.37257 0.32879 0.37482 0.31792 0.371 0.33318 C 0.36909 0.35746 0.36649 0.3822 0.36319 0.40624 C 0.36093 0.44 0.35694 0.47168 0.35694 0.50567 " pathEditMode="relative" rAng="0" ptsTypes="Affffffffffffffffff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7000" y="1322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4000" accel="52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-0.00139 C 0.00382 -0.01503 0.00729 -0.02566 0.01406 -0.03722 C 0.01736 -0.04277 0.02673 -0.04994 0.02673 -0.04971 C 0.03038 -0.0652 0.04514 -0.07676 0.05208 -0.09017 C 0.06024 -0.10543 0.07066 -0.11792 0.08229 -0.12832 C 0.08593 -0.13156 0.09114 -0.14011 0.09496 -0.1452 C 0.10555 -0.1593 0.11892 -0.17503 0.13316 -0.18104 C 0.13593 -0.18358 0.13802 -0.18728 0.14097 -0.18959 C 0.15903 -0.20416 0.17951 -0.20578 0.19982 -0.21063 C 0.21163 -0.21341 0.22274 -0.21873 0.23472 -0.22127 C 0.275 -0.22058 0.3151 -0.22035 0.35538 -0.21919 C 0.37534 -0.21873 0.38715 -0.22058 0.40295 -0.20647 C 0.40781 -0.20208 0.41337 -0.19699 0.41875 -0.19376 C 0.42187 -0.19191 0.4283 -0.18959 0.4283 -0.18936 C 0.43455 -0.18127 0.44253 -0.17826 0.44896 -0.1704 C 0.45625 -0.16162 0.46163 -0.15237 0.46962 -0.1452 C 0.47326 -0.13757 0.48021 -0.1304 0.48229 -0.12185 C 0.48333 -0.11769 0.48541 -0.10913 0.48541 -0.1089 C 0.4842 -0.0948 0.48246 -0.08462 0.47916 -0.07121 C 0.47812 -0.06682 0.47448 -0.06451 0.47274 -0.06058 C 0.46805 -0.04971 0.47257 -0.05341 0.46493 -0.04994 C 0.45642 -0.0393 0.45017 -0.03445 0.43941 -0.03098 C 0.41007 -0.00763 0.38819 -0.02358 0.34583 -0.02474 C 0.33784 -0.02821 0.33021 -0.03237 0.32205 -0.03514 C 0.31475 -0.04023 0.30677 -0.0437 0.29982 -0.04994 C 0.29514 -0.0541 0.29271 -0.05803 0.28715 -0.06058 C 0.28316 -0.06566 0.28142 -0.0689 0.27604 -0.07121 C 0.271 -0.07745 0.2618 -0.09087 0.2585 -0.09873 C 0.25451 -0.10844 0.25295 -0.12 0.25052 -0.1304 C 0.24826 -0.15699 0.24427 -0.1963 0.26805 -0.20647 C 0.28177 -0.21873 0.29791 -0.22358 0.31406 -0.22751 C 0.32343 -0.22982 0.33142 -0.23422 0.34097 -0.23607 C 0.36632 -0.23537 0.39184 -0.23537 0.41718 -0.23399 C 0.42743 -0.23352 0.43628 -0.22335 0.44583 -0.21919 C 0.45434 -0.2111 0.44878 -0.21595 0.46319 -0.20647 C 0.48559 -0.19167 0.46406 -0.20162 0.4776 -0.19584 C 0.47864 -0.19376 0.47951 -0.19167 0.48073 -0.18959 C 0.48159 -0.18798 0.48298 -0.18682 0.48385 -0.1852 C 0.48611 -0.18127 0.49028 -0.17271 0.49028 -0.17248 C 0.49218 -0.16462 0.49618 -0.1593 0.49826 -0.15144 C 0.50156 -0.12416 0.50382 -0.10104 0.49184 -0.07745 C 0.48871 -0.07121 0.48541 -0.06474 0.48229 -0.0585 C 0.47986 -0.05341 0.47274 -0.04578 0.47274 -0.04555 C 0.47222 -0.0437 0.47239 -0.04115 0.47118 -0.03954 C 0.46996 -0.03792 0.46788 -0.03861 0.46649 -0.03722 C 0.4625 -0.03352 0.4592 -0.02867 0.45538 -0.02474 C 0.44514 -0.01387 0.44097 0.00393 0.42986 0.01341 C 0.41649 0.04 0.39444 0.06266 0.3776 0.08532 C 0.34757 0.12578 0.39218 0.06844 0.36649 0.10636 C 0.36146 0.11376 0.3559 0.1207 0.35052 0.12763 C 0.33958 0.14197 0.32812 0.15538 0.31718 0.16994 C 0.31354 0.1748 0.30833 0.17757 0.30451 0.18243 C 0.30034 0.18752 0.29757 0.19445 0.2934 0.19954 C 0.28854 0.20532 0.28264 0.20879 0.2776 0.21434 C 0.26771 0.2252 0.2585 0.23676 0.24896 0.24809 C 0.24427 0.25364 0.2408 0.26104 0.23628 0.26705 C 0.21927 0.28971 0.20087 0.31029 0.18385 0.33272 C 0.175 0.34451 0.16389 0.35931 0.15208 0.36439 C 0.14531 0.37804 0.15364 0.36439 0.14271 0.37272 C 0.1408 0.37434 0.13958 0.37734 0.13784 0.37919 C 0.13107 0.38659 0.12396 0.39307 0.11718 0.40023 C 0.11458 0.40301 0.11319 0.40763 0.11093 0.41087 C 0.10347 0.42174 0.09496 0.43422 0.08715 0.44463 C 0.08003 0.45411 0.07205 0.46266 0.06493 0.47214 " pathEditMode="relative" rAng="0" ptsTypes="fffffffffffffffffffffffffffffffffffffffffffffffffffffffffffffff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9100" y="119310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4000" accel="32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0" grpId="2" animBg="1"/>
      <p:bldP spid="10" grpId="3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 3"/>
          <p:cNvSpPr/>
          <p:nvPr/>
        </p:nvSpPr>
        <p:spPr>
          <a:xfrm>
            <a:off x="5200650" y="442913"/>
            <a:ext cx="2736850" cy="1860550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מלבן 4"/>
          <p:cNvSpPr/>
          <p:nvPr/>
        </p:nvSpPr>
        <p:spPr>
          <a:xfrm>
            <a:off x="6076950" y="1250950"/>
            <a:ext cx="984250" cy="693738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מלבן 8"/>
          <p:cNvSpPr/>
          <p:nvPr/>
        </p:nvSpPr>
        <p:spPr>
          <a:xfrm>
            <a:off x="6442076" y="1916114"/>
            <a:ext cx="246063" cy="141287"/>
          </a:xfrm>
          <a:prstGeom prst="rect">
            <a:avLst/>
          </a:prstGeom>
          <a:solidFill>
            <a:srgbClr val="F37207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קשת מלאה 11"/>
          <p:cNvSpPr/>
          <p:nvPr/>
        </p:nvSpPr>
        <p:spPr>
          <a:xfrm>
            <a:off x="6096001" y="2001839"/>
            <a:ext cx="912813" cy="490537"/>
          </a:xfrm>
          <a:prstGeom prst="blockArc">
            <a:avLst>
              <a:gd name="adj1" fmla="val 10800000"/>
              <a:gd name="adj2" fmla="val 21481774"/>
              <a:gd name="adj3" fmla="val 9113"/>
            </a:avLst>
          </a:prstGeom>
          <a:solidFill>
            <a:srgbClr val="FF0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4102" name="TextBox 14"/>
          <p:cNvSpPr txBox="1">
            <a:spLocks noChangeArrowheads="1"/>
          </p:cNvSpPr>
          <p:nvPr/>
        </p:nvSpPr>
        <p:spPr bwMode="auto">
          <a:xfrm>
            <a:off x="6157119" y="3961721"/>
            <a:ext cx="396081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ar-SA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ناتج طرح 90 – 33 =  </a:t>
            </a:r>
            <a:endParaRPr kumimoji="0" lang="he-IL" altLang="ar-SA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53141" y="5283538"/>
            <a:ext cx="1619424" cy="1015663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57</a:t>
            </a:r>
            <a:endParaRPr kumimoji="0" lang="he-IL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376592" y="5283538"/>
            <a:ext cx="1521866" cy="1015663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63</a:t>
            </a:r>
            <a:endParaRPr kumimoji="0" lang="he-IL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Freeform 11"/>
          <p:cNvSpPr>
            <a:spLocks noEditPoints="1"/>
          </p:cNvSpPr>
          <p:nvPr/>
        </p:nvSpPr>
        <p:spPr bwMode="auto">
          <a:xfrm>
            <a:off x="1697039" y="3284538"/>
            <a:ext cx="2746375" cy="4387850"/>
          </a:xfrm>
          <a:custGeom>
            <a:avLst/>
            <a:gdLst>
              <a:gd name="T0" fmla="*/ 39 w 1730"/>
              <a:gd name="T1" fmla="*/ 1429 h 2764"/>
              <a:gd name="T2" fmla="*/ 108 w 1730"/>
              <a:gd name="T3" fmla="*/ 1414 h 2764"/>
              <a:gd name="T4" fmla="*/ 153 w 1730"/>
              <a:gd name="T5" fmla="*/ 1404 h 2764"/>
              <a:gd name="T6" fmla="*/ 202 w 1730"/>
              <a:gd name="T7" fmla="*/ 1379 h 2764"/>
              <a:gd name="T8" fmla="*/ 256 w 1730"/>
              <a:gd name="T9" fmla="*/ 1315 h 2764"/>
              <a:gd name="T10" fmla="*/ 439 w 1730"/>
              <a:gd name="T11" fmla="*/ 1232 h 2764"/>
              <a:gd name="T12" fmla="*/ 591 w 1730"/>
              <a:gd name="T13" fmla="*/ 1123 h 2764"/>
              <a:gd name="T14" fmla="*/ 724 w 1730"/>
              <a:gd name="T15" fmla="*/ 1089 h 2764"/>
              <a:gd name="T16" fmla="*/ 798 w 1730"/>
              <a:gd name="T17" fmla="*/ 1320 h 2764"/>
              <a:gd name="T18" fmla="*/ 823 w 1730"/>
              <a:gd name="T19" fmla="*/ 1453 h 2764"/>
              <a:gd name="T20" fmla="*/ 783 w 1730"/>
              <a:gd name="T21" fmla="*/ 1641 h 2764"/>
              <a:gd name="T22" fmla="*/ 749 w 1730"/>
              <a:gd name="T23" fmla="*/ 1852 h 2764"/>
              <a:gd name="T24" fmla="*/ 769 w 1730"/>
              <a:gd name="T25" fmla="*/ 2000 h 2764"/>
              <a:gd name="T26" fmla="*/ 808 w 1730"/>
              <a:gd name="T27" fmla="*/ 2247 h 2764"/>
              <a:gd name="T28" fmla="*/ 729 w 1730"/>
              <a:gd name="T29" fmla="*/ 2370 h 2764"/>
              <a:gd name="T30" fmla="*/ 631 w 1730"/>
              <a:gd name="T31" fmla="*/ 2463 h 2764"/>
              <a:gd name="T32" fmla="*/ 749 w 1730"/>
              <a:gd name="T33" fmla="*/ 2532 h 2764"/>
              <a:gd name="T34" fmla="*/ 872 w 1730"/>
              <a:gd name="T35" fmla="*/ 2414 h 2764"/>
              <a:gd name="T36" fmla="*/ 877 w 1730"/>
              <a:gd name="T37" fmla="*/ 2537 h 2764"/>
              <a:gd name="T38" fmla="*/ 877 w 1730"/>
              <a:gd name="T39" fmla="*/ 2744 h 2764"/>
              <a:gd name="T40" fmla="*/ 985 w 1730"/>
              <a:gd name="T41" fmla="*/ 2710 h 2764"/>
              <a:gd name="T42" fmla="*/ 1015 w 1730"/>
              <a:gd name="T43" fmla="*/ 2508 h 2764"/>
              <a:gd name="T44" fmla="*/ 1005 w 1730"/>
              <a:gd name="T45" fmla="*/ 2380 h 2764"/>
              <a:gd name="T46" fmla="*/ 961 w 1730"/>
              <a:gd name="T47" fmla="*/ 2281 h 2764"/>
              <a:gd name="T48" fmla="*/ 1114 w 1730"/>
              <a:gd name="T49" fmla="*/ 2040 h 2764"/>
              <a:gd name="T50" fmla="*/ 1222 w 1730"/>
              <a:gd name="T51" fmla="*/ 1857 h 2764"/>
              <a:gd name="T52" fmla="*/ 1316 w 1730"/>
              <a:gd name="T53" fmla="*/ 1759 h 2764"/>
              <a:gd name="T54" fmla="*/ 1340 w 1730"/>
              <a:gd name="T55" fmla="*/ 1631 h 2764"/>
              <a:gd name="T56" fmla="*/ 1345 w 1730"/>
              <a:gd name="T57" fmla="*/ 1532 h 2764"/>
              <a:gd name="T58" fmla="*/ 1325 w 1730"/>
              <a:gd name="T59" fmla="*/ 1438 h 2764"/>
              <a:gd name="T60" fmla="*/ 1286 w 1730"/>
              <a:gd name="T61" fmla="*/ 1355 h 2764"/>
              <a:gd name="T62" fmla="*/ 1261 w 1730"/>
              <a:gd name="T63" fmla="*/ 1103 h 2764"/>
              <a:gd name="T64" fmla="*/ 1232 w 1730"/>
              <a:gd name="T65" fmla="*/ 887 h 2764"/>
              <a:gd name="T66" fmla="*/ 1286 w 1730"/>
              <a:gd name="T67" fmla="*/ 719 h 2764"/>
              <a:gd name="T68" fmla="*/ 1409 w 1730"/>
              <a:gd name="T69" fmla="*/ 522 h 2764"/>
              <a:gd name="T70" fmla="*/ 1532 w 1730"/>
              <a:gd name="T71" fmla="*/ 231 h 2764"/>
              <a:gd name="T72" fmla="*/ 1631 w 1730"/>
              <a:gd name="T73" fmla="*/ 123 h 2764"/>
              <a:gd name="T74" fmla="*/ 1720 w 1730"/>
              <a:gd name="T75" fmla="*/ 44 h 2764"/>
              <a:gd name="T76" fmla="*/ 1685 w 1730"/>
              <a:gd name="T77" fmla="*/ 0 h 2764"/>
              <a:gd name="T78" fmla="*/ 1473 w 1730"/>
              <a:gd name="T79" fmla="*/ 64 h 2764"/>
              <a:gd name="T80" fmla="*/ 1468 w 1730"/>
              <a:gd name="T81" fmla="*/ 182 h 2764"/>
              <a:gd name="T82" fmla="*/ 1330 w 1730"/>
              <a:gd name="T83" fmla="*/ 399 h 2764"/>
              <a:gd name="T84" fmla="*/ 1271 w 1730"/>
              <a:gd name="T85" fmla="*/ 502 h 2764"/>
              <a:gd name="T86" fmla="*/ 1064 w 1730"/>
              <a:gd name="T87" fmla="*/ 680 h 2764"/>
              <a:gd name="T88" fmla="*/ 1010 w 1730"/>
              <a:gd name="T89" fmla="*/ 690 h 2764"/>
              <a:gd name="T90" fmla="*/ 1010 w 1730"/>
              <a:gd name="T91" fmla="*/ 586 h 2764"/>
              <a:gd name="T92" fmla="*/ 902 w 1730"/>
              <a:gd name="T93" fmla="*/ 487 h 2764"/>
              <a:gd name="T94" fmla="*/ 783 w 1730"/>
              <a:gd name="T95" fmla="*/ 606 h 2764"/>
              <a:gd name="T96" fmla="*/ 818 w 1730"/>
              <a:gd name="T97" fmla="*/ 694 h 2764"/>
              <a:gd name="T98" fmla="*/ 843 w 1730"/>
              <a:gd name="T99" fmla="*/ 778 h 2764"/>
              <a:gd name="T100" fmla="*/ 769 w 1730"/>
              <a:gd name="T101" fmla="*/ 808 h 2764"/>
              <a:gd name="T102" fmla="*/ 744 w 1730"/>
              <a:gd name="T103" fmla="*/ 837 h 2764"/>
              <a:gd name="T104" fmla="*/ 675 w 1730"/>
              <a:gd name="T105" fmla="*/ 882 h 2764"/>
              <a:gd name="T106" fmla="*/ 542 w 1730"/>
              <a:gd name="T107" fmla="*/ 995 h 2764"/>
              <a:gd name="T108" fmla="*/ 424 w 1730"/>
              <a:gd name="T109" fmla="*/ 1079 h 2764"/>
              <a:gd name="T110" fmla="*/ 207 w 1730"/>
              <a:gd name="T111" fmla="*/ 1241 h 2764"/>
              <a:gd name="T112" fmla="*/ 89 w 1730"/>
              <a:gd name="T113" fmla="*/ 1335 h 2764"/>
              <a:gd name="T114" fmla="*/ 941 w 1730"/>
              <a:gd name="T115" fmla="*/ 1921 h 2764"/>
              <a:gd name="T116" fmla="*/ 981 w 1730"/>
              <a:gd name="T117" fmla="*/ 1941 h 2764"/>
              <a:gd name="T118" fmla="*/ 912 w 1730"/>
              <a:gd name="T119" fmla="*/ 2133 h 27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730" h="2764">
                <a:moveTo>
                  <a:pt x="0" y="1419"/>
                </a:moveTo>
                <a:lnTo>
                  <a:pt x="0" y="1419"/>
                </a:lnTo>
                <a:lnTo>
                  <a:pt x="5" y="1424"/>
                </a:lnTo>
                <a:lnTo>
                  <a:pt x="10" y="1424"/>
                </a:lnTo>
                <a:lnTo>
                  <a:pt x="25" y="1424"/>
                </a:lnTo>
                <a:lnTo>
                  <a:pt x="39" y="1414"/>
                </a:lnTo>
                <a:lnTo>
                  <a:pt x="39" y="1414"/>
                </a:lnTo>
                <a:lnTo>
                  <a:pt x="39" y="1429"/>
                </a:lnTo>
                <a:lnTo>
                  <a:pt x="39" y="1429"/>
                </a:lnTo>
                <a:lnTo>
                  <a:pt x="39" y="1434"/>
                </a:lnTo>
                <a:lnTo>
                  <a:pt x="44" y="1434"/>
                </a:lnTo>
                <a:lnTo>
                  <a:pt x="64" y="1434"/>
                </a:lnTo>
                <a:lnTo>
                  <a:pt x="64" y="1434"/>
                </a:lnTo>
                <a:lnTo>
                  <a:pt x="79" y="1429"/>
                </a:lnTo>
                <a:lnTo>
                  <a:pt x="94" y="1424"/>
                </a:lnTo>
                <a:lnTo>
                  <a:pt x="108" y="1409"/>
                </a:lnTo>
                <a:lnTo>
                  <a:pt x="108" y="1409"/>
                </a:lnTo>
                <a:lnTo>
                  <a:pt x="108" y="1414"/>
                </a:lnTo>
                <a:lnTo>
                  <a:pt x="103" y="1429"/>
                </a:lnTo>
                <a:lnTo>
                  <a:pt x="103" y="1429"/>
                </a:lnTo>
                <a:lnTo>
                  <a:pt x="103" y="1434"/>
                </a:lnTo>
                <a:lnTo>
                  <a:pt x="108" y="1438"/>
                </a:lnTo>
                <a:lnTo>
                  <a:pt x="113" y="1438"/>
                </a:lnTo>
                <a:lnTo>
                  <a:pt x="123" y="1438"/>
                </a:lnTo>
                <a:lnTo>
                  <a:pt x="123" y="1438"/>
                </a:lnTo>
                <a:lnTo>
                  <a:pt x="138" y="1424"/>
                </a:lnTo>
                <a:lnTo>
                  <a:pt x="153" y="1404"/>
                </a:lnTo>
                <a:lnTo>
                  <a:pt x="168" y="1379"/>
                </a:lnTo>
                <a:lnTo>
                  <a:pt x="168" y="1379"/>
                </a:lnTo>
                <a:lnTo>
                  <a:pt x="168" y="1384"/>
                </a:lnTo>
                <a:lnTo>
                  <a:pt x="182" y="1389"/>
                </a:lnTo>
                <a:lnTo>
                  <a:pt x="182" y="1389"/>
                </a:lnTo>
                <a:lnTo>
                  <a:pt x="187" y="1394"/>
                </a:lnTo>
                <a:lnTo>
                  <a:pt x="192" y="1389"/>
                </a:lnTo>
                <a:lnTo>
                  <a:pt x="202" y="1379"/>
                </a:lnTo>
                <a:lnTo>
                  <a:pt x="202" y="1379"/>
                </a:lnTo>
                <a:lnTo>
                  <a:pt x="207" y="1365"/>
                </a:lnTo>
                <a:lnTo>
                  <a:pt x="212" y="1360"/>
                </a:lnTo>
                <a:lnTo>
                  <a:pt x="217" y="1360"/>
                </a:lnTo>
                <a:lnTo>
                  <a:pt x="217" y="1360"/>
                </a:lnTo>
                <a:lnTo>
                  <a:pt x="227" y="1355"/>
                </a:lnTo>
                <a:lnTo>
                  <a:pt x="241" y="1345"/>
                </a:lnTo>
                <a:lnTo>
                  <a:pt x="251" y="1330"/>
                </a:lnTo>
                <a:lnTo>
                  <a:pt x="256" y="1315"/>
                </a:lnTo>
                <a:lnTo>
                  <a:pt x="256" y="1315"/>
                </a:lnTo>
                <a:lnTo>
                  <a:pt x="261" y="1305"/>
                </a:lnTo>
                <a:lnTo>
                  <a:pt x="271" y="1296"/>
                </a:lnTo>
                <a:lnTo>
                  <a:pt x="281" y="1286"/>
                </a:lnTo>
                <a:lnTo>
                  <a:pt x="281" y="1286"/>
                </a:lnTo>
                <a:lnTo>
                  <a:pt x="350" y="1266"/>
                </a:lnTo>
                <a:lnTo>
                  <a:pt x="399" y="1251"/>
                </a:lnTo>
                <a:lnTo>
                  <a:pt x="419" y="1241"/>
                </a:lnTo>
                <a:lnTo>
                  <a:pt x="439" y="1232"/>
                </a:lnTo>
                <a:lnTo>
                  <a:pt x="439" y="1232"/>
                </a:lnTo>
                <a:lnTo>
                  <a:pt x="468" y="1197"/>
                </a:lnTo>
                <a:lnTo>
                  <a:pt x="483" y="1177"/>
                </a:lnTo>
                <a:lnTo>
                  <a:pt x="483" y="1177"/>
                </a:lnTo>
                <a:lnTo>
                  <a:pt x="498" y="1167"/>
                </a:lnTo>
                <a:lnTo>
                  <a:pt x="517" y="1158"/>
                </a:lnTo>
                <a:lnTo>
                  <a:pt x="537" y="1148"/>
                </a:lnTo>
                <a:lnTo>
                  <a:pt x="537" y="1148"/>
                </a:lnTo>
                <a:lnTo>
                  <a:pt x="567" y="1138"/>
                </a:lnTo>
                <a:lnTo>
                  <a:pt x="591" y="1123"/>
                </a:lnTo>
                <a:lnTo>
                  <a:pt x="631" y="1089"/>
                </a:lnTo>
                <a:lnTo>
                  <a:pt x="655" y="1059"/>
                </a:lnTo>
                <a:lnTo>
                  <a:pt x="665" y="1049"/>
                </a:lnTo>
                <a:lnTo>
                  <a:pt x="665" y="1049"/>
                </a:lnTo>
                <a:lnTo>
                  <a:pt x="685" y="1054"/>
                </a:lnTo>
                <a:lnTo>
                  <a:pt x="685" y="1054"/>
                </a:lnTo>
                <a:lnTo>
                  <a:pt x="710" y="1074"/>
                </a:lnTo>
                <a:lnTo>
                  <a:pt x="724" y="1089"/>
                </a:lnTo>
                <a:lnTo>
                  <a:pt x="724" y="1089"/>
                </a:lnTo>
                <a:lnTo>
                  <a:pt x="729" y="1148"/>
                </a:lnTo>
                <a:lnTo>
                  <a:pt x="729" y="1148"/>
                </a:lnTo>
                <a:lnTo>
                  <a:pt x="729" y="1177"/>
                </a:lnTo>
                <a:lnTo>
                  <a:pt x="744" y="1212"/>
                </a:lnTo>
                <a:lnTo>
                  <a:pt x="744" y="1212"/>
                </a:lnTo>
                <a:lnTo>
                  <a:pt x="759" y="1251"/>
                </a:lnTo>
                <a:lnTo>
                  <a:pt x="779" y="1286"/>
                </a:lnTo>
                <a:lnTo>
                  <a:pt x="779" y="1286"/>
                </a:lnTo>
                <a:lnTo>
                  <a:pt x="798" y="1320"/>
                </a:lnTo>
                <a:lnTo>
                  <a:pt x="813" y="1350"/>
                </a:lnTo>
                <a:lnTo>
                  <a:pt x="813" y="1350"/>
                </a:lnTo>
                <a:lnTo>
                  <a:pt x="823" y="1404"/>
                </a:lnTo>
                <a:lnTo>
                  <a:pt x="823" y="1404"/>
                </a:lnTo>
                <a:lnTo>
                  <a:pt x="823" y="1419"/>
                </a:lnTo>
                <a:lnTo>
                  <a:pt x="823" y="1434"/>
                </a:lnTo>
                <a:lnTo>
                  <a:pt x="813" y="1443"/>
                </a:lnTo>
                <a:lnTo>
                  <a:pt x="823" y="1453"/>
                </a:lnTo>
                <a:lnTo>
                  <a:pt x="823" y="1453"/>
                </a:lnTo>
                <a:lnTo>
                  <a:pt x="808" y="1468"/>
                </a:lnTo>
                <a:lnTo>
                  <a:pt x="808" y="1483"/>
                </a:lnTo>
                <a:lnTo>
                  <a:pt x="808" y="1493"/>
                </a:lnTo>
                <a:lnTo>
                  <a:pt x="808" y="1503"/>
                </a:lnTo>
                <a:lnTo>
                  <a:pt x="808" y="1503"/>
                </a:lnTo>
                <a:lnTo>
                  <a:pt x="798" y="1532"/>
                </a:lnTo>
                <a:lnTo>
                  <a:pt x="793" y="1576"/>
                </a:lnTo>
                <a:lnTo>
                  <a:pt x="793" y="1576"/>
                </a:lnTo>
                <a:lnTo>
                  <a:pt x="783" y="1641"/>
                </a:lnTo>
                <a:lnTo>
                  <a:pt x="774" y="1710"/>
                </a:lnTo>
                <a:lnTo>
                  <a:pt x="774" y="1710"/>
                </a:lnTo>
                <a:lnTo>
                  <a:pt x="769" y="1744"/>
                </a:lnTo>
                <a:lnTo>
                  <a:pt x="764" y="1778"/>
                </a:lnTo>
                <a:lnTo>
                  <a:pt x="749" y="1823"/>
                </a:lnTo>
                <a:lnTo>
                  <a:pt x="749" y="1823"/>
                </a:lnTo>
                <a:lnTo>
                  <a:pt x="749" y="1838"/>
                </a:lnTo>
                <a:lnTo>
                  <a:pt x="749" y="1852"/>
                </a:lnTo>
                <a:lnTo>
                  <a:pt x="749" y="1852"/>
                </a:lnTo>
                <a:lnTo>
                  <a:pt x="754" y="1857"/>
                </a:lnTo>
                <a:lnTo>
                  <a:pt x="759" y="1862"/>
                </a:lnTo>
                <a:lnTo>
                  <a:pt x="769" y="1867"/>
                </a:lnTo>
                <a:lnTo>
                  <a:pt x="769" y="1867"/>
                </a:lnTo>
                <a:lnTo>
                  <a:pt x="774" y="1882"/>
                </a:lnTo>
                <a:lnTo>
                  <a:pt x="774" y="1931"/>
                </a:lnTo>
                <a:lnTo>
                  <a:pt x="774" y="1931"/>
                </a:lnTo>
                <a:lnTo>
                  <a:pt x="774" y="1976"/>
                </a:lnTo>
                <a:lnTo>
                  <a:pt x="769" y="2000"/>
                </a:lnTo>
                <a:lnTo>
                  <a:pt x="769" y="2000"/>
                </a:lnTo>
                <a:lnTo>
                  <a:pt x="769" y="2020"/>
                </a:lnTo>
                <a:lnTo>
                  <a:pt x="769" y="2069"/>
                </a:lnTo>
                <a:lnTo>
                  <a:pt x="769" y="2069"/>
                </a:lnTo>
                <a:lnTo>
                  <a:pt x="774" y="2109"/>
                </a:lnTo>
                <a:lnTo>
                  <a:pt x="779" y="2143"/>
                </a:lnTo>
                <a:lnTo>
                  <a:pt x="788" y="2187"/>
                </a:lnTo>
                <a:lnTo>
                  <a:pt x="788" y="2187"/>
                </a:lnTo>
                <a:lnTo>
                  <a:pt x="808" y="2247"/>
                </a:lnTo>
                <a:lnTo>
                  <a:pt x="803" y="2266"/>
                </a:lnTo>
                <a:lnTo>
                  <a:pt x="788" y="2291"/>
                </a:lnTo>
                <a:lnTo>
                  <a:pt x="788" y="2291"/>
                </a:lnTo>
                <a:lnTo>
                  <a:pt x="779" y="2306"/>
                </a:lnTo>
                <a:lnTo>
                  <a:pt x="769" y="2321"/>
                </a:lnTo>
                <a:lnTo>
                  <a:pt x="759" y="2340"/>
                </a:lnTo>
                <a:lnTo>
                  <a:pt x="759" y="2340"/>
                </a:lnTo>
                <a:lnTo>
                  <a:pt x="749" y="2355"/>
                </a:lnTo>
                <a:lnTo>
                  <a:pt x="729" y="2370"/>
                </a:lnTo>
                <a:lnTo>
                  <a:pt x="710" y="2380"/>
                </a:lnTo>
                <a:lnTo>
                  <a:pt x="695" y="2390"/>
                </a:lnTo>
                <a:lnTo>
                  <a:pt x="695" y="2390"/>
                </a:lnTo>
                <a:lnTo>
                  <a:pt x="680" y="2394"/>
                </a:lnTo>
                <a:lnTo>
                  <a:pt x="665" y="2409"/>
                </a:lnTo>
                <a:lnTo>
                  <a:pt x="636" y="2439"/>
                </a:lnTo>
                <a:lnTo>
                  <a:pt x="636" y="2439"/>
                </a:lnTo>
                <a:lnTo>
                  <a:pt x="631" y="2449"/>
                </a:lnTo>
                <a:lnTo>
                  <a:pt x="631" y="2463"/>
                </a:lnTo>
                <a:lnTo>
                  <a:pt x="631" y="2478"/>
                </a:lnTo>
                <a:lnTo>
                  <a:pt x="636" y="2493"/>
                </a:lnTo>
                <a:lnTo>
                  <a:pt x="645" y="2508"/>
                </a:lnTo>
                <a:lnTo>
                  <a:pt x="660" y="2523"/>
                </a:lnTo>
                <a:lnTo>
                  <a:pt x="675" y="2537"/>
                </a:lnTo>
                <a:lnTo>
                  <a:pt x="700" y="2542"/>
                </a:lnTo>
                <a:lnTo>
                  <a:pt x="700" y="2542"/>
                </a:lnTo>
                <a:lnTo>
                  <a:pt x="724" y="2542"/>
                </a:lnTo>
                <a:lnTo>
                  <a:pt x="749" y="2532"/>
                </a:lnTo>
                <a:lnTo>
                  <a:pt x="769" y="2523"/>
                </a:lnTo>
                <a:lnTo>
                  <a:pt x="788" y="2508"/>
                </a:lnTo>
                <a:lnTo>
                  <a:pt x="818" y="2473"/>
                </a:lnTo>
                <a:lnTo>
                  <a:pt x="828" y="2458"/>
                </a:lnTo>
                <a:lnTo>
                  <a:pt x="828" y="2458"/>
                </a:lnTo>
                <a:lnTo>
                  <a:pt x="848" y="2424"/>
                </a:lnTo>
                <a:lnTo>
                  <a:pt x="867" y="2394"/>
                </a:lnTo>
                <a:lnTo>
                  <a:pt x="867" y="2394"/>
                </a:lnTo>
                <a:lnTo>
                  <a:pt x="872" y="2414"/>
                </a:lnTo>
                <a:lnTo>
                  <a:pt x="872" y="2414"/>
                </a:lnTo>
                <a:lnTo>
                  <a:pt x="872" y="2439"/>
                </a:lnTo>
                <a:lnTo>
                  <a:pt x="872" y="2458"/>
                </a:lnTo>
                <a:lnTo>
                  <a:pt x="872" y="2458"/>
                </a:lnTo>
                <a:lnTo>
                  <a:pt x="877" y="2498"/>
                </a:lnTo>
                <a:lnTo>
                  <a:pt x="877" y="2498"/>
                </a:lnTo>
                <a:lnTo>
                  <a:pt x="882" y="2518"/>
                </a:lnTo>
                <a:lnTo>
                  <a:pt x="877" y="2537"/>
                </a:lnTo>
                <a:lnTo>
                  <a:pt x="877" y="2537"/>
                </a:lnTo>
                <a:lnTo>
                  <a:pt x="872" y="2567"/>
                </a:lnTo>
                <a:lnTo>
                  <a:pt x="872" y="2587"/>
                </a:lnTo>
                <a:lnTo>
                  <a:pt x="867" y="2611"/>
                </a:lnTo>
                <a:lnTo>
                  <a:pt x="867" y="2611"/>
                </a:lnTo>
                <a:lnTo>
                  <a:pt x="867" y="2670"/>
                </a:lnTo>
                <a:lnTo>
                  <a:pt x="867" y="2715"/>
                </a:lnTo>
                <a:lnTo>
                  <a:pt x="867" y="2715"/>
                </a:lnTo>
                <a:lnTo>
                  <a:pt x="867" y="2725"/>
                </a:lnTo>
                <a:lnTo>
                  <a:pt x="877" y="2744"/>
                </a:lnTo>
                <a:lnTo>
                  <a:pt x="887" y="2759"/>
                </a:lnTo>
                <a:lnTo>
                  <a:pt x="897" y="2764"/>
                </a:lnTo>
                <a:lnTo>
                  <a:pt x="907" y="2764"/>
                </a:lnTo>
                <a:lnTo>
                  <a:pt x="907" y="2764"/>
                </a:lnTo>
                <a:lnTo>
                  <a:pt x="926" y="2764"/>
                </a:lnTo>
                <a:lnTo>
                  <a:pt x="946" y="2749"/>
                </a:lnTo>
                <a:lnTo>
                  <a:pt x="946" y="2749"/>
                </a:lnTo>
                <a:lnTo>
                  <a:pt x="971" y="2734"/>
                </a:lnTo>
                <a:lnTo>
                  <a:pt x="985" y="2710"/>
                </a:lnTo>
                <a:lnTo>
                  <a:pt x="995" y="2690"/>
                </a:lnTo>
                <a:lnTo>
                  <a:pt x="1005" y="2670"/>
                </a:lnTo>
                <a:lnTo>
                  <a:pt x="1010" y="2631"/>
                </a:lnTo>
                <a:lnTo>
                  <a:pt x="1010" y="2611"/>
                </a:lnTo>
                <a:lnTo>
                  <a:pt x="1010" y="2611"/>
                </a:lnTo>
                <a:lnTo>
                  <a:pt x="1005" y="2577"/>
                </a:lnTo>
                <a:lnTo>
                  <a:pt x="1010" y="2532"/>
                </a:lnTo>
                <a:lnTo>
                  <a:pt x="1010" y="2532"/>
                </a:lnTo>
                <a:lnTo>
                  <a:pt x="1015" y="2508"/>
                </a:lnTo>
                <a:lnTo>
                  <a:pt x="1020" y="2493"/>
                </a:lnTo>
                <a:lnTo>
                  <a:pt x="1040" y="2458"/>
                </a:lnTo>
                <a:lnTo>
                  <a:pt x="1040" y="2458"/>
                </a:lnTo>
                <a:lnTo>
                  <a:pt x="1040" y="2444"/>
                </a:lnTo>
                <a:lnTo>
                  <a:pt x="1040" y="2424"/>
                </a:lnTo>
                <a:lnTo>
                  <a:pt x="1030" y="2404"/>
                </a:lnTo>
                <a:lnTo>
                  <a:pt x="1020" y="2390"/>
                </a:lnTo>
                <a:lnTo>
                  <a:pt x="1020" y="2390"/>
                </a:lnTo>
                <a:lnTo>
                  <a:pt x="1005" y="2380"/>
                </a:lnTo>
                <a:lnTo>
                  <a:pt x="990" y="2375"/>
                </a:lnTo>
                <a:lnTo>
                  <a:pt x="976" y="2375"/>
                </a:lnTo>
                <a:lnTo>
                  <a:pt x="976" y="2375"/>
                </a:lnTo>
                <a:lnTo>
                  <a:pt x="966" y="2355"/>
                </a:lnTo>
                <a:lnTo>
                  <a:pt x="951" y="2325"/>
                </a:lnTo>
                <a:lnTo>
                  <a:pt x="951" y="2325"/>
                </a:lnTo>
                <a:lnTo>
                  <a:pt x="951" y="2311"/>
                </a:lnTo>
                <a:lnTo>
                  <a:pt x="961" y="2281"/>
                </a:lnTo>
                <a:lnTo>
                  <a:pt x="961" y="2281"/>
                </a:lnTo>
                <a:lnTo>
                  <a:pt x="971" y="2256"/>
                </a:lnTo>
                <a:lnTo>
                  <a:pt x="985" y="2232"/>
                </a:lnTo>
                <a:lnTo>
                  <a:pt x="1015" y="2192"/>
                </a:lnTo>
                <a:lnTo>
                  <a:pt x="1015" y="2192"/>
                </a:lnTo>
                <a:lnTo>
                  <a:pt x="1020" y="2173"/>
                </a:lnTo>
                <a:lnTo>
                  <a:pt x="1020" y="2168"/>
                </a:lnTo>
                <a:lnTo>
                  <a:pt x="1020" y="2168"/>
                </a:lnTo>
                <a:lnTo>
                  <a:pt x="1074" y="2094"/>
                </a:lnTo>
                <a:lnTo>
                  <a:pt x="1114" y="2040"/>
                </a:lnTo>
                <a:lnTo>
                  <a:pt x="1148" y="2005"/>
                </a:lnTo>
                <a:lnTo>
                  <a:pt x="1148" y="2005"/>
                </a:lnTo>
                <a:lnTo>
                  <a:pt x="1168" y="1981"/>
                </a:lnTo>
                <a:lnTo>
                  <a:pt x="1187" y="1956"/>
                </a:lnTo>
                <a:lnTo>
                  <a:pt x="1202" y="1921"/>
                </a:lnTo>
                <a:lnTo>
                  <a:pt x="1207" y="1897"/>
                </a:lnTo>
                <a:lnTo>
                  <a:pt x="1207" y="1897"/>
                </a:lnTo>
                <a:lnTo>
                  <a:pt x="1212" y="1877"/>
                </a:lnTo>
                <a:lnTo>
                  <a:pt x="1222" y="1857"/>
                </a:lnTo>
                <a:lnTo>
                  <a:pt x="1237" y="1843"/>
                </a:lnTo>
                <a:lnTo>
                  <a:pt x="1237" y="1843"/>
                </a:lnTo>
                <a:lnTo>
                  <a:pt x="1242" y="1843"/>
                </a:lnTo>
                <a:lnTo>
                  <a:pt x="1252" y="1838"/>
                </a:lnTo>
                <a:lnTo>
                  <a:pt x="1271" y="1818"/>
                </a:lnTo>
                <a:lnTo>
                  <a:pt x="1271" y="1818"/>
                </a:lnTo>
                <a:lnTo>
                  <a:pt x="1301" y="1793"/>
                </a:lnTo>
                <a:lnTo>
                  <a:pt x="1311" y="1778"/>
                </a:lnTo>
                <a:lnTo>
                  <a:pt x="1316" y="1759"/>
                </a:lnTo>
                <a:lnTo>
                  <a:pt x="1316" y="1759"/>
                </a:lnTo>
                <a:lnTo>
                  <a:pt x="1325" y="1724"/>
                </a:lnTo>
                <a:lnTo>
                  <a:pt x="1325" y="1719"/>
                </a:lnTo>
                <a:lnTo>
                  <a:pt x="1325" y="1719"/>
                </a:lnTo>
                <a:lnTo>
                  <a:pt x="1330" y="1695"/>
                </a:lnTo>
                <a:lnTo>
                  <a:pt x="1330" y="1695"/>
                </a:lnTo>
                <a:lnTo>
                  <a:pt x="1340" y="1655"/>
                </a:lnTo>
                <a:lnTo>
                  <a:pt x="1340" y="1655"/>
                </a:lnTo>
                <a:lnTo>
                  <a:pt x="1340" y="1631"/>
                </a:lnTo>
                <a:lnTo>
                  <a:pt x="1335" y="1601"/>
                </a:lnTo>
                <a:lnTo>
                  <a:pt x="1335" y="1601"/>
                </a:lnTo>
                <a:lnTo>
                  <a:pt x="1335" y="1591"/>
                </a:lnTo>
                <a:lnTo>
                  <a:pt x="1340" y="1576"/>
                </a:lnTo>
                <a:lnTo>
                  <a:pt x="1340" y="1562"/>
                </a:lnTo>
                <a:lnTo>
                  <a:pt x="1340" y="1562"/>
                </a:lnTo>
                <a:lnTo>
                  <a:pt x="1345" y="1542"/>
                </a:lnTo>
                <a:lnTo>
                  <a:pt x="1345" y="1542"/>
                </a:lnTo>
                <a:lnTo>
                  <a:pt x="1345" y="1532"/>
                </a:lnTo>
                <a:lnTo>
                  <a:pt x="1340" y="1527"/>
                </a:lnTo>
                <a:lnTo>
                  <a:pt x="1335" y="1522"/>
                </a:lnTo>
                <a:lnTo>
                  <a:pt x="1330" y="1512"/>
                </a:lnTo>
                <a:lnTo>
                  <a:pt x="1330" y="1512"/>
                </a:lnTo>
                <a:lnTo>
                  <a:pt x="1325" y="1503"/>
                </a:lnTo>
                <a:lnTo>
                  <a:pt x="1325" y="1488"/>
                </a:lnTo>
                <a:lnTo>
                  <a:pt x="1325" y="1453"/>
                </a:lnTo>
                <a:lnTo>
                  <a:pt x="1325" y="1453"/>
                </a:lnTo>
                <a:lnTo>
                  <a:pt x="1325" y="1438"/>
                </a:lnTo>
                <a:lnTo>
                  <a:pt x="1321" y="1429"/>
                </a:lnTo>
                <a:lnTo>
                  <a:pt x="1311" y="1414"/>
                </a:lnTo>
                <a:lnTo>
                  <a:pt x="1311" y="1414"/>
                </a:lnTo>
                <a:lnTo>
                  <a:pt x="1306" y="1409"/>
                </a:lnTo>
                <a:lnTo>
                  <a:pt x="1301" y="1404"/>
                </a:lnTo>
                <a:lnTo>
                  <a:pt x="1296" y="1404"/>
                </a:lnTo>
                <a:lnTo>
                  <a:pt x="1291" y="1399"/>
                </a:lnTo>
                <a:lnTo>
                  <a:pt x="1291" y="1399"/>
                </a:lnTo>
                <a:lnTo>
                  <a:pt x="1286" y="1355"/>
                </a:lnTo>
                <a:lnTo>
                  <a:pt x="1286" y="1355"/>
                </a:lnTo>
                <a:lnTo>
                  <a:pt x="1281" y="1340"/>
                </a:lnTo>
                <a:lnTo>
                  <a:pt x="1281" y="1335"/>
                </a:lnTo>
                <a:lnTo>
                  <a:pt x="1281" y="1335"/>
                </a:lnTo>
                <a:lnTo>
                  <a:pt x="1271" y="1296"/>
                </a:lnTo>
                <a:lnTo>
                  <a:pt x="1271" y="1296"/>
                </a:lnTo>
                <a:lnTo>
                  <a:pt x="1271" y="1207"/>
                </a:lnTo>
                <a:lnTo>
                  <a:pt x="1271" y="1207"/>
                </a:lnTo>
                <a:lnTo>
                  <a:pt x="1261" y="1103"/>
                </a:lnTo>
                <a:lnTo>
                  <a:pt x="1261" y="1103"/>
                </a:lnTo>
                <a:lnTo>
                  <a:pt x="1256" y="1030"/>
                </a:lnTo>
                <a:lnTo>
                  <a:pt x="1252" y="956"/>
                </a:lnTo>
                <a:lnTo>
                  <a:pt x="1252" y="956"/>
                </a:lnTo>
                <a:lnTo>
                  <a:pt x="1247" y="931"/>
                </a:lnTo>
                <a:lnTo>
                  <a:pt x="1242" y="916"/>
                </a:lnTo>
                <a:lnTo>
                  <a:pt x="1237" y="901"/>
                </a:lnTo>
                <a:lnTo>
                  <a:pt x="1232" y="887"/>
                </a:lnTo>
                <a:lnTo>
                  <a:pt x="1232" y="887"/>
                </a:lnTo>
                <a:lnTo>
                  <a:pt x="1227" y="847"/>
                </a:lnTo>
                <a:lnTo>
                  <a:pt x="1222" y="808"/>
                </a:lnTo>
                <a:lnTo>
                  <a:pt x="1222" y="808"/>
                </a:lnTo>
                <a:lnTo>
                  <a:pt x="1227" y="798"/>
                </a:lnTo>
                <a:lnTo>
                  <a:pt x="1237" y="783"/>
                </a:lnTo>
                <a:lnTo>
                  <a:pt x="1261" y="759"/>
                </a:lnTo>
                <a:lnTo>
                  <a:pt x="1261" y="759"/>
                </a:lnTo>
                <a:lnTo>
                  <a:pt x="1276" y="744"/>
                </a:lnTo>
                <a:lnTo>
                  <a:pt x="1286" y="719"/>
                </a:lnTo>
                <a:lnTo>
                  <a:pt x="1301" y="685"/>
                </a:lnTo>
                <a:lnTo>
                  <a:pt x="1301" y="685"/>
                </a:lnTo>
                <a:lnTo>
                  <a:pt x="1316" y="655"/>
                </a:lnTo>
                <a:lnTo>
                  <a:pt x="1340" y="611"/>
                </a:lnTo>
                <a:lnTo>
                  <a:pt x="1340" y="611"/>
                </a:lnTo>
                <a:lnTo>
                  <a:pt x="1370" y="571"/>
                </a:lnTo>
                <a:lnTo>
                  <a:pt x="1390" y="547"/>
                </a:lnTo>
                <a:lnTo>
                  <a:pt x="1390" y="547"/>
                </a:lnTo>
                <a:lnTo>
                  <a:pt x="1409" y="522"/>
                </a:lnTo>
                <a:lnTo>
                  <a:pt x="1419" y="497"/>
                </a:lnTo>
                <a:lnTo>
                  <a:pt x="1419" y="497"/>
                </a:lnTo>
                <a:lnTo>
                  <a:pt x="1434" y="468"/>
                </a:lnTo>
                <a:lnTo>
                  <a:pt x="1439" y="458"/>
                </a:lnTo>
                <a:lnTo>
                  <a:pt x="1439" y="458"/>
                </a:lnTo>
                <a:lnTo>
                  <a:pt x="1454" y="433"/>
                </a:lnTo>
                <a:lnTo>
                  <a:pt x="1473" y="404"/>
                </a:lnTo>
                <a:lnTo>
                  <a:pt x="1498" y="335"/>
                </a:lnTo>
                <a:lnTo>
                  <a:pt x="1532" y="231"/>
                </a:lnTo>
                <a:lnTo>
                  <a:pt x="1532" y="231"/>
                </a:lnTo>
                <a:lnTo>
                  <a:pt x="1542" y="197"/>
                </a:lnTo>
                <a:lnTo>
                  <a:pt x="1552" y="177"/>
                </a:lnTo>
                <a:lnTo>
                  <a:pt x="1552" y="177"/>
                </a:lnTo>
                <a:lnTo>
                  <a:pt x="1557" y="172"/>
                </a:lnTo>
                <a:lnTo>
                  <a:pt x="1567" y="162"/>
                </a:lnTo>
                <a:lnTo>
                  <a:pt x="1567" y="162"/>
                </a:lnTo>
                <a:lnTo>
                  <a:pt x="1601" y="143"/>
                </a:lnTo>
                <a:lnTo>
                  <a:pt x="1631" y="123"/>
                </a:lnTo>
                <a:lnTo>
                  <a:pt x="1631" y="123"/>
                </a:lnTo>
                <a:lnTo>
                  <a:pt x="1670" y="98"/>
                </a:lnTo>
                <a:lnTo>
                  <a:pt x="1670" y="98"/>
                </a:lnTo>
                <a:lnTo>
                  <a:pt x="1680" y="88"/>
                </a:lnTo>
                <a:lnTo>
                  <a:pt x="1690" y="74"/>
                </a:lnTo>
                <a:lnTo>
                  <a:pt x="1690" y="74"/>
                </a:lnTo>
                <a:lnTo>
                  <a:pt x="1705" y="64"/>
                </a:lnTo>
                <a:lnTo>
                  <a:pt x="1720" y="44"/>
                </a:lnTo>
                <a:lnTo>
                  <a:pt x="1720" y="44"/>
                </a:lnTo>
                <a:lnTo>
                  <a:pt x="1730" y="24"/>
                </a:lnTo>
                <a:lnTo>
                  <a:pt x="1730" y="10"/>
                </a:lnTo>
                <a:lnTo>
                  <a:pt x="1730" y="10"/>
                </a:lnTo>
                <a:lnTo>
                  <a:pt x="1730" y="0"/>
                </a:lnTo>
                <a:lnTo>
                  <a:pt x="1725" y="0"/>
                </a:lnTo>
                <a:lnTo>
                  <a:pt x="1720" y="0"/>
                </a:lnTo>
                <a:lnTo>
                  <a:pt x="1720" y="0"/>
                </a:lnTo>
                <a:lnTo>
                  <a:pt x="1705" y="0"/>
                </a:lnTo>
                <a:lnTo>
                  <a:pt x="1685" y="0"/>
                </a:lnTo>
                <a:lnTo>
                  <a:pt x="1616" y="5"/>
                </a:lnTo>
                <a:lnTo>
                  <a:pt x="1547" y="14"/>
                </a:lnTo>
                <a:lnTo>
                  <a:pt x="1498" y="29"/>
                </a:lnTo>
                <a:lnTo>
                  <a:pt x="1498" y="29"/>
                </a:lnTo>
                <a:lnTo>
                  <a:pt x="1483" y="39"/>
                </a:lnTo>
                <a:lnTo>
                  <a:pt x="1473" y="44"/>
                </a:lnTo>
                <a:lnTo>
                  <a:pt x="1473" y="54"/>
                </a:lnTo>
                <a:lnTo>
                  <a:pt x="1473" y="64"/>
                </a:lnTo>
                <a:lnTo>
                  <a:pt x="1473" y="64"/>
                </a:lnTo>
                <a:lnTo>
                  <a:pt x="1473" y="88"/>
                </a:lnTo>
                <a:lnTo>
                  <a:pt x="1478" y="118"/>
                </a:lnTo>
                <a:lnTo>
                  <a:pt x="1478" y="118"/>
                </a:lnTo>
                <a:lnTo>
                  <a:pt x="1478" y="128"/>
                </a:lnTo>
                <a:lnTo>
                  <a:pt x="1478" y="143"/>
                </a:lnTo>
                <a:lnTo>
                  <a:pt x="1478" y="143"/>
                </a:lnTo>
                <a:lnTo>
                  <a:pt x="1473" y="167"/>
                </a:lnTo>
                <a:lnTo>
                  <a:pt x="1468" y="182"/>
                </a:lnTo>
                <a:lnTo>
                  <a:pt x="1468" y="182"/>
                </a:lnTo>
                <a:lnTo>
                  <a:pt x="1454" y="202"/>
                </a:lnTo>
                <a:lnTo>
                  <a:pt x="1429" y="256"/>
                </a:lnTo>
                <a:lnTo>
                  <a:pt x="1429" y="256"/>
                </a:lnTo>
                <a:lnTo>
                  <a:pt x="1404" y="300"/>
                </a:lnTo>
                <a:lnTo>
                  <a:pt x="1394" y="315"/>
                </a:lnTo>
                <a:lnTo>
                  <a:pt x="1394" y="315"/>
                </a:lnTo>
                <a:lnTo>
                  <a:pt x="1370" y="340"/>
                </a:lnTo>
                <a:lnTo>
                  <a:pt x="1355" y="359"/>
                </a:lnTo>
                <a:lnTo>
                  <a:pt x="1330" y="399"/>
                </a:lnTo>
                <a:lnTo>
                  <a:pt x="1321" y="428"/>
                </a:lnTo>
                <a:lnTo>
                  <a:pt x="1316" y="438"/>
                </a:lnTo>
                <a:lnTo>
                  <a:pt x="1316" y="438"/>
                </a:lnTo>
                <a:lnTo>
                  <a:pt x="1306" y="458"/>
                </a:lnTo>
                <a:lnTo>
                  <a:pt x="1286" y="487"/>
                </a:lnTo>
                <a:lnTo>
                  <a:pt x="1286" y="487"/>
                </a:lnTo>
                <a:lnTo>
                  <a:pt x="1281" y="497"/>
                </a:lnTo>
                <a:lnTo>
                  <a:pt x="1276" y="502"/>
                </a:lnTo>
                <a:lnTo>
                  <a:pt x="1271" y="502"/>
                </a:lnTo>
                <a:lnTo>
                  <a:pt x="1271" y="502"/>
                </a:lnTo>
                <a:lnTo>
                  <a:pt x="1256" y="512"/>
                </a:lnTo>
                <a:lnTo>
                  <a:pt x="1237" y="527"/>
                </a:lnTo>
                <a:lnTo>
                  <a:pt x="1202" y="566"/>
                </a:lnTo>
                <a:lnTo>
                  <a:pt x="1168" y="616"/>
                </a:lnTo>
                <a:lnTo>
                  <a:pt x="1168" y="616"/>
                </a:lnTo>
                <a:lnTo>
                  <a:pt x="1119" y="640"/>
                </a:lnTo>
                <a:lnTo>
                  <a:pt x="1089" y="655"/>
                </a:lnTo>
                <a:lnTo>
                  <a:pt x="1064" y="680"/>
                </a:lnTo>
                <a:lnTo>
                  <a:pt x="1064" y="680"/>
                </a:lnTo>
                <a:lnTo>
                  <a:pt x="1054" y="690"/>
                </a:lnTo>
                <a:lnTo>
                  <a:pt x="1045" y="699"/>
                </a:lnTo>
                <a:lnTo>
                  <a:pt x="1045" y="699"/>
                </a:lnTo>
                <a:lnTo>
                  <a:pt x="1030" y="704"/>
                </a:lnTo>
                <a:lnTo>
                  <a:pt x="1030" y="704"/>
                </a:lnTo>
                <a:lnTo>
                  <a:pt x="1010" y="714"/>
                </a:lnTo>
                <a:lnTo>
                  <a:pt x="1010" y="714"/>
                </a:lnTo>
                <a:lnTo>
                  <a:pt x="1010" y="690"/>
                </a:lnTo>
                <a:lnTo>
                  <a:pt x="1010" y="690"/>
                </a:lnTo>
                <a:lnTo>
                  <a:pt x="1015" y="660"/>
                </a:lnTo>
                <a:lnTo>
                  <a:pt x="1020" y="625"/>
                </a:lnTo>
                <a:lnTo>
                  <a:pt x="1020" y="625"/>
                </a:lnTo>
                <a:lnTo>
                  <a:pt x="1020" y="611"/>
                </a:lnTo>
                <a:lnTo>
                  <a:pt x="1015" y="601"/>
                </a:lnTo>
                <a:lnTo>
                  <a:pt x="1010" y="591"/>
                </a:lnTo>
                <a:lnTo>
                  <a:pt x="1010" y="586"/>
                </a:lnTo>
                <a:lnTo>
                  <a:pt x="1010" y="586"/>
                </a:lnTo>
                <a:lnTo>
                  <a:pt x="1005" y="566"/>
                </a:lnTo>
                <a:lnTo>
                  <a:pt x="1005" y="556"/>
                </a:lnTo>
                <a:lnTo>
                  <a:pt x="1000" y="547"/>
                </a:lnTo>
                <a:lnTo>
                  <a:pt x="1000" y="547"/>
                </a:lnTo>
                <a:lnTo>
                  <a:pt x="966" y="512"/>
                </a:lnTo>
                <a:lnTo>
                  <a:pt x="966" y="512"/>
                </a:lnTo>
                <a:lnTo>
                  <a:pt x="941" y="497"/>
                </a:lnTo>
                <a:lnTo>
                  <a:pt x="921" y="492"/>
                </a:lnTo>
                <a:lnTo>
                  <a:pt x="902" y="487"/>
                </a:lnTo>
                <a:lnTo>
                  <a:pt x="882" y="492"/>
                </a:lnTo>
                <a:lnTo>
                  <a:pt x="862" y="497"/>
                </a:lnTo>
                <a:lnTo>
                  <a:pt x="848" y="507"/>
                </a:lnTo>
                <a:lnTo>
                  <a:pt x="818" y="527"/>
                </a:lnTo>
                <a:lnTo>
                  <a:pt x="818" y="527"/>
                </a:lnTo>
                <a:lnTo>
                  <a:pt x="803" y="542"/>
                </a:lnTo>
                <a:lnTo>
                  <a:pt x="793" y="556"/>
                </a:lnTo>
                <a:lnTo>
                  <a:pt x="788" y="586"/>
                </a:lnTo>
                <a:lnTo>
                  <a:pt x="783" y="606"/>
                </a:lnTo>
                <a:lnTo>
                  <a:pt x="783" y="616"/>
                </a:lnTo>
                <a:lnTo>
                  <a:pt x="783" y="616"/>
                </a:lnTo>
                <a:lnTo>
                  <a:pt x="788" y="655"/>
                </a:lnTo>
                <a:lnTo>
                  <a:pt x="788" y="655"/>
                </a:lnTo>
                <a:lnTo>
                  <a:pt x="793" y="665"/>
                </a:lnTo>
                <a:lnTo>
                  <a:pt x="798" y="680"/>
                </a:lnTo>
                <a:lnTo>
                  <a:pt x="808" y="690"/>
                </a:lnTo>
                <a:lnTo>
                  <a:pt x="818" y="694"/>
                </a:lnTo>
                <a:lnTo>
                  <a:pt x="818" y="694"/>
                </a:lnTo>
                <a:lnTo>
                  <a:pt x="823" y="694"/>
                </a:lnTo>
                <a:lnTo>
                  <a:pt x="828" y="699"/>
                </a:lnTo>
                <a:lnTo>
                  <a:pt x="828" y="704"/>
                </a:lnTo>
                <a:lnTo>
                  <a:pt x="828" y="704"/>
                </a:lnTo>
                <a:lnTo>
                  <a:pt x="833" y="734"/>
                </a:lnTo>
                <a:lnTo>
                  <a:pt x="833" y="759"/>
                </a:lnTo>
                <a:lnTo>
                  <a:pt x="838" y="768"/>
                </a:lnTo>
                <a:lnTo>
                  <a:pt x="838" y="768"/>
                </a:lnTo>
                <a:lnTo>
                  <a:pt x="843" y="778"/>
                </a:lnTo>
                <a:lnTo>
                  <a:pt x="843" y="783"/>
                </a:lnTo>
                <a:lnTo>
                  <a:pt x="838" y="788"/>
                </a:lnTo>
                <a:lnTo>
                  <a:pt x="833" y="788"/>
                </a:lnTo>
                <a:lnTo>
                  <a:pt x="833" y="788"/>
                </a:lnTo>
                <a:lnTo>
                  <a:pt x="818" y="793"/>
                </a:lnTo>
                <a:lnTo>
                  <a:pt x="793" y="798"/>
                </a:lnTo>
                <a:lnTo>
                  <a:pt x="793" y="798"/>
                </a:lnTo>
                <a:lnTo>
                  <a:pt x="779" y="803"/>
                </a:lnTo>
                <a:lnTo>
                  <a:pt x="769" y="808"/>
                </a:lnTo>
                <a:lnTo>
                  <a:pt x="769" y="808"/>
                </a:lnTo>
                <a:lnTo>
                  <a:pt x="769" y="818"/>
                </a:lnTo>
                <a:lnTo>
                  <a:pt x="764" y="818"/>
                </a:lnTo>
                <a:lnTo>
                  <a:pt x="754" y="823"/>
                </a:lnTo>
                <a:lnTo>
                  <a:pt x="754" y="823"/>
                </a:lnTo>
                <a:lnTo>
                  <a:pt x="749" y="827"/>
                </a:lnTo>
                <a:lnTo>
                  <a:pt x="744" y="832"/>
                </a:lnTo>
                <a:lnTo>
                  <a:pt x="744" y="837"/>
                </a:lnTo>
                <a:lnTo>
                  <a:pt x="744" y="837"/>
                </a:lnTo>
                <a:lnTo>
                  <a:pt x="744" y="842"/>
                </a:lnTo>
                <a:lnTo>
                  <a:pt x="739" y="847"/>
                </a:lnTo>
                <a:lnTo>
                  <a:pt x="739" y="847"/>
                </a:lnTo>
                <a:lnTo>
                  <a:pt x="724" y="857"/>
                </a:lnTo>
                <a:lnTo>
                  <a:pt x="719" y="862"/>
                </a:lnTo>
                <a:lnTo>
                  <a:pt x="719" y="862"/>
                </a:lnTo>
                <a:lnTo>
                  <a:pt x="705" y="867"/>
                </a:lnTo>
                <a:lnTo>
                  <a:pt x="690" y="877"/>
                </a:lnTo>
                <a:lnTo>
                  <a:pt x="675" y="882"/>
                </a:lnTo>
                <a:lnTo>
                  <a:pt x="660" y="887"/>
                </a:lnTo>
                <a:lnTo>
                  <a:pt x="660" y="887"/>
                </a:lnTo>
                <a:lnTo>
                  <a:pt x="636" y="892"/>
                </a:lnTo>
                <a:lnTo>
                  <a:pt x="616" y="906"/>
                </a:lnTo>
                <a:lnTo>
                  <a:pt x="577" y="941"/>
                </a:lnTo>
                <a:lnTo>
                  <a:pt x="577" y="941"/>
                </a:lnTo>
                <a:lnTo>
                  <a:pt x="557" y="956"/>
                </a:lnTo>
                <a:lnTo>
                  <a:pt x="552" y="975"/>
                </a:lnTo>
                <a:lnTo>
                  <a:pt x="542" y="995"/>
                </a:lnTo>
                <a:lnTo>
                  <a:pt x="542" y="995"/>
                </a:lnTo>
                <a:lnTo>
                  <a:pt x="522" y="1005"/>
                </a:lnTo>
                <a:lnTo>
                  <a:pt x="498" y="1020"/>
                </a:lnTo>
                <a:lnTo>
                  <a:pt x="473" y="1044"/>
                </a:lnTo>
                <a:lnTo>
                  <a:pt x="473" y="1044"/>
                </a:lnTo>
                <a:lnTo>
                  <a:pt x="458" y="1064"/>
                </a:lnTo>
                <a:lnTo>
                  <a:pt x="448" y="1069"/>
                </a:lnTo>
                <a:lnTo>
                  <a:pt x="424" y="1079"/>
                </a:lnTo>
                <a:lnTo>
                  <a:pt x="424" y="1079"/>
                </a:lnTo>
                <a:lnTo>
                  <a:pt x="399" y="1089"/>
                </a:lnTo>
                <a:lnTo>
                  <a:pt x="370" y="1108"/>
                </a:lnTo>
                <a:lnTo>
                  <a:pt x="335" y="1128"/>
                </a:lnTo>
                <a:lnTo>
                  <a:pt x="305" y="1158"/>
                </a:lnTo>
                <a:lnTo>
                  <a:pt x="305" y="1158"/>
                </a:lnTo>
                <a:lnTo>
                  <a:pt x="246" y="1212"/>
                </a:lnTo>
                <a:lnTo>
                  <a:pt x="222" y="1227"/>
                </a:lnTo>
                <a:lnTo>
                  <a:pt x="207" y="1241"/>
                </a:lnTo>
                <a:lnTo>
                  <a:pt x="207" y="1241"/>
                </a:lnTo>
                <a:lnTo>
                  <a:pt x="182" y="1256"/>
                </a:lnTo>
                <a:lnTo>
                  <a:pt x="182" y="1256"/>
                </a:lnTo>
                <a:lnTo>
                  <a:pt x="158" y="1271"/>
                </a:lnTo>
                <a:lnTo>
                  <a:pt x="138" y="1286"/>
                </a:lnTo>
                <a:lnTo>
                  <a:pt x="138" y="1286"/>
                </a:lnTo>
                <a:lnTo>
                  <a:pt x="123" y="1296"/>
                </a:lnTo>
                <a:lnTo>
                  <a:pt x="113" y="1310"/>
                </a:lnTo>
                <a:lnTo>
                  <a:pt x="89" y="1335"/>
                </a:lnTo>
                <a:lnTo>
                  <a:pt x="89" y="1335"/>
                </a:lnTo>
                <a:lnTo>
                  <a:pt x="59" y="1365"/>
                </a:lnTo>
                <a:lnTo>
                  <a:pt x="20" y="1399"/>
                </a:lnTo>
                <a:lnTo>
                  <a:pt x="20" y="1399"/>
                </a:lnTo>
                <a:lnTo>
                  <a:pt x="0" y="1419"/>
                </a:lnTo>
                <a:lnTo>
                  <a:pt x="0" y="1419"/>
                </a:lnTo>
                <a:close/>
                <a:moveTo>
                  <a:pt x="912" y="1985"/>
                </a:moveTo>
                <a:lnTo>
                  <a:pt x="912" y="1985"/>
                </a:lnTo>
                <a:lnTo>
                  <a:pt x="941" y="1921"/>
                </a:lnTo>
                <a:lnTo>
                  <a:pt x="941" y="1921"/>
                </a:lnTo>
                <a:lnTo>
                  <a:pt x="956" y="1916"/>
                </a:lnTo>
                <a:lnTo>
                  <a:pt x="976" y="1912"/>
                </a:lnTo>
                <a:lnTo>
                  <a:pt x="1000" y="1902"/>
                </a:lnTo>
                <a:lnTo>
                  <a:pt x="1000" y="1902"/>
                </a:lnTo>
                <a:lnTo>
                  <a:pt x="1000" y="1907"/>
                </a:lnTo>
                <a:lnTo>
                  <a:pt x="1000" y="1912"/>
                </a:lnTo>
                <a:lnTo>
                  <a:pt x="995" y="1916"/>
                </a:lnTo>
                <a:lnTo>
                  <a:pt x="995" y="1916"/>
                </a:lnTo>
                <a:lnTo>
                  <a:pt x="981" y="1941"/>
                </a:lnTo>
                <a:lnTo>
                  <a:pt x="971" y="1966"/>
                </a:lnTo>
                <a:lnTo>
                  <a:pt x="961" y="2015"/>
                </a:lnTo>
                <a:lnTo>
                  <a:pt x="961" y="2015"/>
                </a:lnTo>
                <a:lnTo>
                  <a:pt x="946" y="2059"/>
                </a:lnTo>
                <a:lnTo>
                  <a:pt x="931" y="2084"/>
                </a:lnTo>
                <a:lnTo>
                  <a:pt x="931" y="2084"/>
                </a:lnTo>
                <a:lnTo>
                  <a:pt x="912" y="2138"/>
                </a:lnTo>
                <a:lnTo>
                  <a:pt x="912" y="2138"/>
                </a:lnTo>
                <a:lnTo>
                  <a:pt x="912" y="2133"/>
                </a:lnTo>
                <a:lnTo>
                  <a:pt x="912" y="2114"/>
                </a:lnTo>
                <a:lnTo>
                  <a:pt x="912" y="2114"/>
                </a:lnTo>
                <a:lnTo>
                  <a:pt x="912" y="2059"/>
                </a:lnTo>
                <a:lnTo>
                  <a:pt x="907" y="2015"/>
                </a:lnTo>
                <a:lnTo>
                  <a:pt x="907" y="2015"/>
                </a:lnTo>
                <a:lnTo>
                  <a:pt x="912" y="1990"/>
                </a:lnTo>
                <a:lnTo>
                  <a:pt x="912" y="1985"/>
                </a:lnTo>
                <a:lnTo>
                  <a:pt x="912" y="1985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אליפסה 9"/>
          <p:cNvSpPr/>
          <p:nvPr/>
        </p:nvSpPr>
        <p:spPr>
          <a:xfrm>
            <a:off x="3954463" y="2805113"/>
            <a:ext cx="576262" cy="576262"/>
          </a:xfrm>
          <a:prstGeom prst="ellipse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קשת מלאה 12"/>
          <p:cNvSpPr/>
          <p:nvPr/>
        </p:nvSpPr>
        <p:spPr>
          <a:xfrm rot="10800000">
            <a:off x="6111875" y="2028825"/>
            <a:ext cx="882650" cy="477838"/>
          </a:xfrm>
          <a:prstGeom prst="blockArc">
            <a:avLst>
              <a:gd name="adj1" fmla="val 10722373"/>
              <a:gd name="adj2" fmla="val 86462"/>
              <a:gd name="adj3" fmla="val 0"/>
            </a:avLst>
          </a:prstGeom>
          <a:solidFill>
            <a:srgbClr val="FF00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לחצן פעולה: קדימה או הבא 13">
            <a:hlinkClick r:id="" action="ppaction://hlinkshowjump?jump=nextslide" highlightClick="1"/>
          </p:cNvPr>
          <p:cNvSpPr/>
          <p:nvPr/>
        </p:nvSpPr>
        <p:spPr>
          <a:xfrm>
            <a:off x="6240017" y="3009901"/>
            <a:ext cx="710059" cy="593045"/>
          </a:xfrm>
          <a:prstGeom prst="actionButtonForwardNex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99997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3.60777E-6 C 0.00434 -0.01757 0.0151 -0.03422 0.02135 -0.05064 C 0.025 -0.05966 0.02482 -0.06753 0.02916 -0.07608 C 0.03368 -0.10083 0.0434 -0.12627 0.05468 -0.14685 C 0.06007 -0.16998 0.07153 -0.18709 0.08767 -0.1975 C 0.09462 -0.20189 0.09618 -0.20744 0.1033 -0.20999 C 0.11007 -0.216 0.11528 -0.21785 0.12274 -0.22039 C 0.15052 -0.21854 0.16528 -0.21831 0.18906 -0.20999 C 0.20347 -0.19218 0.17656 -0.22363 0.20278 -0.20004 C 0.2059 -0.1975 0.22413 -0.1753 0.22812 -0.16952 C 0.22882 -0.16674 0.22916 -0.1642 0.23003 -0.16211 C 0.23125 -0.15934 0.2342 -0.15425 0.2342 -0.15402 " pathEditMode="relative" rAng="0" ptsTypes="fffffffffffA">
                                      <p:cBhvr>
                                        <p:cTn id="6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0100" y="-11193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1 1.21184E-6 C 0.00278 -0.01758 0.01459 -0.03423 0.02153 -0.05065 C 0.02552 -0.05967 0.02535 -0.06753 0.03021 -0.07609 C 0.03507 -0.10083 0.04584 -0.12627 0.05816 -0.14686 C 0.06424 -0.16998 0.07674 -0.1871 0.09462 -0.1975 C 0.10226 -0.2019 0.104 -0.20745 0.11181 -0.20999 C 0.11927 -0.216 0.125 -0.21786 0.13316 -0.2204 C 0.16389 -0.21855 0.18004 -0.21832 0.20625 -0.20999 C 0.22222 -0.19218 0.19254 -0.22364 0.22136 -0.20005 C 0.22483 -0.1975 0.24497 -0.1753 0.24931 -0.16952 C 0.25 -0.16674 0.25052 -0.1642 0.25139 -0.16212 C 0.25278 -0.15934 0.25608 -0.15426 0.25608 -0.15403 " pathEditMode="relative" rAng="0" ptsTypes="fffffffffffA">
                                      <p:cBhvr>
                                        <p:cTn id="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9900" y="-1119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2" presetClass="pat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42 -0.15402 L 0.23646 0.01619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00" y="85110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608 -0.15403 L 0.25799 0.64177 " pathEditMode="relative" rAng="0" ptsTypes="AA">
                                      <p:cBhvr>
                                        <p:cTn id="13" dur="1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00" y="3977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9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087 -0.00671 0.00573 -0.02567 0.00938 -0.0303 C 0.01285 -0.04001 0.01545 -0.05134 0.01997 -0.06036 C 0.02153 -0.0636 0.02379 -0.06614 0.02535 -0.06938 C 0.02726 -0.07748 0.0316 -0.08326 0.03455 -0.09066 C 0.03993 -0.10454 0.04479 -0.11841 0.0533 -0.12974 C 0.05972 -0.14755 0.07413 -0.16235 0.08802 -0.16883 C 0.09219 -0.17322 0.09618 -0.17877 0.10122 -0.18132 C 0.10851 -0.18502 0.11649 -0.18594 0.12396 -0.18825 C 0.1507 -0.1871 0.16198 -0.18571 0.18403 -0.18132 C 0.18959 -0.17623 0.19479 -0.17692 0.2 -0.17068 C 0.2033 -0.16675 0.20625 -0.16235 0.20938 -0.15819 C 0.21077 -0.15634 0.21337 -0.15287 0.21337 -0.15287 " pathEditMode="relative" ptsTypes="ffffffffffffA">
                                      <p:cBhvr>
                                        <p:cTn id="2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087 -0.00671 0.00573 -0.02567 0.00938 -0.0303 C 0.01285 -0.04001 0.01545 -0.05134 0.01997 -0.06036 C 0.02153 -0.0636 0.02379 -0.06614 0.02535 -0.06938 C 0.02726 -0.07748 0.0316 -0.08326 0.03455 -0.09066 C 0.03993 -0.10454 0.04479 -0.11841 0.0533 -0.12974 C 0.05972 -0.14755 0.07413 -0.16235 0.08802 -0.16883 C 0.09219 -0.17322 0.09618 -0.17877 0.10122 -0.18132 C 0.10851 -0.18502 0.11649 -0.18594 0.12396 -0.18825 C 0.1507 -0.1871 0.16198 -0.18571 0.18403 -0.18132 C 0.18959 -0.17623 0.19479 -0.17692 0.2 -0.17068 C 0.2033 -0.16675 0.20625 -0.16235 0.20938 -0.15819 C 0.21077 -0.15634 0.21337 -0.15287 0.21337 -0.15287 " pathEditMode="relative" ptsTypes="ffffffffffffA">
                                      <p:cBhvr>
                                        <p:cTn id="25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7" presetID="0" presetClass="pat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42 -0.15403 C 0.24635 -0.15287 0.25399 -0.14963 0.26545 -0.14709 C 0.27326 -0.14061 0.27778 -0.13206 0.28194 -0.12211 C 0.28142 -0.11309 0.28333 -0.10268 0.27882 -0.09551 C 0.26927 -0.07979 0.25417 -0.07701 0.24132 -0.06707 C 0.22031 -0.06823 0.21597 -0.06638 0.20121 -0.07239 C 0.19653 -0.07794 0.19566 -0.08095 0.19375 -0.08835 C 0.19462 -0.10754 0.19201 -0.12234 0.20573 -0.13275 C 0.21441 -0.14686 0.22656 -0.14917 0.2401 -0.15403 C 0.26406 -0.15218 0.25798 -0.15703 0.26858 -0.14524 C 0.27083 -0.13113 0.27083 -0.13529 0.26858 -0.11494 C 0.26788 -0.1087 0.26406 -0.10523 0.26111 -0.10083 C 0.25503 -0.09228 0.24861 -0.0828 0.2401 -0.07771 C 0.23281 -0.07331 0.22378 -0.07193 0.21597 -0.06892 C 0.2092 -0.06614 0.20347 -0.06198 0.1967 -0.0599 C 0.19167 -0.0562 0.18698 -0.05504 0.1816 -0.05296 C 0.17517 -0.04741 0.16562 -0.04325 0.15781 -0.04047 C 0.14844 -0.03192 0.13715 -0.02521 0.12639 -0.0192 C 0.10625 0.00462 0.0816 0.02567 0.06476 0.05365 C 0.0625 0.05758 0.06128 0.06221 0.05885 0.06614 C 0.05486 0.09227 0.06042 0.0636 0.05451 0.07863 C 0.05052 0.08765 0.04896 0.09829 0.0441 0.10708 C 0.0408 0.12003 0.03646 0.13298 0.03055 0.14431 C 0.02899 0.1524 0.02535 0.15749 0.02309 0.16559 C 0.02066 0.17368 0.02101 0.18247 0.01858 0.19056 C 0.01215 0.21323 0.00833 0.23612 0.00364 0.25971 C 0.00312 0.26572 0.00347 0.27174 0.00226 0.27752 C 0.00191 0.2796 -0.00052 0.28076 -0.00087 0.28284 C -0.00208 0.29163 -0.00139 0.30065 -0.00226 0.30943 C -0.00243 0.31244 -0.0033 0.31545 -0.00382 0.31845 C -0.00521 0.3351 -0.00799 0.35199 -0.01146 0.36818 C -0.01511 0.4216 -0.01771 0.47687 -0.03073 0.52798 C -0.03195 0.54764 -0.0342 0.56522 -0.03524 0.58487 C -0.03577 0.61263 -0.03577 0.64061 -0.03681 0.66836 C -0.03698 0.67414 -0.03958 0.67969 -0.03958 0.68594 L -0.03386 0.6753 " pathEditMode="relative" rAng="0" ptsTypes="ffffffffffffffffffffffffffffffffffAA">
                                      <p:cBhvr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3300" y="418360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284 -0.15402 L 0.21284 0.01619 " pathEditMode="relative" rAng="0" ptsTypes="AA">
                                      <p:cBhvr>
                                        <p:cTn id="30" dur="1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51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1" grpId="2" animBg="1"/>
      <p:bldP spid="11" grpId="3" animBg="1"/>
      <p:bldP spid="10" grpId="0" animBg="1"/>
      <p:bldP spid="10" grpId="1" animBg="1"/>
      <p:bldP spid="10" grpId="2" animBg="1"/>
      <p:bldP spid="10" grpId="3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4255592" y="184946"/>
            <a:ext cx="368081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66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فَريقُ الْعَمَل  </a:t>
            </a:r>
          </a:p>
        </p:txBody>
      </p:sp>
      <p:sp>
        <p:nvSpPr>
          <p:cNvPr id="4" name="مربع نص 3"/>
          <p:cNvSpPr txBox="1"/>
          <p:nvPr/>
        </p:nvSpPr>
        <p:spPr>
          <a:xfrm>
            <a:off x="2601686" y="1292942"/>
            <a:ext cx="6988627" cy="224676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أحلام خالد اللحسة ........مدرسة حيفا الأساسية المختلطة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شفاء خليل  عوينة ........مدرسة ذكور العرقوب الأساسية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باسمة إبراهيم شوشه......مدرسة تل الربيع الأساسية </a:t>
            </a:r>
          </a:p>
        </p:txBody>
      </p:sp>
      <p:sp>
        <p:nvSpPr>
          <p:cNvPr id="8" name="مستطيل 7"/>
          <p:cNvSpPr/>
          <p:nvPr/>
        </p:nvSpPr>
        <p:spPr>
          <a:xfrm>
            <a:off x="3185588" y="3703320"/>
            <a:ext cx="582082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بإشراف الأستاذ عصام عبيد الله</a:t>
            </a:r>
            <a:endParaRPr lang="ar-SA" sz="4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9656353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 3"/>
          <p:cNvSpPr/>
          <p:nvPr/>
        </p:nvSpPr>
        <p:spPr>
          <a:xfrm>
            <a:off x="3162301" y="442913"/>
            <a:ext cx="2735263" cy="1860550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מלבן 4"/>
          <p:cNvSpPr/>
          <p:nvPr/>
        </p:nvSpPr>
        <p:spPr>
          <a:xfrm>
            <a:off x="4038601" y="1250950"/>
            <a:ext cx="982663" cy="693738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מלבן 8"/>
          <p:cNvSpPr/>
          <p:nvPr/>
        </p:nvSpPr>
        <p:spPr>
          <a:xfrm>
            <a:off x="4403726" y="1916114"/>
            <a:ext cx="244475" cy="141287"/>
          </a:xfrm>
          <a:prstGeom prst="rect">
            <a:avLst/>
          </a:prstGeom>
          <a:solidFill>
            <a:srgbClr val="F37207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קשת מלאה 11"/>
          <p:cNvSpPr/>
          <p:nvPr/>
        </p:nvSpPr>
        <p:spPr>
          <a:xfrm>
            <a:off x="4057651" y="2001839"/>
            <a:ext cx="911225" cy="490537"/>
          </a:xfrm>
          <a:prstGeom prst="blockArc">
            <a:avLst>
              <a:gd name="adj1" fmla="val 10800000"/>
              <a:gd name="adj2" fmla="val 21481774"/>
              <a:gd name="adj3" fmla="val 9113"/>
            </a:avLst>
          </a:prstGeom>
          <a:solidFill>
            <a:srgbClr val="FF0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5126" name="TextBox 14"/>
          <p:cNvSpPr txBox="1">
            <a:spLocks noChangeArrowheads="1"/>
          </p:cNvSpPr>
          <p:nvPr/>
        </p:nvSpPr>
        <p:spPr bwMode="auto">
          <a:xfrm>
            <a:off x="4310064" y="4340227"/>
            <a:ext cx="39608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ar-SA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ناتج طرح : 78 – 34 = </a:t>
            </a:r>
            <a:endParaRPr kumimoji="0" lang="he-IL" altLang="ar-SA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73314" y="5288352"/>
            <a:ext cx="1505297" cy="1015663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44</a:t>
            </a:r>
            <a:endParaRPr kumimoji="0" lang="he-IL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248128" y="5272024"/>
            <a:ext cx="1482800" cy="1015663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43</a:t>
            </a:r>
            <a:endParaRPr kumimoji="0" lang="he-IL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אליפסה 9"/>
          <p:cNvSpPr/>
          <p:nvPr/>
        </p:nvSpPr>
        <p:spPr>
          <a:xfrm>
            <a:off x="8574089" y="2127251"/>
            <a:ext cx="574675" cy="574675"/>
          </a:xfrm>
          <a:prstGeom prst="ellipse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קשת מלאה 12"/>
          <p:cNvSpPr/>
          <p:nvPr/>
        </p:nvSpPr>
        <p:spPr>
          <a:xfrm rot="10800000">
            <a:off x="4073525" y="2028825"/>
            <a:ext cx="882650" cy="477838"/>
          </a:xfrm>
          <a:prstGeom prst="blockArc">
            <a:avLst>
              <a:gd name="adj1" fmla="val 10722373"/>
              <a:gd name="adj2" fmla="val 86462"/>
              <a:gd name="adj3" fmla="val 0"/>
            </a:avLst>
          </a:prstGeom>
          <a:solidFill>
            <a:srgbClr val="FF00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תמונה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3350" y="2270125"/>
            <a:ext cx="27432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לחצן פעולה: קדימה או הבא 2">
            <a:hlinkClick r:id="" action="ppaction://hlinkshowjump?jump=nextslide" highlightClick="1"/>
          </p:cNvPr>
          <p:cNvSpPr/>
          <p:nvPr/>
        </p:nvSpPr>
        <p:spPr>
          <a:xfrm>
            <a:off x="4195763" y="3014664"/>
            <a:ext cx="633412" cy="515937"/>
          </a:xfrm>
          <a:prstGeom prst="actionButtonForwardNex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430668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C -0.00069 -0.00671 -0.00087 -0.01273 -0.00556 -0.01898 C -0.00642 -0.02291 -0.00747 -0.02592 -0.01111 -0.02939 C -0.01354 -0.03564 -0.00972 -0.028 -0.01476 -0.03287 C -0.01701 -0.03472 -0.01667 -0.03657 -0.01944 -0.03865 C -0.02257 -0.04652 -0.0184 -0.04004 -0.02587 -0.0456 C -0.02778 -0.04699 -0.02865 -0.04884 -0.03056 -0.05023 C -0.03264 -0.05185 -0.03698 -0.05509 -0.03698 -0.05509 C -0.03889 -0.05972 -0.03594 -0.05486 -0.04167 -0.05902 C -0.04236 -0.05949 -0.04184 -0.06018 -0.04253 -0.06064 C -0.04323 -0.06111 -0.04462 -0.06134 -0.04531 -0.0618 C -0.04948 -0.06458 -0.05208 -0.06712 -0.05729 -0.06967 C -0.06076 -0.07337 -0.06806 -0.07893 -0.07587 -0.08125 C -0.07708 -0.08217 -0.07812 -0.08287 -0.07951 -0.08379 C -0.08021 -0.08425 -0.0816 -0.08425 -0.08229 -0.08472 C -0.08299 -0.08495 -0.08281 -0.08564 -0.08333 -0.08587 C -0.08385 -0.08634 -0.08437 -0.0868 -0.08507 -0.08726 C -0.08715 -0.08819 -0.08941 -0.08935 -0.09167 -0.09027 C -0.09253 -0.0905 -0.09444 -0.09143 -0.09444 -0.09143 C -0.0974 -0.09444 -0.09896 -0.0949 -0.10365 -0.09722 C -0.1066 -0.10046 -0.11198 -0.10115 -0.11753 -0.10347 C -0.12569 -0.10694 -0.12066 -0.10601 -0.12674 -0.10694 C -0.1342 -0.10925 -0.14149 -0.11134 -0.15 -0.11296 C -0.15347 -0.1155 -0.16337 -0.11574 -0.16944 -0.11643 C -0.17812 -0.11851 -0.18507 -0.11944 -0.19444 -0.12037 C -0.20208 -0.12268 -0.19774 -0.12175 -0.20729 -0.12245 C -0.21198 -0.12314 -0.21528 -0.1243 -0.22031 -0.125 C -0.2283 -0.12592 -0.23715 -0.12592 -0.24531 -0.12662 C -0.29375 -0.12638 -0.28681 -0.12662 -0.31389 -0.12546 C -0.32622 -0.12337 -0.33993 -0.12268 -0.35278 -0.12106 C -0.36094 -0.11875 -0.36962 -0.11782 -0.37865 -0.11643 C -0.38333 -0.11574 -0.38785 -0.11412 -0.39253 -0.11342 C -0.39757 -0.11157 -0.40191 -0.10972 -0.40729 -0.10833 C -0.41007 -0.10648 -0.41424 -0.10486 -0.4184 -0.10347 C -0.41997 -0.10254 -0.42118 -0.10138 -0.42309 -0.10046 C -0.425 -0.09953 -0.42865 -0.09791 -0.42865 -0.09791 C -0.42986 -0.09606 -0.43281 -0.09537 -0.43507 -0.09375 C -0.43698 -0.09212 -0.43767 -0.09074 -0.43976 -0.08935 C -0.4408 -0.08796 -0.44062 -0.08865 -0.44062 -0.08773 " pathEditMode="relative" rAng="0" ptsTypes="ffffffffffffffffffffffffffffffffffffffA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4900" y="-6343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1.85185E-6 C -0.00069 -0.00671 -0.00087 -0.01273 -0.00555 -0.01898 C -0.00642 -0.02292 -0.00746 -0.02593 -0.01111 -0.0294 C -0.01354 -0.03565 -0.00972 -0.02801 -0.01476 -0.03287 C -0.01701 -0.03472 -0.01667 -0.03658 -0.01944 -0.03866 C -0.02257 -0.04653 -0.0184 -0.04005 -0.02587 -0.0456 C -0.02778 -0.04699 -0.02865 -0.04884 -0.03055 -0.05023 C -0.03264 -0.05185 -0.03698 -0.05509 -0.03698 -0.05509 C -0.03889 -0.05972 -0.03594 -0.05486 -0.04167 -0.05903 C -0.04236 -0.05949 -0.04184 -0.06019 -0.04253 -0.06065 C -0.04323 -0.06111 -0.04462 -0.06134 -0.04531 -0.06181 C -0.04948 -0.06459 -0.05208 -0.06713 -0.05729 -0.06968 C -0.06076 -0.07338 -0.06805 -0.07894 -0.07587 -0.08125 C -0.07708 -0.08218 -0.07812 -0.08287 -0.07951 -0.0838 C -0.08021 -0.08426 -0.0816 -0.08426 -0.08229 -0.08472 C -0.08299 -0.08496 -0.08281 -0.08565 -0.08333 -0.08588 C -0.08385 -0.08634 -0.08437 -0.08681 -0.08507 -0.08727 C -0.08715 -0.0882 -0.08941 -0.08935 -0.09167 -0.09028 C -0.09253 -0.09051 -0.09444 -0.09144 -0.09444 -0.09144 C -0.0974 -0.09445 -0.09896 -0.09491 -0.10365 -0.09722 C -0.1066 -0.10046 -0.11198 -0.10116 -0.11753 -0.10347 C -0.12569 -0.10695 -0.12066 -0.10602 -0.12674 -0.10695 C -0.1342 -0.10926 -0.14149 -0.11134 -0.15 -0.11296 C -0.15347 -0.11551 -0.16337 -0.11574 -0.16944 -0.11644 C -0.17812 -0.11852 -0.18507 -0.11945 -0.19444 -0.12037 C -0.20208 -0.12269 -0.19774 -0.12176 -0.20729 -0.12246 C -0.21198 -0.12315 -0.21528 -0.12431 -0.22031 -0.125 C -0.2283 -0.12593 -0.23715 -0.12593 -0.24531 -0.12662 C -0.29375 -0.12639 -0.2868 -0.12662 -0.31389 -0.12546 C -0.32621 -0.12338 -0.33993 -0.12269 -0.35278 -0.12107 C -0.36094 -0.11875 -0.36962 -0.11783 -0.37865 -0.11644 C -0.38333 -0.11574 -0.38785 -0.11412 -0.39253 -0.11343 C -0.39757 -0.11158 -0.40191 -0.10972 -0.40729 -0.10834 C -0.41007 -0.10648 -0.41424 -0.10486 -0.4184 -0.10347 C -0.41996 -0.10255 -0.42118 -0.10139 -0.42309 -0.10046 C -0.425 -0.09954 -0.42865 -0.09792 -0.42865 -0.09792 C -0.42986 -0.09607 -0.43281 -0.09537 -0.43507 -0.09375 C -0.43698 -0.09213 -0.43767 -0.09074 -0.43976 -0.08935 C -0.4408 -0.08796 -0.44062 -0.08866 -0.44062 -0.08773 " pathEditMode="relative" rAng="0" ptsTypes="ffffffffffffffffffffffffffffffffffffffA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4900" y="-634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0" presetClass="path" presetSubtype="0" accel="16667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4062 -0.08773 C -0.44757 -0.08564 -0.45035 -0.07916 -0.4559 -0.07338 C -0.46198 -0.05926 -0.46476 -0.04352 -0.46858 -0.02777 C -0.47049 -0.0074 -0.47118 0.01297 -0.47118 0.0338 L -0.48351 0.77801 " pathEditMode="relative" rAng="0" ptsTypes="fffAA">
                                      <p:cBhvr>
                                        <p:cTn id="11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5300" y="432870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0" presetClass="path" presetSubtype="0" accel="18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44063 -0.08773 C -0.44358 -0.07893 -0.44775 -0.07222 -0.45174 -0.06481 C -0.45747 -0.0537 -0.46007 -0.03657 -0.46563 -0.02592 C -0.46702 -0.01782 -0.46771 -0.01041 -0.47014 -0.00324 C -0.47327 0.03403 -0.48091 0.07246 -0.48785 0.10787 C -0.48889 0.12315 -0.4908 0.14213 -0.49514 0.15556 C -0.49584 0.16343 -0.49688 0.17107 -0.49792 0.17871 C -0.49844 0.18264 -0.49914 0.18681 -0.49983 0.19074 C -0.50018 0.1926 -0.5007 0.19607 -0.5007 0.19653 C -0.5033 0.23241 -0.50174 0.20579 -0.50174 0.27709 L -0.50452 0.71459 " pathEditMode="relative" rAng="0" ptsTypes="fffffffffAA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9400" y="4011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48148E-6 C -0.01111 -0.00509 -0.02066 -0.01759 -0.03003 -0.02685 C -0.03264 -0.0294 -0.03576 -0.03079 -0.03837 -0.03333 C -0.05799 -0.05278 -0.07326 -0.07986 -0.08663 -0.10671 C -0.08819 -0.10972 -0.09132 -0.11088 -0.0934 -0.11343 C -0.09861 -0.11968 -0.1033 -0.12662 -0.10833 -0.13333 C -0.11753 -0.1456 -0.12587 -0.15533 -0.13663 -0.16458 C -0.15278 -0.17824 -0.14236 -0.17384 -0.15503 -0.17778 C -0.16997 -0.18773 -0.16372 -0.18472 -0.17326 -0.18889 C -0.18524 -0.19977 -0.19983 -0.20671 -0.21337 -0.21343 C -0.23576 -0.22477 -0.25799 -0.23588 -0.2816 -0.24236 C -0.29358 -0.25023 -0.30851 -0.25232 -0.3217 -0.25556 C -0.34566 -0.26158 -0.36927 -0.26968 -0.3934 -0.27338 C -0.4151 -0.27269 -0.43663 -0.27246 -0.45833 -0.2713 C -0.47153 -0.2706 -0.48403 -0.26412 -0.4967 -0.26019 C -0.50399 -0.25787 -0.51163 -0.25741 -0.5184 -0.25347 C -0.52899 -0.24722 -0.53872 -0.24144 -0.55 -0.23796 C -0.55399 -0.23241 -0.55851 -0.23125 -0.56337 -0.22685 C -0.56875 -0.21574 -0.57639 -0.21412 -0.58333 -0.20671 C -0.5901 -0.19954 -0.59583 -0.19028 -0.60174 -0.18241 C -0.60799 -0.17408 -0.60503 -0.18171 -0.61007 -0.17338 C -0.61667 -0.1625 -0.60937 -0.17014 -0.6184 -0.16227 C -0.62344 -0.15232 -0.62708 -0.14398 -0.63333 -0.13565 C -0.63594 -0.1257 -0.64253 -0.11852 -0.64497 -0.10903 C -0.64931 -0.09236 -0.65417 -0.07477 -0.66163 -0.06019 C -0.66458 -0.04468 -0.66667 -0.02685 -0.67326 -0.01343 C -0.67552 0.00116 -0.67986 0.01782 -0.68507 0.03102 C -0.68785 0.04583 -0.68872 0.06088 -0.69167 0.07546 C -0.69566 0.11713 -0.69219 0.16342 -0.7066 0.20208 C -0.71111 0.2368 -0.71424 0.27129 -0.71667 0.30648 C -0.71788 0.39861 -0.72049 0.48333 -0.7217 0.57546 C -0.72066 0.62639 -0.72101 0.66991 -0.71163 0.71759 C -0.71024 0.73611 -0.7092 0.75787 -0.70503 0.77546 " pathEditMode="relative" rAng="0" ptsTypes="fffffffffffffffffffffffffffffffff">
                                      <p:cBhvr>
                                        <p:cTn id="23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9400" y="250930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utoRev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33333E-6 C -0.01111 -0.00509 -0.02066 -0.01759 -0.03003 -0.02685 C -0.03264 -0.02939 -0.03576 -0.03078 -0.03837 -0.03333 C -0.05799 -0.05277 -0.07326 -0.07986 -0.08663 -0.10671 C -0.08819 -0.10972 -0.09132 -0.11088 -0.0934 -0.11342 C -0.09861 -0.11967 -0.1033 -0.12662 -0.10833 -0.13333 C -0.11753 -0.1456 -0.12587 -0.15532 -0.13663 -0.16458 C -0.15278 -0.17824 -0.14236 -0.17384 -0.15503 -0.17777 C -0.16996 -0.18773 -0.16371 -0.18472 -0.17326 -0.18889 C -0.18524 -0.19977 -0.19983 -0.20671 -0.21337 -0.21342 C -0.23576 -0.22477 -0.25799 -0.23588 -0.2816 -0.24236 C -0.29358 -0.25023 -0.30851 -0.25231 -0.3217 -0.25555 C -0.34566 -0.26157 -0.36927 -0.26967 -0.3934 -0.27338 C -0.4151 -0.27268 -0.43663 -0.27245 -0.45833 -0.27129 C -0.47153 -0.2706 -0.48403 -0.26412 -0.4967 -0.26018 C -0.50399 -0.25787 -0.51163 -0.2574 -0.5184 -0.25347 C -0.52899 -0.24722 -0.53871 -0.24143 -0.55 -0.23796 C -0.55399 -0.2324 -0.55851 -0.23125 -0.56337 -0.22685 C -0.56875 -0.21574 -0.57639 -0.21412 -0.58333 -0.20671 C -0.5901 -0.19953 -0.59583 -0.19027 -0.60174 -0.1824 C -0.60799 -0.17407 -0.60503 -0.18171 -0.61007 -0.17338 C -0.61667 -0.1625 -0.60937 -0.17014 -0.6184 -0.16227 C -0.62344 -0.15231 -0.62708 -0.14398 -0.63333 -0.13564 C -0.63594 -0.12569 -0.64253 -0.11852 -0.64496 -0.10902 C -0.6493 -0.09236 -0.65417 -0.07477 -0.66163 -0.06018 C -0.66458 -0.04467 -0.66667 -0.02685 -0.67326 -0.01342 C -0.67552 0.00116 -0.67986 0.01783 -0.68507 0.03102 C -0.68785 0.04537 -0.68871 0.06042 -0.69167 0.07547 C -0.69566 0.11713 -0.69219 0.16343 -0.7066 0.20209 C -0.71111 0.23681 -0.71424 0.2713 -0.71667 0.30648 C -0.71788 0.39861 -0.72049 0.48334 -0.7217 0.575 C -0.72031 0.68449 -0.71059 0.91436 -0.70833 0.96204 L -0.70833 0.86204 " pathEditMode="relative" rAng="0" ptsTypes="fffffffffffffffffffffffffffffffAf">
                                      <p:cBhvr>
                                        <p:cTn id="25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9400" y="344210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8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8100000">
                                      <p:cBhvr>
                                        <p:cTn id="27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8" presetClass="emph" presetSubtype="0" autoRev="1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Rot by="-8100000">
                                      <p:cBhvr>
                                        <p:cTn id="29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0" grpId="2" animBg="1"/>
      <p:bldP spid="10" grpId="3" animBg="1"/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 3"/>
          <p:cNvSpPr/>
          <p:nvPr/>
        </p:nvSpPr>
        <p:spPr>
          <a:xfrm>
            <a:off x="3359151" y="549275"/>
            <a:ext cx="5616575" cy="3816350"/>
          </a:xfrm>
          <a:prstGeom prst="rect">
            <a:avLst/>
          </a:prstGeom>
          <a:solidFill>
            <a:schemeClr val="bg1"/>
          </a:solidFill>
          <a:ln w="190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מלבן 4"/>
          <p:cNvSpPr/>
          <p:nvPr/>
        </p:nvSpPr>
        <p:spPr>
          <a:xfrm>
            <a:off x="5157788" y="2205039"/>
            <a:ext cx="2019300" cy="1425575"/>
          </a:xfrm>
          <a:prstGeom prst="rect">
            <a:avLst/>
          </a:prstGeom>
          <a:solidFill>
            <a:schemeClr val="bg1"/>
          </a:solidFill>
          <a:ln w="190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מלבן 8"/>
          <p:cNvSpPr/>
          <p:nvPr/>
        </p:nvSpPr>
        <p:spPr>
          <a:xfrm>
            <a:off x="5907089" y="3644901"/>
            <a:ext cx="504825" cy="288925"/>
          </a:xfrm>
          <a:prstGeom prst="rect">
            <a:avLst/>
          </a:prstGeom>
          <a:solidFill>
            <a:srgbClr val="F372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קשת מלאה 11"/>
          <p:cNvSpPr/>
          <p:nvPr/>
        </p:nvSpPr>
        <p:spPr>
          <a:xfrm>
            <a:off x="5199063" y="3789363"/>
            <a:ext cx="1871662" cy="1008062"/>
          </a:xfrm>
          <a:prstGeom prst="blockArc">
            <a:avLst>
              <a:gd name="adj1" fmla="val 10800000"/>
              <a:gd name="adj2" fmla="val 21481774"/>
              <a:gd name="adj3" fmla="val 9113"/>
            </a:avLst>
          </a:prstGeom>
          <a:solidFill>
            <a:srgbClr val="FF00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אליפסה 9"/>
          <p:cNvSpPr/>
          <p:nvPr/>
        </p:nvSpPr>
        <p:spPr>
          <a:xfrm>
            <a:off x="2244725" y="4654550"/>
            <a:ext cx="1079500" cy="1079500"/>
          </a:xfrm>
          <a:prstGeom prst="ellipse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קשת מלאה 12"/>
          <p:cNvSpPr/>
          <p:nvPr/>
        </p:nvSpPr>
        <p:spPr>
          <a:xfrm rot="10800000">
            <a:off x="5238750" y="3848100"/>
            <a:ext cx="1790700" cy="939800"/>
          </a:xfrm>
          <a:prstGeom prst="blockArc">
            <a:avLst>
              <a:gd name="adj1" fmla="val 10722373"/>
              <a:gd name="adj2" fmla="val 86462"/>
              <a:gd name="adj3" fmla="val 0"/>
            </a:avLst>
          </a:prstGeom>
          <a:solidFill>
            <a:srgbClr val="FF0000"/>
          </a:solidFill>
          <a:ln w="165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6152" name="TextBox 14"/>
          <p:cNvSpPr txBox="1">
            <a:spLocks noChangeArrowheads="1"/>
          </p:cNvSpPr>
          <p:nvPr/>
        </p:nvSpPr>
        <p:spPr bwMode="auto">
          <a:xfrm>
            <a:off x="5266517" y="4654551"/>
            <a:ext cx="521493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ar-SA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طرح أحمد العددين 91 – 34 = 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ar-SA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وكان ناتج الطرح 63 . هل جواب أحمد ؟؟ </a:t>
            </a:r>
            <a:endParaRPr kumimoji="0" lang="he-IL" altLang="ar-SA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24225" y="5959138"/>
            <a:ext cx="1786698" cy="58477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ليس صحيح</a:t>
            </a:r>
            <a:endParaRPr kumimoji="0" lang="he-IL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845385" y="5897583"/>
            <a:ext cx="1510059" cy="64633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صحيح</a:t>
            </a:r>
            <a:endParaRPr kumimoji="0" lang="he-IL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לחצן פעולה: קדימה או הבא 10">
            <a:hlinkClick r:id="" action="ppaction://hlinkshowjump?jump=nextslide" highlightClick="1"/>
          </p:cNvPr>
          <p:cNvSpPr/>
          <p:nvPr/>
        </p:nvSpPr>
        <p:spPr>
          <a:xfrm>
            <a:off x="5999163" y="6140451"/>
            <a:ext cx="633412" cy="517525"/>
          </a:xfrm>
          <a:prstGeom prst="actionButtonForwardNex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655671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38728E-6 L 0.04218 -0.12324 C 0.09913 -0.17387 0.13646 -0.22936 0.19809 -0.2363 C 0.21649 -0.24115 0.20885 -0.24046 0.23871 -0.2363 C 0.24409 -0.23561 0.2493 -0.23052 0.25451 -0.22936 C 0.27812 -0.22451 0.26614 -0.23052 0.2908 -0.22243 C 0.29791 -0.22011 0.30156 -0.21618 0.30816 -0.21295 C 0.31232 -0.21087 0.32083 -0.20809 0.32083 -0.20786 C 0.32396 -0.20509 0.32691 -0.20115 0.33003 -0.19861 C 0.33229 -0.19699 0.33437 -0.19584 0.33646 -0.19399 C 0.3408 -0.18959 0.34462 -0.18196 0.34878 -0.17734 C 0.35156 -0.16694 0.35764 -0.15699 0.36163 -0.14659 C 0.36458 -0.13873 0.36597 -0.13087 0.36944 -0.12324 C 0.37153 -0.11306 0.37326 -0.10358 0.37743 -0.0948 C 0.38003 -0.07561 0.3842 -0.05549 0.38993 -0.03792 C 0.39357 0.04624 0.39201 0.13202 0.38194 0.21503 C 0.38038 0.24393 0.37604 0.27075 0.3743 0.30012 C 0.37257 0.32879 0.37482 0.31792 0.371 0.33318 C 0.36909 0.35746 0.36649 0.3822 0.36319 0.40624 C 0.36093 0.44 0.35694 0.47168 0.35694 0.50567 " pathEditMode="relative" rAng="0" ptsTypes="Affffffffffffffffff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7000" y="1322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4000" accel="52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-0.00139 C 0.00382 -0.01503 0.00729 -0.02566 0.01406 -0.03722 C 0.01736 -0.04277 0.02673 -0.04994 0.02673 -0.04971 C 0.03038 -0.0652 0.04514 -0.07676 0.05208 -0.09017 C 0.06024 -0.10543 0.07066 -0.11792 0.08229 -0.12832 C 0.08593 -0.13156 0.09114 -0.14011 0.09496 -0.1452 C 0.10555 -0.1593 0.11892 -0.17503 0.13316 -0.18104 C 0.13593 -0.18358 0.13802 -0.18728 0.14097 -0.18959 C 0.15903 -0.20416 0.17951 -0.20578 0.19982 -0.21063 C 0.21163 -0.21341 0.22274 -0.21873 0.23472 -0.22127 C 0.275 -0.22058 0.3151 -0.22035 0.35538 -0.21919 C 0.37534 -0.21873 0.38715 -0.22058 0.40295 -0.20647 C 0.40781 -0.20208 0.41337 -0.19699 0.41875 -0.19376 C 0.42187 -0.19191 0.4283 -0.18959 0.4283 -0.18936 C 0.43455 -0.18127 0.44253 -0.17826 0.44896 -0.1704 C 0.45625 -0.16162 0.46163 -0.15237 0.46962 -0.1452 C 0.47326 -0.13757 0.48021 -0.1304 0.48229 -0.12185 C 0.48333 -0.11769 0.48541 -0.10913 0.48541 -0.1089 C 0.4842 -0.0948 0.48246 -0.08462 0.47916 -0.07121 C 0.47812 -0.06682 0.47448 -0.06451 0.47274 -0.06058 C 0.46805 -0.04971 0.47257 -0.05341 0.46493 -0.04994 C 0.45642 -0.0393 0.45017 -0.03445 0.43941 -0.03098 C 0.41007 -0.00763 0.38819 -0.02358 0.34583 -0.02474 C 0.33784 -0.02821 0.33021 -0.03237 0.32205 -0.03514 C 0.31475 -0.04023 0.30677 -0.0437 0.29982 -0.04994 C 0.29514 -0.0541 0.29271 -0.05803 0.28715 -0.06058 C 0.28316 -0.06566 0.28142 -0.0689 0.27604 -0.07121 C 0.271 -0.07745 0.2618 -0.09087 0.2585 -0.09873 C 0.25451 -0.10844 0.25295 -0.12 0.25052 -0.1304 C 0.24826 -0.15699 0.24427 -0.1963 0.26805 -0.20647 C 0.28177 -0.21873 0.29791 -0.22358 0.31406 -0.22751 C 0.32343 -0.22982 0.33142 -0.23422 0.34097 -0.23607 C 0.36632 -0.23537 0.39184 -0.23537 0.41718 -0.23399 C 0.42743 -0.23352 0.43628 -0.22335 0.44583 -0.21919 C 0.45434 -0.2111 0.44878 -0.21595 0.46319 -0.20647 C 0.48559 -0.19167 0.46406 -0.20162 0.4776 -0.19584 C 0.47864 -0.19376 0.47951 -0.19167 0.48073 -0.18959 C 0.48159 -0.18798 0.48298 -0.18682 0.48385 -0.1852 C 0.48611 -0.18127 0.49028 -0.17271 0.49028 -0.17248 C 0.49218 -0.16462 0.49618 -0.1593 0.49826 -0.15144 C 0.50156 -0.12416 0.50382 -0.10104 0.49184 -0.07745 C 0.48871 -0.07121 0.48541 -0.06474 0.48229 -0.0585 C 0.47986 -0.05341 0.47274 -0.04578 0.47274 -0.04555 C 0.47222 -0.0437 0.47239 -0.04115 0.47118 -0.03954 C 0.46996 -0.03792 0.46788 -0.03861 0.46649 -0.03722 C 0.4625 -0.03352 0.4592 -0.02867 0.45538 -0.02474 C 0.44514 -0.01387 0.44097 0.00393 0.42986 0.01341 C 0.41649 0.04 0.39444 0.06266 0.3776 0.08532 C 0.34757 0.12578 0.39218 0.06844 0.36649 0.10636 C 0.36146 0.11376 0.3559 0.1207 0.35052 0.12763 C 0.33958 0.14197 0.32812 0.15538 0.31718 0.16994 C 0.31354 0.1748 0.30833 0.17757 0.30451 0.18243 C 0.30034 0.18752 0.29757 0.19445 0.2934 0.19954 C 0.28854 0.20532 0.28264 0.20879 0.2776 0.21434 C 0.26771 0.2252 0.2585 0.23676 0.24896 0.24809 C 0.24427 0.25364 0.2408 0.26104 0.23628 0.26705 C 0.21927 0.28971 0.20087 0.31029 0.18385 0.33272 C 0.175 0.34451 0.16389 0.35931 0.15208 0.36439 C 0.14531 0.37804 0.15364 0.36439 0.14271 0.37272 C 0.1408 0.37434 0.13958 0.37734 0.13784 0.37919 C 0.13107 0.38659 0.12396 0.39307 0.11718 0.40023 C 0.11458 0.40301 0.11319 0.40763 0.11093 0.41087 C 0.10347 0.42174 0.09496 0.43422 0.08715 0.44463 C 0.08003 0.45411 0.07205 0.46266 0.06493 0.47214 " pathEditMode="relative" rAng="0" ptsTypes="fffffffffffffffffffffffffffffffffffffffffffffffffffffffffffffff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9100" y="119310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4000" accel="32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0" grpId="2" animBg="1"/>
      <p:bldP spid="10" grpId="3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 3"/>
          <p:cNvSpPr/>
          <p:nvPr/>
        </p:nvSpPr>
        <p:spPr>
          <a:xfrm>
            <a:off x="5200650" y="442913"/>
            <a:ext cx="2736850" cy="1860550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מלבן 4"/>
          <p:cNvSpPr/>
          <p:nvPr/>
        </p:nvSpPr>
        <p:spPr>
          <a:xfrm>
            <a:off x="6076950" y="1250950"/>
            <a:ext cx="984250" cy="693738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מלבן 8"/>
          <p:cNvSpPr/>
          <p:nvPr/>
        </p:nvSpPr>
        <p:spPr>
          <a:xfrm>
            <a:off x="6442076" y="1916114"/>
            <a:ext cx="246063" cy="141287"/>
          </a:xfrm>
          <a:prstGeom prst="rect">
            <a:avLst/>
          </a:prstGeom>
          <a:solidFill>
            <a:srgbClr val="F37207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קשת מלאה 11"/>
          <p:cNvSpPr/>
          <p:nvPr/>
        </p:nvSpPr>
        <p:spPr>
          <a:xfrm>
            <a:off x="6096001" y="2001839"/>
            <a:ext cx="912813" cy="490537"/>
          </a:xfrm>
          <a:prstGeom prst="blockArc">
            <a:avLst>
              <a:gd name="adj1" fmla="val 10800000"/>
              <a:gd name="adj2" fmla="val 21481774"/>
              <a:gd name="adj3" fmla="val 9113"/>
            </a:avLst>
          </a:prstGeom>
          <a:solidFill>
            <a:srgbClr val="FF0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7174" name="TextBox 14"/>
          <p:cNvSpPr txBox="1">
            <a:spLocks noChangeArrowheads="1"/>
          </p:cNvSpPr>
          <p:nvPr/>
        </p:nvSpPr>
        <p:spPr bwMode="auto">
          <a:xfrm>
            <a:off x="4799857" y="3702051"/>
            <a:ext cx="547761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عند طرح عدد من نفسه يكون الناتج :</a:t>
            </a:r>
            <a:endParaRPr kumimoji="0" lang="he-IL" altLang="ar-SA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608168" y="4962694"/>
            <a:ext cx="1323678" cy="1015663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0</a:t>
            </a:r>
            <a:endParaRPr kumimoji="0" lang="he-IL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468143" y="4962694"/>
            <a:ext cx="1504950" cy="1015663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</a:t>
            </a:r>
            <a:endParaRPr kumimoji="0" lang="he-IL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Freeform 11"/>
          <p:cNvSpPr>
            <a:spLocks noEditPoints="1"/>
          </p:cNvSpPr>
          <p:nvPr/>
        </p:nvSpPr>
        <p:spPr bwMode="auto">
          <a:xfrm>
            <a:off x="1697039" y="3284538"/>
            <a:ext cx="2746375" cy="4387850"/>
          </a:xfrm>
          <a:custGeom>
            <a:avLst/>
            <a:gdLst>
              <a:gd name="T0" fmla="*/ 39 w 1730"/>
              <a:gd name="T1" fmla="*/ 1429 h 2764"/>
              <a:gd name="T2" fmla="*/ 108 w 1730"/>
              <a:gd name="T3" fmla="*/ 1414 h 2764"/>
              <a:gd name="T4" fmla="*/ 153 w 1730"/>
              <a:gd name="T5" fmla="*/ 1404 h 2764"/>
              <a:gd name="T6" fmla="*/ 202 w 1730"/>
              <a:gd name="T7" fmla="*/ 1379 h 2764"/>
              <a:gd name="T8" fmla="*/ 256 w 1730"/>
              <a:gd name="T9" fmla="*/ 1315 h 2764"/>
              <a:gd name="T10" fmla="*/ 439 w 1730"/>
              <a:gd name="T11" fmla="*/ 1232 h 2764"/>
              <a:gd name="T12" fmla="*/ 591 w 1730"/>
              <a:gd name="T13" fmla="*/ 1123 h 2764"/>
              <a:gd name="T14" fmla="*/ 724 w 1730"/>
              <a:gd name="T15" fmla="*/ 1089 h 2764"/>
              <a:gd name="T16" fmla="*/ 798 w 1730"/>
              <a:gd name="T17" fmla="*/ 1320 h 2764"/>
              <a:gd name="T18" fmla="*/ 823 w 1730"/>
              <a:gd name="T19" fmla="*/ 1453 h 2764"/>
              <a:gd name="T20" fmla="*/ 783 w 1730"/>
              <a:gd name="T21" fmla="*/ 1641 h 2764"/>
              <a:gd name="T22" fmla="*/ 749 w 1730"/>
              <a:gd name="T23" fmla="*/ 1852 h 2764"/>
              <a:gd name="T24" fmla="*/ 769 w 1730"/>
              <a:gd name="T25" fmla="*/ 2000 h 2764"/>
              <a:gd name="T26" fmla="*/ 808 w 1730"/>
              <a:gd name="T27" fmla="*/ 2247 h 2764"/>
              <a:gd name="T28" fmla="*/ 729 w 1730"/>
              <a:gd name="T29" fmla="*/ 2370 h 2764"/>
              <a:gd name="T30" fmla="*/ 631 w 1730"/>
              <a:gd name="T31" fmla="*/ 2463 h 2764"/>
              <a:gd name="T32" fmla="*/ 749 w 1730"/>
              <a:gd name="T33" fmla="*/ 2532 h 2764"/>
              <a:gd name="T34" fmla="*/ 872 w 1730"/>
              <a:gd name="T35" fmla="*/ 2414 h 2764"/>
              <a:gd name="T36" fmla="*/ 877 w 1730"/>
              <a:gd name="T37" fmla="*/ 2537 h 2764"/>
              <a:gd name="T38" fmla="*/ 877 w 1730"/>
              <a:gd name="T39" fmla="*/ 2744 h 2764"/>
              <a:gd name="T40" fmla="*/ 985 w 1730"/>
              <a:gd name="T41" fmla="*/ 2710 h 2764"/>
              <a:gd name="T42" fmla="*/ 1015 w 1730"/>
              <a:gd name="T43" fmla="*/ 2508 h 2764"/>
              <a:gd name="T44" fmla="*/ 1005 w 1730"/>
              <a:gd name="T45" fmla="*/ 2380 h 2764"/>
              <a:gd name="T46" fmla="*/ 961 w 1730"/>
              <a:gd name="T47" fmla="*/ 2281 h 2764"/>
              <a:gd name="T48" fmla="*/ 1114 w 1730"/>
              <a:gd name="T49" fmla="*/ 2040 h 2764"/>
              <a:gd name="T50" fmla="*/ 1222 w 1730"/>
              <a:gd name="T51" fmla="*/ 1857 h 2764"/>
              <a:gd name="T52" fmla="*/ 1316 w 1730"/>
              <a:gd name="T53" fmla="*/ 1759 h 2764"/>
              <a:gd name="T54" fmla="*/ 1340 w 1730"/>
              <a:gd name="T55" fmla="*/ 1631 h 2764"/>
              <a:gd name="T56" fmla="*/ 1345 w 1730"/>
              <a:gd name="T57" fmla="*/ 1532 h 2764"/>
              <a:gd name="T58" fmla="*/ 1325 w 1730"/>
              <a:gd name="T59" fmla="*/ 1438 h 2764"/>
              <a:gd name="T60" fmla="*/ 1286 w 1730"/>
              <a:gd name="T61" fmla="*/ 1355 h 2764"/>
              <a:gd name="T62" fmla="*/ 1261 w 1730"/>
              <a:gd name="T63" fmla="*/ 1103 h 2764"/>
              <a:gd name="T64" fmla="*/ 1232 w 1730"/>
              <a:gd name="T65" fmla="*/ 887 h 2764"/>
              <a:gd name="T66" fmla="*/ 1286 w 1730"/>
              <a:gd name="T67" fmla="*/ 719 h 2764"/>
              <a:gd name="T68" fmla="*/ 1409 w 1730"/>
              <a:gd name="T69" fmla="*/ 522 h 2764"/>
              <a:gd name="T70" fmla="*/ 1532 w 1730"/>
              <a:gd name="T71" fmla="*/ 231 h 2764"/>
              <a:gd name="T72" fmla="*/ 1631 w 1730"/>
              <a:gd name="T73" fmla="*/ 123 h 2764"/>
              <a:gd name="T74" fmla="*/ 1720 w 1730"/>
              <a:gd name="T75" fmla="*/ 44 h 2764"/>
              <a:gd name="T76" fmla="*/ 1685 w 1730"/>
              <a:gd name="T77" fmla="*/ 0 h 2764"/>
              <a:gd name="T78" fmla="*/ 1473 w 1730"/>
              <a:gd name="T79" fmla="*/ 64 h 2764"/>
              <a:gd name="T80" fmla="*/ 1468 w 1730"/>
              <a:gd name="T81" fmla="*/ 182 h 2764"/>
              <a:gd name="T82" fmla="*/ 1330 w 1730"/>
              <a:gd name="T83" fmla="*/ 399 h 2764"/>
              <a:gd name="T84" fmla="*/ 1271 w 1730"/>
              <a:gd name="T85" fmla="*/ 502 h 2764"/>
              <a:gd name="T86" fmla="*/ 1064 w 1730"/>
              <a:gd name="T87" fmla="*/ 680 h 2764"/>
              <a:gd name="T88" fmla="*/ 1010 w 1730"/>
              <a:gd name="T89" fmla="*/ 690 h 2764"/>
              <a:gd name="T90" fmla="*/ 1010 w 1730"/>
              <a:gd name="T91" fmla="*/ 586 h 2764"/>
              <a:gd name="T92" fmla="*/ 902 w 1730"/>
              <a:gd name="T93" fmla="*/ 487 h 2764"/>
              <a:gd name="T94" fmla="*/ 783 w 1730"/>
              <a:gd name="T95" fmla="*/ 606 h 2764"/>
              <a:gd name="T96" fmla="*/ 818 w 1730"/>
              <a:gd name="T97" fmla="*/ 694 h 2764"/>
              <a:gd name="T98" fmla="*/ 843 w 1730"/>
              <a:gd name="T99" fmla="*/ 778 h 2764"/>
              <a:gd name="T100" fmla="*/ 769 w 1730"/>
              <a:gd name="T101" fmla="*/ 808 h 2764"/>
              <a:gd name="T102" fmla="*/ 744 w 1730"/>
              <a:gd name="T103" fmla="*/ 837 h 2764"/>
              <a:gd name="T104" fmla="*/ 675 w 1730"/>
              <a:gd name="T105" fmla="*/ 882 h 2764"/>
              <a:gd name="T106" fmla="*/ 542 w 1730"/>
              <a:gd name="T107" fmla="*/ 995 h 2764"/>
              <a:gd name="T108" fmla="*/ 424 w 1730"/>
              <a:gd name="T109" fmla="*/ 1079 h 2764"/>
              <a:gd name="T110" fmla="*/ 207 w 1730"/>
              <a:gd name="T111" fmla="*/ 1241 h 2764"/>
              <a:gd name="T112" fmla="*/ 89 w 1730"/>
              <a:gd name="T113" fmla="*/ 1335 h 2764"/>
              <a:gd name="T114" fmla="*/ 941 w 1730"/>
              <a:gd name="T115" fmla="*/ 1921 h 2764"/>
              <a:gd name="T116" fmla="*/ 981 w 1730"/>
              <a:gd name="T117" fmla="*/ 1941 h 2764"/>
              <a:gd name="T118" fmla="*/ 912 w 1730"/>
              <a:gd name="T119" fmla="*/ 2133 h 27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730" h="2764">
                <a:moveTo>
                  <a:pt x="0" y="1419"/>
                </a:moveTo>
                <a:lnTo>
                  <a:pt x="0" y="1419"/>
                </a:lnTo>
                <a:lnTo>
                  <a:pt x="5" y="1424"/>
                </a:lnTo>
                <a:lnTo>
                  <a:pt x="10" y="1424"/>
                </a:lnTo>
                <a:lnTo>
                  <a:pt x="25" y="1424"/>
                </a:lnTo>
                <a:lnTo>
                  <a:pt x="39" y="1414"/>
                </a:lnTo>
                <a:lnTo>
                  <a:pt x="39" y="1414"/>
                </a:lnTo>
                <a:lnTo>
                  <a:pt x="39" y="1429"/>
                </a:lnTo>
                <a:lnTo>
                  <a:pt x="39" y="1429"/>
                </a:lnTo>
                <a:lnTo>
                  <a:pt x="39" y="1434"/>
                </a:lnTo>
                <a:lnTo>
                  <a:pt x="44" y="1434"/>
                </a:lnTo>
                <a:lnTo>
                  <a:pt x="64" y="1434"/>
                </a:lnTo>
                <a:lnTo>
                  <a:pt x="64" y="1434"/>
                </a:lnTo>
                <a:lnTo>
                  <a:pt x="79" y="1429"/>
                </a:lnTo>
                <a:lnTo>
                  <a:pt x="94" y="1424"/>
                </a:lnTo>
                <a:lnTo>
                  <a:pt x="108" y="1409"/>
                </a:lnTo>
                <a:lnTo>
                  <a:pt x="108" y="1409"/>
                </a:lnTo>
                <a:lnTo>
                  <a:pt x="108" y="1414"/>
                </a:lnTo>
                <a:lnTo>
                  <a:pt x="103" y="1429"/>
                </a:lnTo>
                <a:lnTo>
                  <a:pt x="103" y="1429"/>
                </a:lnTo>
                <a:lnTo>
                  <a:pt x="103" y="1434"/>
                </a:lnTo>
                <a:lnTo>
                  <a:pt x="108" y="1438"/>
                </a:lnTo>
                <a:lnTo>
                  <a:pt x="113" y="1438"/>
                </a:lnTo>
                <a:lnTo>
                  <a:pt x="123" y="1438"/>
                </a:lnTo>
                <a:lnTo>
                  <a:pt x="123" y="1438"/>
                </a:lnTo>
                <a:lnTo>
                  <a:pt x="138" y="1424"/>
                </a:lnTo>
                <a:lnTo>
                  <a:pt x="153" y="1404"/>
                </a:lnTo>
                <a:lnTo>
                  <a:pt x="168" y="1379"/>
                </a:lnTo>
                <a:lnTo>
                  <a:pt x="168" y="1379"/>
                </a:lnTo>
                <a:lnTo>
                  <a:pt x="168" y="1384"/>
                </a:lnTo>
                <a:lnTo>
                  <a:pt x="182" y="1389"/>
                </a:lnTo>
                <a:lnTo>
                  <a:pt x="182" y="1389"/>
                </a:lnTo>
                <a:lnTo>
                  <a:pt x="187" y="1394"/>
                </a:lnTo>
                <a:lnTo>
                  <a:pt x="192" y="1389"/>
                </a:lnTo>
                <a:lnTo>
                  <a:pt x="202" y="1379"/>
                </a:lnTo>
                <a:lnTo>
                  <a:pt x="202" y="1379"/>
                </a:lnTo>
                <a:lnTo>
                  <a:pt x="207" y="1365"/>
                </a:lnTo>
                <a:lnTo>
                  <a:pt x="212" y="1360"/>
                </a:lnTo>
                <a:lnTo>
                  <a:pt x="217" y="1360"/>
                </a:lnTo>
                <a:lnTo>
                  <a:pt x="217" y="1360"/>
                </a:lnTo>
                <a:lnTo>
                  <a:pt x="227" y="1355"/>
                </a:lnTo>
                <a:lnTo>
                  <a:pt x="241" y="1345"/>
                </a:lnTo>
                <a:lnTo>
                  <a:pt x="251" y="1330"/>
                </a:lnTo>
                <a:lnTo>
                  <a:pt x="256" y="1315"/>
                </a:lnTo>
                <a:lnTo>
                  <a:pt x="256" y="1315"/>
                </a:lnTo>
                <a:lnTo>
                  <a:pt x="261" y="1305"/>
                </a:lnTo>
                <a:lnTo>
                  <a:pt x="271" y="1296"/>
                </a:lnTo>
                <a:lnTo>
                  <a:pt x="281" y="1286"/>
                </a:lnTo>
                <a:lnTo>
                  <a:pt x="281" y="1286"/>
                </a:lnTo>
                <a:lnTo>
                  <a:pt x="350" y="1266"/>
                </a:lnTo>
                <a:lnTo>
                  <a:pt x="399" y="1251"/>
                </a:lnTo>
                <a:lnTo>
                  <a:pt x="419" y="1241"/>
                </a:lnTo>
                <a:lnTo>
                  <a:pt x="439" y="1232"/>
                </a:lnTo>
                <a:lnTo>
                  <a:pt x="439" y="1232"/>
                </a:lnTo>
                <a:lnTo>
                  <a:pt x="468" y="1197"/>
                </a:lnTo>
                <a:lnTo>
                  <a:pt x="483" y="1177"/>
                </a:lnTo>
                <a:lnTo>
                  <a:pt x="483" y="1177"/>
                </a:lnTo>
                <a:lnTo>
                  <a:pt x="498" y="1167"/>
                </a:lnTo>
                <a:lnTo>
                  <a:pt x="517" y="1158"/>
                </a:lnTo>
                <a:lnTo>
                  <a:pt x="537" y="1148"/>
                </a:lnTo>
                <a:lnTo>
                  <a:pt x="537" y="1148"/>
                </a:lnTo>
                <a:lnTo>
                  <a:pt x="567" y="1138"/>
                </a:lnTo>
                <a:lnTo>
                  <a:pt x="591" y="1123"/>
                </a:lnTo>
                <a:lnTo>
                  <a:pt x="631" y="1089"/>
                </a:lnTo>
                <a:lnTo>
                  <a:pt x="655" y="1059"/>
                </a:lnTo>
                <a:lnTo>
                  <a:pt x="665" y="1049"/>
                </a:lnTo>
                <a:lnTo>
                  <a:pt x="665" y="1049"/>
                </a:lnTo>
                <a:lnTo>
                  <a:pt x="685" y="1054"/>
                </a:lnTo>
                <a:lnTo>
                  <a:pt x="685" y="1054"/>
                </a:lnTo>
                <a:lnTo>
                  <a:pt x="710" y="1074"/>
                </a:lnTo>
                <a:lnTo>
                  <a:pt x="724" y="1089"/>
                </a:lnTo>
                <a:lnTo>
                  <a:pt x="724" y="1089"/>
                </a:lnTo>
                <a:lnTo>
                  <a:pt x="729" y="1148"/>
                </a:lnTo>
                <a:lnTo>
                  <a:pt x="729" y="1148"/>
                </a:lnTo>
                <a:lnTo>
                  <a:pt x="729" y="1177"/>
                </a:lnTo>
                <a:lnTo>
                  <a:pt x="744" y="1212"/>
                </a:lnTo>
                <a:lnTo>
                  <a:pt x="744" y="1212"/>
                </a:lnTo>
                <a:lnTo>
                  <a:pt x="759" y="1251"/>
                </a:lnTo>
                <a:lnTo>
                  <a:pt x="779" y="1286"/>
                </a:lnTo>
                <a:lnTo>
                  <a:pt x="779" y="1286"/>
                </a:lnTo>
                <a:lnTo>
                  <a:pt x="798" y="1320"/>
                </a:lnTo>
                <a:lnTo>
                  <a:pt x="813" y="1350"/>
                </a:lnTo>
                <a:lnTo>
                  <a:pt x="813" y="1350"/>
                </a:lnTo>
                <a:lnTo>
                  <a:pt x="823" y="1404"/>
                </a:lnTo>
                <a:lnTo>
                  <a:pt x="823" y="1404"/>
                </a:lnTo>
                <a:lnTo>
                  <a:pt x="823" y="1419"/>
                </a:lnTo>
                <a:lnTo>
                  <a:pt x="823" y="1434"/>
                </a:lnTo>
                <a:lnTo>
                  <a:pt x="813" y="1443"/>
                </a:lnTo>
                <a:lnTo>
                  <a:pt x="823" y="1453"/>
                </a:lnTo>
                <a:lnTo>
                  <a:pt x="823" y="1453"/>
                </a:lnTo>
                <a:lnTo>
                  <a:pt x="808" y="1468"/>
                </a:lnTo>
                <a:lnTo>
                  <a:pt x="808" y="1483"/>
                </a:lnTo>
                <a:lnTo>
                  <a:pt x="808" y="1493"/>
                </a:lnTo>
                <a:lnTo>
                  <a:pt x="808" y="1503"/>
                </a:lnTo>
                <a:lnTo>
                  <a:pt x="808" y="1503"/>
                </a:lnTo>
                <a:lnTo>
                  <a:pt x="798" y="1532"/>
                </a:lnTo>
                <a:lnTo>
                  <a:pt x="793" y="1576"/>
                </a:lnTo>
                <a:lnTo>
                  <a:pt x="793" y="1576"/>
                </a:lnTo>
                <a:lnTo>
                  <a:pt x="783" y="1641"/>
                </a:lnTo>
                <a:lnTo>
                  <a:pt x="774" y="1710"/>
                </a:lnTo>
                <a:lnTo>
                  <a:pt x="774" y="1710"/>
                </a:lnTo>
                <a:lnTo>
                  <a:pt x="769" y="1744"/>
                </a:lnTo>
                <a:lnTo>
                  <a:pt x="764" y="1778"/>
                </a:lnTo>
                <a:lnTo>
                  <a:pt x="749" y="1823"/>
                </a:lnTo>
                <a:lnTo>
                  <a:pt x="749" y="1823"/>
                </a:lnTo>
                <a:lnTo>
                  <a:pt x="749" y="1838"/>
                </a:lnTo>
                <a:lnTo>
                  <a:pt x="749" y="1852"/>
                </a:lnTo>
                <a:lnTo>
                  <a:pt x="749" y="1852"/>
                </a:lnTo>
                <a:lnTo>
                  <a:pt x="754" y="1857"/>
                </a:lnTo>
                <a:lnTo>
                  <a:pt x="759" y="1862"/>
                </a:lnTo>
                <a:lnTo>
                  <a:pt x="769" y="1867"/>
                </a:lnTo>
                <a:lnTo>
                  <a:pt x="769" y="1867"/>
                </a:lnTo>
                <a:lnTo>
                  <a:pt x="774" y="1882"/>
                </a:lnTo>
                <a:lnTo>
                  <a:pt x="774" y="1931"/>
                </a:lnTo>
                <a:lnTo>
                  <a:pt x="774" y="1931"/>
                </a:lnTo>
                <a:lnTo>
                  <a:pt x="774" y="1976"/>
                </a:lnTo>
                <a:lnTo>
                  <a:pt x="769" y="2000"/>
                </a:lnTo>
                <a:lnTo>
                  <a:pt x="769" y="2000"/>
                </a:lnTo>
                <a:lnTo>
                  <a:pt x="769" y="2020"/>
                </a:lnTo>
                <a:lnTo>
                  <a:pt x="769" y="2069"/>
                </a:lnTo>
                <a:lnTo>
                  <a:pt x="769" y="2069"/>
                </a:lnTo>
                <a:lnTo>
                  <a:pt x="774" y="2109"/>
                </a:lnTo>
                <a:lnTo>
                  <a:pt x="779" y="2143"/>
                </a:lnTo>
                <a:lnTo>
                  <a:pt x="788" y="2187"/>
                </a:lnTo>
                <a:lnTo>
                  <a:pt x="788" y="2187"/>
                </a:lnTo>
                <a:lnTo>
                  <a:pt x="808" y="2247"/>
                </a:lnTo>
                <a:lnTo>
                  <a:pt x="803" y="2266"/>
                </a:lnTo>
                <a:lnTo>
                  <a:pt x="788" y="2291"/>
                </a:lnTo>
                <a:lnTo>
                  <a:pt x="788" y="2291"/>
                </a:lnTo>
                <a:lnTo>
                  <a:pt x="779" y="2306"/>
                </a:lnTo>
                <a:lnTo>
                  <a:pt x="769" y="2321"/>
                </a:lnTo>
                <a:lnTo>
                  <a:pt x="759" y="2340"/>
                </a:lnTo>
                <a:lnTo>
                  <a:pt x="759" y="2340"/>
                </a:lnTo>
                <a:lnTo>
                  <a:pt x="749" y="2355"/>
                </a:lnTo>
                <a:lnTo>
                  <a:pt x="729" y="2370"/>
                </a:lnTo>
                <a:lnTo>
                  <a:pt x="710" y="2380"/>
                </a:lnTo>
                <a:lnTo>
                  <a:pt x="695" y="2390"/>
                </a:lnTo>
                <a:lnTo>
                  <a:pt x="695" y="2390"/>
                </a:lnTo>
                <a:lnTo>
                  <a:pt x="680" y="2394"/>
                </a:lnTo>
                <a:lnTo>
                  <a:pt x="665" y="2409"/>
                </a:lnTo>
                <a:lnTo>
                  <a:pt x="636" y="2439"/>
                </a:lnTo>
                <a:lnTo>
                  <a:pt x="636" y="2439"/>
                </a:lnTo>
                <a:lnTo>
                  <a:pt x="631" y="2449"/>
                </a:lnTo>
                <a:lnTo>
                  <a:pt x="631" y="2463"/>
                </a:lnTo>
                <a:lnTo>
                  <a:pt x="631" y="2478"/>
                </a:lnTo>
                <a:lnTo>
                  <a:pt x="636" y="2493"/>
                </a:lnTo>
                <a:lnTo>
                  <a:pt x="645" y="2508"/>
                </a:lnTo>
                <a:lnTo>
                  <a:pt x="660" y="2523"/>
                </a:lnTo>
                <a:lnTo>
                  <a:pt x="675" y="2537"/>
                </a:lnTo>
                <a:lnTo>
                  <a:pt x="700" y="2542"/>
                </a:lnTo>
                <a:lnTo>
                  <a:pt x="700" y="2542"/>
                </a:lnTo>
                <a:lnTo>
                  <a:pt x="724" y="2542"/>
                </a:lnTo>
                <a:lnTo>
                  <a:pt x="749" y="2532"/>
                </a:lnTo>
                <a:lnTo>
                  <a:pt x="769" y="2523"/>
                </a:lnTo>
                <a:lnTo>
                  <a:pt x="788" y="2508"/>
                </a:lnTo>
                <a:lnTo>
                  <a:pt x="818" y="2473"/>
                </a:lnTo>
                <a:lnTo>
                  <a:pt x="828" y="2458"/>
                </a:lnTo>
                <a:lnTo>
                  <a:pt x="828" y="2458"/>
                </a:lnTo>
                <a:lnTo>
                  <a:pt x="848" y="2424"/>
                </a:lnTo>
                <a:lnTo>
                  <a:pt x="867" y="2394"/>
                </a:lnTo>
                <a:lnTo>
                  <a:pt x="867" y="2394"/>
                </a:lnTo>
                <a:lnTo>
                  <a:pt x="872" y="2414"/>
                </a:lnTo>
                <a:lnTo>
                  <a:pt x="872" y="2414"/>
                </a:lnTo>
                <a:lnTo>
                  <a:pt x="872" y="2439"/>
                </a:lnTo>
                <a:lnTo>
                  <a:pt x="872" y="2458"/>
                </a:lnTo>
                <a:lnTo>
                  <a:pt x="872" y="2458"/>
                </a:lnTo>
                <a:lnTo>
                  <a:pt x="877" y="2498"/>
                </a:lnTo>
                <a:lnTo>
                  <a:pt x="877" y="2498"/>
                </a:lnTo>
                <a:lnTo>
                  <a:pt x="882" y="2518"/>
                </a:lnTo>
                <a:lnTo>
                  <a:pt x="877" y="2537"/>
                </a:lnTo>
                <a:lnTo>
                  <a:pt x="877" y="2537"/>
                </a:lnTo>
                <a:lnTo>
                  <a:pt x="872" y="2567"/>
                </a:lnTo>
                <a:lnTo>
                  <a:pt x="872" y="2587"/>
                </a:lnTo>
                <a:lnTo>
                  <a:pt x="867" y="2611"/>
                </a:lnTo>
                <a:lnTo>
                  <a:pt x="867" y="2611"/>
                </a:lnTo>
                <a:lnTo>
                  <a:pt x="867" y="2670"/>
                </a:lnTo>
                <a:lnTo>
                  <a:pt x="867" y="2715"/>
                </a:lnTo>
                <a:lnTo>
                  <a:pt x="867" y="2715"/>
                </a:lnTo>
                <a:lnTo>
                  <a:pt x="867" y="2725"/>
                </a:lnTo>
                <a:lnTo>
                  <a:pt x="877" y="2744"/>
                </a:lnTo>
                <a:lnTo>
                  <a:pt x="887" y="2759"/>
                </a:lnTo>
                <a:lnTo>
                  <a:pt x="897" y="2764"/>
                </a:lnTo>
                <a:lnTo>
                  <a:pt x="907" y="2764"/>
                </a:lnTo>
                <a:lnTo>
                  <a:pt x="907" y="2764"/>
                </a:lnTo>
                <a:lnTo>
                  <a:pt x="926" y="2764"/>
                </a:lnTo>
                <a:lnTo>
                  <a:pt x="946" y="2749"/>
                </a:lnTo>
                <a:lnTo>
                  <a:pt x="946" y="2749"/>
                </a:lnTo>
                <a:lnTo>
                  <a:pt x="971" y="2734"/>
                </a:lnTo>
                <a:lnTo>
                  <a:pt x="985" y="2710"/>
                </a:lnTo>
                <a:lnTo>
                  <a:pt x="995" y="2690"/>
                </a:lnTo>
                <a:lnTo>
                  <a:pt x="1005" y="2670"/>
                </a:lnTo>
                <a:lnTo>
                  <a:pt x="1010" y="2631"/>
                </a:lnTo>
                <a:lnTo>
                  <a:pt x="1010" y="2611"/>
                </a:lnTo>
                <a:lnTo>
                  <a:pt x="1010" y="2611"/>
                </a:lnTo>
                <a:lnTo>
                  <a:pt x="1005" y="2577"/>
                </a:lnTo>
                <a:lnTo>
                  <a:pt x="1010" y="2532"/>
                </a:lnTo>
                <a:lnTo>
                  <a:pt x="1010" y="2532"/>
                </a:lnTo>
                <a:lnTo>
                  <a:pt x="1015" y="2508"/>
                </a:lnTo>
                <a:lnTo>
                  <a:pt x="1020" y="2493"/>
                </a:lnTo>
                <a:lnTo>
                  <a:pt x="1040" y="2458"/>
                </a:lnTo>
                <a:lnTo>
                  <a:pt x="1040" y="2458"/>
                </a:lnTo>
                <a:lnTo>
                  <a:pt x="1040" y="2444"/>
                </a:lnTo>
                <a:lnTo>
                  <a:pt x="1040" y="2424"/>
                </a:lnTo>
                <a:lnTo>
                  <a:pt x="1030" y="2404"/>
                </a:lnTo>
                <a:lnTo>
                  <a:pt x="1020" y="2390"/>
                </a:lnTo>
                <a:lnTo>
                  <a:pt x="1020" y="2390"/>
                </a:lnTo>
                <a:lnTo>
                  <a:pt x="1005" y="2380"/>
                </a:lnTo>
                <a:lnTo>
                  <a:pt x="990" y="2375"/>
                </a:lnTo>
                <a:lnTo>
                  <a:pt x="976" y="2375"/>
                </a:lnTo>
                <a:lnTo>
                  <a:pt x="976" y="2375"/>
                </a:lnTo>
                <a:lnTo>
                  <a:pt x="966" y="2355"/>
                </a:lnTo>
                <a:lnTo>
                  <a:pt x="951" y="2325"/>
                </a:lnTo>
                <a:lnTo>
                  <a:pt x="951" y="2325"/>
                </a:lnTo>
                <a:lnTo>
                  <a:pt x="951" y="2311"/>
                </a:lnTo>
                <a:lnTo>
                  <a:pt x="961" y="2281"/>
                </a:lnTo>
                <a:lnTo>
                  <a:pt x="961" y="2281"/>
                </a:lnTo>
                <a:lnTo>
                  <a:pt x="971" y="2256"/>
                </a:lnTo>
                <a:lnTo>
                  <a:pt x="985" y="2232"/>
                </a:lnTo>
                <a:lnTo>
                  <a:pt x="1015" y="2192"/>
                </a:lnTo>
                <a:lnTo>
                  <a:pt x="1015" y="2192"/>
                </a:lnTo>
                <a:lnTo>
                  <a:pt x="1020" y="2173"/>
                </a:lnTo>
                <a:lnTo>
                  <a:pt x="1020" y="2168"/>
                </a:lnTo>
                <a:lnTo>
                  <a:pt x="1020" y="2168"/>
                </a:lnTo>
                <a:lnTo>
                  <a:pt x="1074" y="2094"/>
                </a:lnTo>
                <a:lnTo>
                  <a:pt x="1114" y="2040"/>
                </a:lnTo>
                <a:lnTo>
                  <a:pt x="1148" y="2005"/>
                </a:lnTo>
                <a:lnTo>
                  <a:pt x="1148" y="2005"/>
                </a:lnTo>
                <a:lnTo>
                  <a:pt x="1168" y="1981"/>
                </a:lnTo>
                <a:lnTo>
                  <a:pt x="1187" y="1956"/>
                </a:lnTo>
                <a:lnTo>
                  <a:pt x="1202" y="1921"/>
                </a:lnTo>
                <a:lnTo>
                  <a:pt x="1207" y="1897"/>
                </a:lnTo>
                <a:lnTo>
                  <a:pt x="1207" y="1897"/>
                </a:lnTo>
                <a:lnTo>
                  <a:pt x="1212" y="1877"/>
                </a:lnTo>
                <a:lnTo>
                  <a:pt x="1222" y="1857"/>
                </a:lnTo>
                <a:lnTo>
                  <a:pt x="1237" y="1843"/>
                </a:lnTo>
                <a:lnTo>
                  <a:pt x="1237" y="1843"/>
                </a:lnTo>
                <a:lnTo>
                  <a:pt x="1242" y="1843"/>
                </a:lnTo>
                <a:lnTo>
                  <a:pt x="1252" y="1838"/>
                </a:lnTo>
                <a:lnTo>
                  <a:pt x="1271" y="1818"/>
                </a:lnTo>
                <a:lnTo>
                  <a:pt x="1271" y="1818"/>
                </a:lnTo>
                <a:lnTo>
                  <a:pt x="1301" y="1793"/>
                </a:lnTo>
                <a:lnTo>
                  <a:pt x="1311" y="1778"/>
                </a:lnTo>
                <a:lnTo>
                  <a:pt x="1316" y="1759"/>
                </a:lnTo>
                <a:lnTo>
                  <a:pt x="1316" y="1759"/>
                </a:lnTo>
                <a:lnTo>
                  <a:pt x="1325" y="1724"/>
                </a:lnTo>
                <a:lnTo>
                  <a:pt x="1325" y="1719"/>
                </a:lnTo>
                <a:lnTo>
                  <a:pt x="1325" y="1719"/>
                </a:lnTo>
                <a:lnTo>
                  <a:pt x="1330" y="1695"/>
                </a:lnTo>
                <a:lnTo>
                  <a:pt x="1330" y="1695"/>
                </a:lnTo>
                <a:lnTo>
                  <a:pt x="1340" y="1655"/>
                </a:lnTo>
                <a:lnTo>
                  <a:pt x="1340" y="1655"/>
                </a:lnTo>
                <a:lnTo>
                  <a:pt x="1340" y="1631"/>
                </a:lnTo>
                <a:lnTo>
                  <a:pt x="1335" y="1601"/>
                </a:lnTo>
                <a:lnTo>
                  <a:pt x="1335" y="1601"/>
                </a:lnTo>
                <a:lnTo>
                  <a:pt x="1335" y="1591"/>
                </a:lnTo>
                <a:lnTo>
                  <a:pt x="1340" y="1576"/>
                </a:lnTo>
                <a:lnTo>
                  <a:pt x="1340" y="1562"/>
                </a:lnTo>
                <a:lnTo>
                  <a:pt x="1340" y="1562"/>
                </a:lnTo>
                <a:lnTo>
                  <a:pt x="1345" y="1542"/>
                </a:lnTo>
                <a:lnTo>
                  <a:pt x="1345" y="1542"/>
                </a:lnTo>
                <a:lnTo>
                  <a:pt x="1345" y="1532"/>
                </a:lnTo>
                <a:lnTo>
                  <a:pt x="1340" y="1527"/>
                </a:lnTo>
                <a:lnTo>
                  <a:pt x="1335" y="1522"/>
                </a:lnTo>
                <a:lnTo>
                  <a:pt x="1330" y="1512"/>
                </a:lnTo>
                <a:lnTo>
                  <a:pt x="1330" y="1512"/>
                </a:lnTo>
                <a:lnTo>
                  <a:pt x="1325" y="1503"/>
                </a:lnTo>
                <a:lnTo>
                  <a:pt x="1325" y="1488"/>
                </a:lnTo>
                <a:lnTo>
                  <a:pt x="1325" y="1453"/>
                </a:lnTo>
                <a:lnTo>
                  <a:pt x="1325" y="1453"/>
                </a:lnTo>
                <a:lnTo>
                  <a:pt x="1325" y="1438"/>
                </a:lnTo>
                <a:lnTo>
                  <a:pt x="1321" y="1429"/>
                </a:lnTo>
                <a:lnTo>
                  <a:pt x="1311" y="1414"/>
                </a:lnTo>
                <a:lnTo>
                  <a:pt x="1311" y="1414"/>
                </a:lnTo>
                <a:lnTo>
                  <a:pt x="1306" y="1409"/>
                </a:lnTo>
                <a:lnTo>
                  <a:pt x="1301" y="1404"/>
                </a:lnTo>
                <a:lnTo>
                  <a:pt x="1296" y="1404"/>
                </a:lnTo>
                <a:lnTo>
                  <a:pt x="1291" y="1399"/>
                </a:lnTo>
                <a:lnTo>
                  <a:pt x="1291" y="1399"/>
                </a:lnTo>
                <a:lnTo>
                  <a:pt x="1286" y="1355"/>
                </a:lnTo>
                <a:lnTo>
                  <a:pt x="1286" y="1355"/>
                </a:lnTo>
                <a:lnTo>
                  <a:pt x="1281" y="1340"/>
                </a:lnTo>
                <a:lnTo>
                  <a:pt x="1281" y="1335"/>
                </a:lnTo>
                <a:lnTo>
                  <a:pt x="1281" y="1335"/>
                </a:lnTo>
                <a:lnTo>
                  <a:pt x="1271" y="1296"/>
                </a:lnTo>
                <a:lnTo>
                  <a:pt x="1271" y="1296"/>
                </a:lnTo>
                <a:lnTo>
                  <a:pt x="1271" y="1207"/>
                </a:lnTo>
                <a:lnTo>
                  <a:pt x="1271" y="1207"/>
                </a:lnTo>
                <a:lnTo>
                  <a:pt x="1261" y="1103"/>
                </a:lnTo>
                <a:lnTo>
                  <a:pt x="1261" y="1103"/>
                </a:lnTo>
                <a:lnTo>
                  <a:pt x="1256" y="1030"/>
                </a:lnTo>
                <a:lnTo>
                  <a:pt x="1252" y="956"/>
                </a:lnTo>
                <a:lnTo>
                  <a:pt x="1252" y="956"/>
                </a:lnTo>
                <a:lnTo>
                  <a:pt x="1247" y="931"/>
                </a:lnTo>
                <a:lnTo>
                  <a:pt x="1242" y="916"/>
                </a:lnTo>
                <a:lnTo>
                  <a:pt x="1237" y="901"/>
                </a:lnTo>
                <a:lnTo>
                  <a:pt x="1232" y="887"/>
                </a:lnTo>
                <a:lnTo>
                  <a:pt x="1232" y="887"/>
                </a:lnTo>
                <a:lnTo>
                  <a:pt x="1227" y="847"/>
                </a:lnTo>
                <a:lnTo>
                  <a:pt x="1222" y="808"/>
                </a:lnTo>
                <a:lnTo>
                  <a:pt x="1222" y="808"/>
                </a:lnTo>
                <a:lnTo>
                  <a:pt x="1227" y="798"/>
                </a:lnTo>
                <a:lnTo>
                  <a:pt x="1237" y="783"/>
                </a:lnTo>
                <a:lnTo>
                  <a:pt x="1261" y="759"/>
                </a:lnTo>
                <a:lnTo>
                  <a:pt x="1261" y="759"/>
                </a:lnTo>
                <a:lnTo>
                  <a:pt x="1276" y="744"/>
                </a:lnTo>
                <a:lnTo>
                  <a:pt x="1286" y="719"/>
                </a:lnTo>
                <a:lnTo>
                  <a:pt x="1301" y="685"/>
                </a:lnTo>
                <a:lnTo>
                  <a:pt x="1301" y="685"/>
                </a:lnTo>
                <a:lnTo>
                  <a:pt x="1316" y="655"/>
                </a:lnTo>
                <a:lnTo>
                  <a:pt x="1340" y="611"/>
                </a:lnTo>
                <a:lnTo>
                  <a:pt x="1340" y="611"/>
                </a:lnTo>
                <a:lnTo>
                  <a:pt x="1370" y="571"/>
                </a:lnTo>
                <a:lnTo>
                  <a:pt x="1390" y="547"/>
                </a:lnTo>
                <a:lnTo>
                  <a:pt x="1390" y="547"/>
                </a:lnTo>
                <a:lnTo>
                  <a:pt x="1409" y="522"/>
                </a:lnTo>
                <a:lnTo>
                  <a:pt x="1419" y="497"/>
                </a:lnTo>
                <a:lnTo>
                  <a:pt x="1419" y="497"/>
                </a:lnTo>
                <a:lnTo>
                  <a:pt x="1434" y="468"/>
                </a:lnTo>
                <a:lnTo>
                  <a:pt x="1439" y="458"/>
                </a:lnTo>
                <a:lnTo>
                  <a:pt x="1439" y="458"/>
                </a:lnTo>
                <a:lnTo>
                  <a:pt x="1454" y="433"/>
                </a:lnTo>
                <a:lnTo>
                  <a:pt x="1473" y="404"/>
                </a:lnTo>
                <a:lnTo>
                  <a:pt x="1498" y="335"/>
                </a:lnTo>
                <a:lnTo>
                  <a:pt x="1532" y="231"/>
                </a:lnTo>
                <a:lnTo>
                  <a:pt x="1532" y="231"/>
                </a:lnTo>
                <a:lnTo>
                  <a:pt x="1542" y="197"/>
                </a:lnTo>
                <a:lnTo>
                  <a:pt x="1552" y="177"/>
                </a:lnTo>
                <a:lnTo>
                  <a:pt x="1552" y="177"/>
                </a:lnTo>
                <a:lnTo>
                  <a:pt x="1557" y="172"/>
                </a:lnTo>
                <a:lnTo>
                  <a:pt x="1567" y="162"/>
                </a:lnTo>
                <a:lnTo>
                  <a:pt x="1567" y="162"/>
                </a:lnTo>
                <a:lnTo>
                  <a:pt x="1601" y="143"/>
                </a:lnTo>
                <a:lnTo>
                  <a:pt x="1631" y="123"/>
                </a:lnTo>
                <a:lnTo>
                  <a:pt x="1631" y="123"/>
                </a:lnTo>
                <a:lnTo>
                  <a:pt x="1670" y="98"/>
                </a:lnTo>
                <a:lnTo>
                  <a:pt x="1670" y="98"/>
                </a:lnTo>
                <a:lnTo>
                  <a:pt x="1680" y="88"/>
                </a:lnTo>
                <a:lnTo>
                  <a:pt x="1690" y="74"/>
                </a:lnTo>
                <a:lnTo>
                  <a:pt x="1690" y="74"/>
                </a:lnTo>
                <a:lnTo>
                  <a:pt x="1705" y="64"/>
                </a:lnTo>
                <a:lnTo>
                  <a:pt x="1720" y="44"/>
                </a:lnTo>
                <a:lnTo>
                  <a:pt x="1720" y="44"/>
                </a:lnTo>
                <a:lnTo>
                  <a:pt x="1730" y="24"/>
                </a:lnTo>
                <a:lnTo>
                  <a:pt x="1730" y="10"/>
                </a:lnTo>
                <a:lnTo>
                  <a:pt x="1730" y="10"/>
                </a:lnTo>
                <a:lnTo>
                  <a:pt x="1730" y="0"/>
                </a:lnTo>
                <a:lnTo>
                  <a:pt x="1725" y="0"/>
                </a:lnTo>
                <a:lnTo>
                  <a:pt x="1720" y="0"/>
                </a:lnTo>
                <a:lnTo>
                  <a:pt x="1720" y="0"/>
                </a:lnTo>
                <a:lnTo>
                  <a:pt x="1705" y="0"/>
                </a:lnTo>
                <a:lnTo>
                  <a:pt x="1685" y="0"/>
                </a:lnTo>
                <a:lnTo>
                  <a:pt x="1616" y="5"/>
                </a:lnTo>
                <a:lnTo>
                  <a:pt x="1547" y="14"/>
                </a:lnTo>
                <a:lnTo>
                  <a:pt x="1498" y="29"/>
                </a:lnTo>
                <a:lnTo>
                  <a:pt x="1498" y="29"/>
                </a:lnTo>
                <a:lnTo>
                  <a:pt x="1483" y="39"/>
                </a:lnTo>
                <a:lnTo>
                  <a:pt x="1473" y="44"/>
                </a:lnTo>
                <a:lnTo>
                  <a:pt x="1473" y="54"/>
                </a:lnTo>
                <a:lnTo>
                  <a:pt x="1473" y="64"/>
                </a:lnTo>
                <a:lnTo>
                  <a:pt x="1473" y="64"/>
                </a:lnTo>
                <a:lnTo>
                  <a:pt x="1473" y="88"/>
                </a:lnTo>
                <a:lnTo>
                  <a:pt x="1478" y="118"/>
                </a:lnTo>
                <a:lnTo>
                  <a:pt x="1478" y="118"/>
                </a:lnTo>
                <a:lnTo>
                  <a:pt x="1478" y="128"/>
                </a:lnTo>
                <a:lnTo>
                  <a:pt x="1478" y="143"/>
                </a:lnTo>
                <a:lnTo>
                  <a:pt x="1478" y="143"/>
                </a:lnTo>
                <a:lnTo>
                  <a:pt x="1473" y="167"/>
                </a:lnTo>
                <a:lnTo>
                  <a:pt x="1468" y="182"/>
                </a:lnTo>
                <a:lnTo>
                  <a:pt x="1468" y="182"/>
                </a:lnTo>
                <a:lnTo>
                  <a:pt x="1454" y="202"/>
                </a:lnTo>
                <a:lnTo>
                  <a:pt x="1429" y="256"/>
                </a:lnTo>
                <a:lnTo>
                  <a:pt x="1429" y="256"/>
                </a:lnTo>
                <a:lnTo>
                  <a:pt x="1404" y="300"/>
                </a:lnTo>
                <a:lnTo>
                  <a:pt x="1394" y="315"/>
                </a:lnTo>
                <a:lnTo>
                  <a:pt x="1394" y="315"/>
                </a:lnTo>
                <a:lnTo>
                  <a:pt x="1370" y="340"/>
                </a:lnTo>
                <a:lnTo>
                  <a:pt x="1355" y="359"/>
                </a:lnTo>
                <a:lnTo>
                  <a:pt x="1330" y="399"/>
                </a:lnTo>
                <a:lnTo>
                  <a:pt x="1321" y="428"/>
                </a:lnTo>
                <a:lnTo>
                  <a:pt x="1316" y="438"/>
                </a:lnTo>
                <a:lnTo>
                  <a:pt x="1316" y="438"/>
                </a:lnTo>
                <a:lnTo>
                  <a:pt x="1306" y="458"/>
                </a:lnTo>
                <a:lnTo>
                  <a:pt x="1286" y="487"/>
                </a:lnTo>
                <a:lnTo>
                  <a:pt x="1286" y="487"/>
                </a:lnTo>
                <a:lnTo>
                  <a:pt x="1281" y="497"/>
                </a:lnTo>
                <a:lnTo>
                  <a:pt x="1276" y="502"/>
                </a:lnTo>
                <a:lnTo>
                  <a:pt x="1271" y="502"/>
                </a:lnTo>
                <a:lnTo>
                  <a:pt x="1271" y="502"/>
                </a:lnTo>
                <a:lnTo>
                  <a:pt x="1256" y="512"/>
                </a:lnTo>
                <a:lnTo>
                  <a:pt x="1237" y="527"/>
                </a:lnTo>
                <a:lnTo>
                  <a:pt x="1202" y="566"/>
                </a:lnTo>
                <a:lnTo>
                  <a:pt x="1168" y="616"/>
                </a:lnTo>
                <a:lnTo>
                  <a:pt x="1168" y="616"/>
                </a:lnTo>
                <a:lnTo>
                  <a:pt x="1119" y="640"/>
                </a:lnTo>
                <a:lnTo>
                  <a:pt x="1089" y="655"/>
                </a:lnTo>
                <a:lnTo>
                  <a:pt x="1064" y="680"/>
                </a:lnTo>
                <a:lnTo>
                  <a:pt x="1064" y="680"/>
                </a:lnTo>
                <a:lnTo>
                  <a:pt x="1054" y="690"/>
                </a:lnTo>
                <a:lnTo>
                  <a:pt x="1045" y="699"/>
                </a:lnTo>
                <a:lnTo>
                  <a:pt x="1045" y="699"/>
                </a:lnTo>
                <a:lnTo>
                  <a:pt x="1030" y="704"/>
                </a:lnTo>
                <a:lnTo>
                  <a:pt x="1030" y="704"/>
                </a:lnTo>
                <a:lnTo>
                  <a:pt x="1010" y="714"/>
                </a:lnTo>
                <a:lnTo>
                  <a:pt x="1010" y="714"/>
                </a:lnTo>
                <a:lnTo>
                  <a:pt x="1010" y="690"/>
                </a:lnTo>
                <a:lnTo>
                  <a:pt x="1010" y="690"/>
                </a:lnTo>
                <a:lnTo>
                  <a:pt x="1015" y="660"/>
                </a:lnTo>
                <a:lnTo>
                  <a:pt x="1020" y="625"/>
                </a:lnTo>
                <a:lnTo>
                  <a:pt x="1020" y="625"/>
                </a:lnTo>
                <a:lnTo>
                  <a:pt x="1020" y="611"/>
                </a:lnTo>
                <a:lnTo>
                  <a:pt x="1015" y="601"/>
                </a:lnTo>
                <a:lnTo>
                  <a:pt x="1010" y="591"/>
                </a:lnTo>
                <a:lnTo>
                  <a:pt x="1010" y="586"/>
                </a:lnTo>
                <a:lnTo>
                  <a:pt x="1010" y="586"/>
                </a:lnTo>
                <a:lnTo>
                  <a:pt x="1005" y="566"/>
                </a:lnTo>
                <a:lnTo>
                  <a:pt x="1005" y="556"/>
                </a:lnTo>
                <a:lnTo>
                  <a:pt x="1000" y="547"/>
                </a:lnTo>
                <a:lnTo>
                  <a:pt x="1000" y="547"/>
                </a:lnTo>
                <a:lnTo>
                  <a:pt x="966" y="512"/>
                </a:lnTo>
                <a:lnTo>
                  <a:pt x="966" y="512"/>
                </a:lnTo>
                <a:lnTo>
                  <a:pt x="941" y="497"/>
                </a:lnTo>
                <a:lnTo>
                  <a:pt x="921" y="492"/>
                </a:lnTo>
                <a:lnTo>
                  <a:pt x="902" y="487"/>
                </a:lnTo>
                <a:lnTo>
                  <a:pt x="882" y="492"/>
                </a:lnTo>
                <a:lnTo>
                  <a:pt x="862" y="497"/>
                </a:lnTo>
                <a:lnTo>
                  <a:pt x="848" y="507"/>
                </a:lnTo>
                <a:lnTo>
                  <a:pt x="818" y="527"/>
                </a:lnTo>
                <a:lnTo>
                  <a:pt x="818" y="527"/>
                </a:lnTo>
                <a:lnTo>
                  <a:pt x="803" y="542"/>
                </a:lnTo>
                <a:lnTo>
                  <a:pt x="793" y="556"/>
                </a:lnTo>
                <a:lnTo>
                  <a:pt x="788" y="586"/>
                </a:lnTo>
                <a:lnTo>
                  <a:pt x="783" y="606"/>
                </a:lnTo>
                <a:lnTo>
                  <a:pt x="783" y="616"/>
                </a:lnTo>
                <a:lnTo>
                  <a:pt x="783" y="616"/>
                </a:lnTo>
                <a:lnTo>
                  <a:pt x="788" y="655"/>
                </a:lnTo>
                <a:lnTo>
                  <a:pt x="788" y="655"/>
                </a:lnTo>
                <a:lnTo>
                  <a:pt x="793" y="665"/>
                </a:lnTo>
                <a:lnTo>
                  <a:pt x="798" y="680"/>
                </a:lnTo>
                <a:lnTo>
                  <a:pt x="808" y="690"/>
                </a:lnTo>
                <a:lnTo>
                  <a:pt x="818" y="694"/>
                </a:lnTo>
                <a:lnTo>
                  <a:pt x="818" y="694"/>
                </a:lnTo>
                <a:lnTo>
                  <a:pt x="823" y="694"/>
                </a:lnTo>
                <a:lnTo>
                  <a:pt x="828" y="699"/>
                </a:lnTo>
                <a:lnTo>
                  <a:pt x="828" y="704"/>
                </a:lnTo>
                <a:lnTo>
                  <a:pt x="828" y="704"/>
                </a:lnTo>
                <a:lnTo>
                  <a:pt x="833" y="734"/>
                </a:lnTo>
                <a:lnTo>
                  <a:pt x="833" y="759"/>
                </a:lnTo>
                <a:lnTo>
                  <a:pt x="838" y="768"/>
                </a:lnTo>
                <a:lnTo>
                  <a:pt x="838" y="768"/>
                </a:lnTo>
                <a:lnTo>
                  <a:pt x="843" y="778"/>
                </a:lnTo>
                <a:lnTo>
                  <a:pt x="843" y="783"/>
                </a:lnTo>
                <a:lnTo>
                  <a:pt x="838" y="788"/>
                </a:lnTo>
                <a:lnTo>
                  <a:pt x="833" y="788"/>
                </a:lnTo>
                <a:lnTo>
                  <a:pt x="833" y="788"/>
                </a:lnTo>
                <a:lnTo>
                  <a:pt x="818" y="793"/>
                </a:lnTo>
                <a:lnTo>
                  <a:pt x="793" y="798"/>
                </a:lnTo>
                <a:lnTo>
                  <a:pt x="793" y="798"/>
                </a:lnTo>
                <a:lnTo>
                  <a:pt x="779" y="803"/>
                </a:lnTo>
                <a:lnTo>
                  <a:pt x="769" y="808"/>
                </a:lnTo>
                <a:lnTo>
                  <a:pt x="769" y="808"/>
                </a:lnTo>
                <a:lnTo>
                  <a:pt x="769" y="818"/>
                </a:lnTo>
                <a:lnTo>
                  <a:pt x="764" y="818"/>
                </a:lnTo>
                <a:lnTo>
                  <a:pt x="754" y="823"/>
                </a:lnTo>
                <a:lnTo>
                  <a:pt x="754" y="823"/>
                </a:lnTo>
                <a:lnTo>
                  <a:pt x="749" y="827"/>
                </a:lnTo>
                <a:lnTo>
                  <a:pt x="744" y="832"/>
                </a:lnTo>
                <a:lnTo>
                  <a:pt x="744" y="837"/>
                </a:lnTo>
                <a:lnTo>
                  <a:pt x="744" y="837"/>
                </a:lnTo>
                <a:lnTo>
                  <a:pt x="744" y="842"/>
                </a:lnTo>
                <a:lnTo>
                  <a:pt x="739" y="847"/>
                </a:lnTo>
                <a:lnTo>
                  <a:pt x="739" y="847"/>
                </a:lnTo>
                <a:lnTo>
                  <a:pt x="724" y="857"/>
                </a:lnTo>
                <a:lnTo>
                  <a:pt x="719" y="862"/>
                </a:lnTo>
                <a:lnTo>
                  <a:pt x="719" y="862"/>
                </a:lnTo>
                <a:lnTo>
                  <a:pt x="705" y="867"/>
                </a:lnTo>
                <a:lnTo>
                  <a:pt x="690" y="877"/>
                </a:lnTo>
                <a:lnTo>
                  <a:pt x="675" y="882"/>
                </a:lnTo>
                <a:lnTo>
                  <a:pt x="660" y="887"/>
                </a:lnTo>
                <a:lnTo>
                  <a:pt x="660" y="887"/>
                </a:lnTo>
                <a:lnTo>
                  <a:pt x="636" y="892"/>
                </a:lnTo>
                <a:lnTo>
                  <a:pt x="616" y="906"/>
                </a:lnTo>
                <a:lnTo>
                  <a:pt x="577" y="941"/>
                </a:lnTo>
                <a:lnTo>
                  <a:pt x="577" y="941"/>
                </a:lnTo>
                <a:lnTo>
                  <a:pt x="557" y="956"/>
                </a:lnTo>
                <a:lnTo>
                  <a:pt x="552" y="975"/>
                </a:lnTo>
                <a:lnTo>
                  <a:pt x="542" y="995"/>
                </a:lnTo>
                <a:lnTo>
                  <a:pt x="542" y="995"/>
                </a:lnTo>
                <a:lnTo>
                  <a:pt x="522" y="1005"/>
                </a:lnTo>
                <a:lnTo>
                  <a:pt x="498" y="1020"/>
                </a:lnTo>
                <a:lnTo>
                  <a:pt x="473" y="1044"/>
                </a:lnTo>
                <a:lnTo>
                  <a:pt x="473" y="1044"/>
                </a:lnTo>
                <a:lnTo>
                  <a:pt x="458" y="1064"/>
                </a:lnTo>
                <a:lnTo>
                  <a:pt x="448" y="1069"/>
                </a:lnTo>
                <a:lnTo>
                  <a:pt x="424" y="1079"/>
                </a:lnTo>
                <a:lnTo>
                  <a:pt x="424" y="1079"/>
                </a:lnTo>
                <a:lnTo>
                  <a:pt x="399" y="1089"/>
                </a:lnTo>
                <a:lnTo>
                  <a:pt x="370" y="1108"/>
                </a:lnTo>
                <a:lnTo>
                  <a:pt x="335" y="1128"/>
                </a:lnTo>
                <a:lnTo>
                  <a:pt x="305" y="1158"/>
                </a:lnTo>
                <a:lnTo>
                  <a:pt x="305" y="1158"/>
                </a:lnTo>
                <a:lnTo>
                  <a:pt x="246" y="1212"/>
                </a:lnTo>
                <a:lnTo>
                  <a:pt x="222" y="1227"/>
                </a:lnTo>
                <a:lnTo>
                  <a:pt x="207" y="1241"/>
                </a:lnTo>
                <a:lnTo>
                  <a:pt x="207" y="1241"/>
                </a:lnTo>
                <a:lnTo>
                  <a:pt x="182" y="1256"/>
                </a:lnTo>
                <a:lnTo>
                  <a:pt x="182" y="1256"/>
                </a:lnTo>
                <a:lnTo>
                  <a:pt x="158" y="1271"/>
                </a:lnTo>
                <a:lnTo>
                  <a:pt x="138" y="1286"/>
                </a:lnTo>
                <a:lnTo>
                  <a:pt x="138" y="1286"/>
                </a:lnTo>
                <a:lnTo>
                  <a:pt x="123" y="1296"/>
                </a:lnTo>
                <a:lnTo>
                  <a:pt x="113" y="1310"/>
                </a:lnTo>
                <a:lnTo>
                  <a:pt x="89" y="1335"/>
                </a:lnTo>
                <a:lnTo>
                  <a:pt x="89" y="1335"/>
                </a:lnTo>
                <a:lnTo>
                  <a:pt x="59" y="1365"/>
                </a:lnTo>
                <a:lnTo>
                  <a:pt x="20" y="1399"/>
                </a:lnTo>
                <a:lnTo>
                  <a:pt x="20" y="1399"/>
                </a:lnTo>
                <a:lnTo>
                  <a:pt x="0" y="1419"/>
                </a:lnTo>
                <a:lnTo>
                  <a:pt x="0" y="1419"/>
                </a:lnTo>
                <a:close/>
                <a:moveTo>
                  <a:pt x="912" y="1985"/>
                </a:moveTo>
                <a:lnTo>
                  <a:pt x="912" y="1985"/>
                </a:lnTo>
                <a:lnTo>
                  <a:pt x="941" y="1921"/>
                </a:lnTo>
                <a:lnTo>
                  <a:pt x="941" y="1921"/>
                </a:lnTo>
                <a:lnTo>
                  <a:pt x="956" y="1916"/>
                </a:lnTo>
                <a:lnTo>
                  <a:pt x="976" y="1912"/>
                </a:lnTo>
                <a:lnTo>
                  <a:pt x="1000" y="1902"/>
                </a:lnTo>
                <a:lnTo>
                  <a:pt x="1000" y="1902"/>
                </a:lnTo>
                <a:lnTo>
                  <a:pt x="1000" y="1907"/>
                </a:lnTo>
                <a:lnTo>
                  <a:pt x="1000" y="1912"/>
                </a:lnTo>
                <a:lnTo>
                  <a:pt x="995" y="1916"/>
                </a:lnTo>
                <a:lnTo>
                  <a:pt x="995" y="1916"/>
                </a:lnTo>
                <a:lnTo>
                  <a:pt x="981" y="1941"/>
                </a:lnTo>
                <a:lnTo>
                  <a:pt x="971" y="1966"/>
                </a:lnTo>
                <a:lnTo>
                  <a:pt x="961" y="2015"/>
                </a:lnTo>
                <a:lnTo>
                  <a:pt x="961" y="2015"/>
                </a:lnTo>
                <a:lnTo>
                  <a:pt x="946" y="2059"/>
                </a:lnTo>
                <a:lnTo>
                  <a:pt x="931" y="2084"/>
                </a:lnTo>
                <a:lnTo>
                  <a:pt x="931" y="2084"/>
                </a:lnTo>
                <a:lnTo>
                  <a:pt x="912" y="2138"/>
                </a:lnTo>
                <a:lnTo>
                  <a:pt x="912" y="2138"/>
                </a:lnTo>
                <a:lnTo>
                  <a:pt x="912" y="2133"/>
                </a:lnTo>
                <a:lnTo>
                  <a:pt x="912" y="2114"/>
                </a:lnTo>
                <a:lnTo>
                  <a:pt x="912" y="2114"/>
                </a:lnTo>
                <a:lnTo>
                  <a:pt x="912" y="2059"/>
                </a:lnTo>
                <a:lnTo>
                  <a:pt x="907" y="2015"/>
                </a:lnTo>
                <a:lnTo>
                  <a:pt x="907" y="2015"/>
                </a:lnTo>
                <a:lnTo>
                  <a:pt x="912" y="1990"/>
                </a:lnTo>
                <a:lnTo>
                  <a:pt x="912" y="1985"/>
                </a:lnTo>
                <a:lnTo>
                  <a:pt x="912" y="1985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אליפסה 9"/>
          <p:cNvSpPr/>
          <p:nvPr/>
        </p:nvSpPr>
        <p:spPr>
          <a:xfrm>
            <a:off x="3954463" y="2805113"/>
            <a:ext cx="576262" cy="576262"/>
          </a:xfrm>
          <a:prstGeom prst="ellipse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קשת מלאה 12"/>
          <p:cNvSpPr/>
          <p:nvPr/>
        </p:nvSpPr>
        <p:spPr>
          <a:xfrm rot="10800000">
            <a:off x="6111875" y="2028825"/>
            <a:ext cx="882650" cy="477838"/>
          </a:xfrm>
          <a:prstGeom prst="blockArc">
            <a:avLst>
              <a:gd name="adj1" fmla="val 10722373"/>
              <a:gd name="adj2" fmla="val 86462"/>
              <a:gd name="adj3" fmla="val 0"/>
            </a:avLst>
          </a:prstGeom>
          <a:solidFill>
            <a:srgbClr val="FF00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לחצן פעולה: קדימה או הבא 13">
            <a:hlinkClick r:id="" action="ppaction://hlinkshowjump?jump=nextslide" highlightClick="1"/>
          </p:cNvPr>
          <p:cNvSpPr/>
          <p:nvPr/>
        </p:nvSpPr>
        <p:spPr>
          <a:xfrm>
            <a:off x="6316663" y="2857500"/>
            <a:ext cx="633412" cy="515938"/>
          </a:xfrm>
          <a:prstGeom prst="actionButtonForwardNex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119935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3.60777E-6 C 0.00434 -0.01757 0.0151 -0.03422 0.02135 -0.05064 C 0.025 -0.05966 0.02482 -0.06753 0.02916 -0.07608 C 0.03368 -0.10083 0.0434 -0.12627 0.05468 -0.14685 C 0.06007 -0.16998 0.07153 -0.18709 0.08767 -0.1975 C 0.09462 -0.20189 0.09618 -0.20744 0.1033 -0.20999 C 0.11007 -0.216 0.11528 -0.21785 0.12274 -0.22039 C 0.15052 -0.21854 0.16528 -0.21831 0.18906 -0.20999 C 0.20347 -0.19218 0.17656 -0.22363 0.20278 -0.20004 C 0.2059 -0.1975 0.22413 -0.1753 0.22812 -0.16952 C 0.22882 -0.16674 0.22916 -0.1642 0.23003 -0.16211 C 0.23125 -0.15934 0.2342 -0.15425 0.2342 -0.15402 " pathEditMode="relative" rAng="0" ptsTypes="fffffffffffA">
                                      <p:cBhvr>
                                        <p:cTn id="6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0100" y="-11193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1 1.21184E-6 C 0.00278 -0.01758 0.01459 -0.03423 0.02153 -0.05065 C 0.02552 -0.05967 0.02535 -0.06753 0.03021 -0.07609 C 0.03507 -0.10083 0.04584 -0.12627 0.05816 -0.14686 C 0.06424 -0.16998 0.07674 -0.1871 0.09462 -0.1975 C 0.10226 -0.2019 0.104 -0.20745 0.11181 -0.20999 C 0.11927 -0.216 0.125 -0.21786 0.13316 -0.2204 C 0.16389 -0.21855 0.18004 -0.21832 0.20625 -0.20999 C 0.22222 -0.19218 0.19254 -0.22364 0.22136 -0.20005 C 0.22483 -0.1975 0.24497 -0.1753 0.24931 -0.16952 C 0.25 -0.16674 0.25052 -0.1642 0.25139 -0.16212 C 0.25278 -0.15934 0.25608 -0.15426 0.25608 -0.15403 " pathEditMode="relative" rAng="0" ptsTypes="fffffffffffA">
                                      <p:cBhvr>
                                        <p:cTn id="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9900" y="-1119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2" presetClass="pat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42 -0.15402 L 0.23646 0.01619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00" y="85110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608 -0.15403 L 0.25799 0.64177 " pathEditMode="relative" rAng="0" ptsTypes="AA">
                                      <p:cBhvr>
                                        <p:cTn id="13" dur="1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00" y="3977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9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087 -0.00671 0.00573 -0.02567 0.00938 -0.0303 C 0.01285 -0.04001 0.01545 -0.05134 0.01997 -0.06036 C 0.02153 -0.0636 0.02379 -0.06614 0.02535 -0.06938 C 0.02726 -0.07748 0.0316 -0.08326 0.03455 -0.09066 C 0.03993 -0.10454 0.04479 -0.11841 0.0533 -0.12974 C 0.05972 -0.14755 0.07413 -0.16235 0.08802 -0.16883 C 0.09219 -0.17322 0.09618 -0.17877 0.10122 -0.18132 C 0.10851 -0.18502 0.11649 -0.18594 0.12396 -0.18825 C 0.1507 -0.1871 0.16198 -0.18571 0.18403 -0.18132 C 0.18959 -0.17623 0.19479 -0.17692 0.2 -0.17068 C 0.2033 -0.16675 0.20625 -0.16235 0.20938 -0.15819 C 0.21077 -0.15634 0.21337 -0.15287 0.21337 -0.15287 " pathEditMode="relative" ptsTypes="ffffffffffffA">
                                      <p:cBhvr>
                                        <p:cTn id="2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087 -0.00671 0.00573 -0.02567 0.00938 -0.0303 C 0.01285 -0.04001 0.01545 -0.05134 0.01997 -0.06036 C 0.02153 -0.0636 0.02379 -0.06614 0.02535 -0.06938 C 0.02726 -0.07748 0.0316 -0.08326 0.03455 -0.09066 C 0.03993 -0.10454 0.04479 -0.11841 0.0533 -0.12974 C 0.05972 -0.14755 0.07413 -0.16235 0.08802 -0.16883 C 0.09219 -0.17322 0.09618 -0.17877 0.10122 -0.18132 C 0.10851 -0.18502 0.11649 -0.18594 0.12396 -0.18825 C 0.1507 -0.1871 0.16198 -0.18571 0.18403 -0.18132 C 0.18959 -0.17623 0.19479 -0.17692 0.2 -0.17068 C 0.2033 -0.16675 0.20625 -0.16235 0.20938 -0.15819 C 0.21077 -0.15634 0.21337 -0.15287 0.21337 -0.15287 " pathEditMode="relative" ptsTypes="ffffffffffffA">
                                      <p:cBhvr>
                                        <p:cTn id="25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7" presetID="0" presetClass="pat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42 -0.15403 C 0.24635 -0.15287 0.25399 -0.14963 0.26545 -0.14709 C 0.27326 -0.14061 0.27778 -0.13206 0.28194 -0.12211 C 0.28142 -0.11309 0.28333 -0.10268 0.27882 -0.09551 C 0.26927 -0.07979 0.25417 -0.07701 0.24132 -0.06707 C 0.22031 -0.06823 0.21597 -0.06638 0.20121 -0.07239 C 0.19653 -0.07794 0.19566 -0.08095 0.19375 -0.08835 C 0.19462 -0.10754 0.19201 -0.12234 0.20573 -0.13275 C 0.21441 -0.14686 0.22656 -0.14917 0.2401 -0.15403 C 0.26406 -0.15218 0.25798 -0.15703 0.26858 -0.14524 C 0.27083 -0.13113 0.27083 -0.13529 0.26858 -0.11494 C 0.26788 -0.1087 0.26406 -0.10523 0.26111 -0.10083 C 0.25503 -0.09228 0.24861 -0.0828 0.2401 -0.07771 C 0.23281 -0.07331 0.22378 -0.07193 0.21597 -0.06892 C 0.2092 -0.06614 0.20347 -0.06198 0.1967 -0.0599 C 0.19167 -0.0562 0.18698 -0.05504 0.1816 -0.05296 C 0.17517 -0.04741 0.16562 -0.04325 0.15781 -0.04047 C 0.14844 -0.03192 0.13715 -0.02521 0.12639 -0.0192 C 0.10625 0.00462 0.0816 0.02567 0.06476 0.05365 C 0.0625 0.05758 0.06128 0.06221 0.05885 0.06614 C 0.05486 0.09227 0.06042 0.0636 0.05451 0.07863 C 0.05052 0.08765 0.04896 0.09829 0.0441 0.10708 C 0.0408 0.12003 0.03646 0.13298 0.03055 0.14431 C 0.02899 0.1524 0.02535 0.15749 0.02309 0.16559 C 0.02066 0.17368 0.02101 0.18247 0.01858 0.19056 C 0.01215 0.21323 0.00833 0.23612 0.00364 0.25971 C 0.00312 0.26572 0.00347 0.27174 0.00226 0.27752 C 0.00191 0.2796 -0.00052 0.28076 -0.00087 0.28284 C -0.00208 0.29163 -0.00139 0.30065 -0.00226 0.30943 C -0.00243 0.31244 -0.0033 0.31545 -0.00382 0.31845 C -0.00521 0.3351 -0.00799 0.35199 -0.01146 0.36818 C -0.01511 0.4216 -0.01771 0.47687 -0.03073 0.52798 C -0.03195 0.54764 -0.0342 0.56522 -0.03524 0.58487 C -0.03577 0.61263 -0.03577 0.64061 -0.03681 0.66836 C -0.03698 0.67414 -0.03958 0.67969 -0.03958 0.68594 L -0.03386 0.6753 " pathEditMode="relative" rAng="0" ptsTypes="ffffffffffffffffffffffffffffffffffAA">
                                      <p:cBhvr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3300" y="418360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284 -0.15402 L 0.21284 0.01619 " pathEditMode="relative" rAng="0" ptsTypes="AA">
                                      <p:cBhvr>
                                        <p:cTn id="30" dur="1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51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1" grpId="2" animBg="1"/>
      <p:bldP spid="11" grpId="3" animBg="1"/>
      <p:bldP spid="10" grpId="0" animBg="1"/>
      <p:bldP spid="10" grpId="1" animBg="1"/>
      <p:bldP spid="10" grpId="2" animBg="1"/>
      <p:bldP spid="10" grpId="3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 3"/>
          <p:cNvSpPr/>
          <p:nvPr/>
        </p:nvSpPr>
        <p:spPr>
          <a:xfrm>
            <a:off x="3162301" y="442913"/>
            <a:ext cx="2735263" cy="1860550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מלבן 4"/>
          <p:cNvSpPr/>
          <p:nvPr/>
        </p:nvSpPr>
        <p:spPr>
          <a:xfrm>
            <a:off x="4038601" y="1250950"/>
            <a:ext cx="982663" cy="693738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מלבן 8"/>
          <p:cNvSpPr/>
          <p:nvPr/>
        </p:nvSpPr>
        <p:spPr>
          <a:xfrm>
            <a:off x="4403726" y="1916114"/>
            <a:ext cx="244475" cy="141287"/>
          </a:xfrm>
          <a:prstGeom prst="rect">
            <a:avLst/>
          </a:prstGeom>
          <a:solidFill>
            <a:srgbClr val="F37207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קשת מלאה 11"/>
          <p:cNvSpPr/>
          <p:nvPr/>
        </p:nvSpPr>
        <p:spPr>
          <a:xfrm>
            <a:off x="4057651" y="2001839"/>
            <a:ext cx="911225" cy="490537"/>
          </a:xfrm>
          <a:prstGeom prst="blockArc">
            <a:avLst>
              <a:gd name="adj1" fmla="val 10800000"/>
              <a:gd name="adj2" fmla="val 21481774"/>
              <a:gd name="adj3" fmla="val 9113"/>
            </a:avLst>
          </a:prstGeom>
          <a:solidFill>
            <a:srgbClr val="FF0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8198" name="TextBox 14"/>
          <p:cNvSpPr txBox="1">
            <a:spLocks noChangeArrowheads="1"/>
          </p:cNvSpPr>
          <p:nvPr/>
        </p:nvSpPr>
        <p:spPr bwMode="auto">
          <a:xfrm>
            <a:off x="3162301" y="4005875"/>
            <a:ext cx="510936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765 – 123 = 742</a:t>
            </a:r>
          </a:p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العدد 765 يسمى في جملة الطرح </a:t>
            </a:r>
            <a:endParaRPr kumimoji="0" lang="he-IL" altLang="ar-SA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96856" y="5435256"/>
            <a:ext cx="1864639" cy="83099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المطروح منه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76120" y="5435255"/>
            <a:ext cx="1800200" cy="83099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المطروح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 </a:t>
            </a:r>
            <a:endParaRPr kumimoji="0" lang="he-IL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אליפסה 9"/>
          <p:cNvSpPr/>
          <p:nvPr/>
        </p:nvSpPr>
        <p:spPr>
          <a:xfrm>
            <a:off x="8574089" y="2127251"/>
            <a:ext cx="574675" cy="574675"/>
          </a:xfrm>
          <a:prstGeom prst="ellipse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קשת מלאה 12"/>
          <p:cNvSpPr/>
          <p:nvPr/>
        </p:nvSpPr>
        <p:spPr>
          <a:xfrm rot="10800000">
            <a:off x="4073525" y="2028825"/>
            <a:ext cx="882650" cy="477838"/>
          </a:xfrm>
          <a:prstGeom prst="blockArc">
            <a:avLst>
              <a:gd name="adj1" fmla="val 10722373"/>
              <a:gd name="adj2" fmla="val 86462"/>
              <a:gd name="adj3" fmla="val 0"/>
            </a:avLst>
          </a:prstGeom>
          <a:solidFill>
            <a:srgbClr val="FF00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תמונה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3350" y="2270125"/>
            <a:ext cx="27432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לחצן פעולה: קדימה או הבא 2">
            <a:hlinkClick r:id="" action="ppaction://hlinkshowjump?jump=nextslide" highlightClick="1"/>
          </p:cNvPr>
          <p:cNvSpPr/>
          <p:nvPr/>
        </p:nvSpPr>
        <p:spPr>
          <a:xfrm>
            <a:off x="4195763" y="3014664"/>
            <a:ext cx="633412" cy="515937"/>
          </a:xfrm>
          <a:prstGeom prst="actionButtonForwardNex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269076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C -0.00069 -0.00671 -0.00087 -0.01273 -0.00556 -0.01898 C -0.00642 -0.02291 -0.00747 -0.02592 -0.01111 -0.02939 C -0.01354 -0.03564 -0.00972 -0.028 -0.01476 -0.03287 C -0.01701 -0.03472 -0.01667 -0.03657 -0.01944 -0.03865 C -0.02257 -0.04652 -0.0184 -0.04004 -0.02587 -0.0456 C -0.02778 -0.04699 -0.02865 -0.04884 -0.03056 -0.05023 C -0.03264 -0.05185 -0.03698 -0.05509 -0.03698 -0.05509 C -0.03889 -0.05972 -0.03594 -0.05486 -0.04167 -0.05902 C -0.04236 -0.05949 -0.04184 -0.06018 -0.04253 -0.06064 C -0.04323 -0.06111 -0.04462 -0.06134 -0.04531 -0.0618 C -0.04948 -0.06458 -0.05208 -0.06712 -0.05729 -0.06967 C -0.06076 -0.07337 -0.06806 -0.07893 -0.07587 -0.08125 C -0.07708 -0.08217 -0.07812 -0.08287 -0.07951 -0.08379 C -0.08021 -0.08425 -0.0816 -0.08425 -0.08229 -0.08472 C -0.08299 -0.08495 -0.08281 -0.08564 -0.08333 -0.08587 C -0.08385 -0.08634 -0.08437 -0.0868 -0.08507 -0.08726 C -0.08715 -0.08819 -0.08941 -0.08935 -0.09167 -0.09027 C -0.09253 -0.0905 -0.09444 -0.09143 -0.09444 -0.09143 C -0.0974 -0.09444 -0.09896 -0.0949 -0.10365 -0.09722 C -0.1066 -0.10046 -0.11198 -0.10115 -0.11753 -0.10347 C -0.12569 -0.10694 -0.12066 -0.10601 -0.12674 -0.10694 C -0.1342 -0.10925 -0.14149 -0.11134 -0.15 -0.11296 C -0.15347 -0.1155 -0.16337 -0.11574 -0.16944 -0.11643 C -0.17812 -0.11851 -0.18507 -0.11944 -0.19444 -0.12037 C -0.20208 -0.12268 -0.19774 -0.12175 -0.20729 -0.12245 C -0.21198 -0.12314 -0.21528 -0.1243 -0.22031 -0.125 C -0.2283 -0.12592 -0.23715 -0.12592 -0.24531 -0.12662 C -0.29375 -0.12638 -0.28681 -0.12662 -0.31389 -0.12546 C -0.32622 -0.12337 -0.33993 -0.12268 -0.35278 -0.12106 C -0.36094 -0.11875 -0.36962 -0.11782 -0.37865 -0.11643 C -0.38333 -0.11574 -0.38785 -0.11412 -0.39253 -0.11342 C -0.39757 -0.11157 -0.40191 -0.10972 -0.40729 -0.10833 C -0.41007 -0.10648 -0.41424 -0.10486 -0.4184 -0.10347 C -0.41997 -0.10254 -0.42118 -0.10138 -0.42309 -0.10046 C -0.425 -0.09953 -0.42865 -0.09791 -0.42865 -0.09791 C -0.42986 -0.09606 -0.43281 -0.09537 -0.43507 -0.09375 C -0.43698 -0.09212 -0.43767 -0.09074 -0.43976 -0.08935 C -0.4408 -0.08796 -0.44062 -0.08865 -0.44062 -0.08773 " pathEditMode="relative" rAng="0" ptsTypes="ffffffffffffffffffffffffffffffffffffffA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4900" y="-6343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1.85185E-6 C -0.00069 -0.00671 -0.00087 -0.01273 -0.00555 -0.01898 C -0.00642 -0.02292 -0.00746 -0.02593 -0.01111 -0.0294 C -0.01354 -0.03565 -0.00972 -0.02801 -0.01476 -0.03287 C -0.01701 -0.03472 -0.01667 -0.03658 -0.01944 -0.03866 C -0.02257 -0.04653 -0.0184 -0.04005 -0.02587 -0.0456 C -0.02778 -0.04699 -0.02865 -0.04884 -0.03055 -0.05023 C -0.03264 -0.05185 -0.03698 -0.05509 -0.03698 -0.05509 C -0.03889 -0.05972 -0.03594 -0.05486 -0.04167 -0.05903 C -0.04236 -0.05949 -0.04184 -0.06019 -0.04253 -0.06065 C -0.04323 -0.06111 -0.04462 -0.06134 -0.04531 -0.06181 C -0.04948 -0.06459 -0.05208 -0.06713 -0.05729 -0.06968 C -0.06076 -0.07338 -0.06805 -0.07894 -0.07587 -0.08125 C -0.07708 -0.08218 -0.07812 -0.08287 -0.07951 -0.0838 C -0.08021 -0.08426 -0.0816 -0.08426 -0.08229 -0.08472 C -0.08299 -0.08496 -0.08281 -0.08565 -0.08333 -0.08588 C -0.08385 -0.08634 -0.08437 -0.08681 -0.08507 -0.08727 C -0.08715 -0.0882 -0.08941 -0.08935 -0.09167 -0.09028 C -0.09253 -0.09051 -0.09444 -0.09144 -0.09444 -0.09144 C -0.0974 -0.09445 -0.09896 -0.09491 -0.10365 -0.09722 C -0.1066 -0.10046 -0.11198 -0.10116 -0.11753 -0.10347 C -0.12569 -0.10695 -0.12066 -0.10602 -0.12674 -0.10695 C -0.1342 -0.10926 -0.14149 -0.11134 -0.15 -0.11296 C -0.15347 -0.11551 -0.16337 -0.11574 -0.16944 -0.11644 C -0.17812 -0.11852 -0.18507 -0.11945 -0.19444 -0.12037 C -0.20208 -0.12269 -0.19774 -0.12176 -0.20729 -0.12246 C -0.21198 -0.12315 -0.21528 -0.12431 -0.22031 -0.125 C -0.2283 -0.12593 -0.23715 -0.12593 -0.24531 -0.12662 C -0.29375 -0.12639 -0.2868 -0.12662 -0.31389 -0.12546 C -0.32621 -0.12338 -0.33993 -0.12269 -0.35278 -0.12107 C -0.36094 -0.11875 -0.36962 -0.11783 -0.37865 -0.11644 C -0.38333 -0.11574 -0.38785 -0.11412 -0.39253 -0.11343 C -0.39757 -0.11158 -0.40191 -0.10972 -0.40729 -0.10834 C -0.41007 -0.10648 -0.41424 -0.10486 -0.4184 -0.10347 C -0.41996 -0.10255 -0.42118 -0.10139 -0.42309 -0.10046 C -0.425 -0.09954 -0.42865 -0.09792 -0.42865 -0.09792 C -0.42986 -0.09607 -0.43281 -0.09537 -0.43507 -0.09375 C -0.43698 -0.09213 -0.43767 -0.09074 -0.43976 -0.08935 C -0.4408 -0.08796 -0.44062 -0.08866 -0.44062 -0.08773 " pathEditMode="relative" rAng="0" ptsTypes="ffffffffffffffffffffffffffffffffffffffA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4900" y="-634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0" presetClass="path" presetSubtype="0" accel="16667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4062 -0.08773 C -0.44757 -0.08564 -0.45035 -0.07916 -0.4559 -0.07338 C -0.46198 -0.05926 -0.46476 -0.04352 -0.46858 -0.02777 C -0.47049 -0.0074 -0.47118 0.01297 -0.47118 0.0338 L -0.48351 0.77801 " pathEditMode="relative" rAng="0" ptsTypes="fffAA">
                                      <p:cBhvr>
                                        <p:cTn id="11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5300" y="432870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0" presetClass="path" presetSubtype="0" accel="18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44063 -0.08773 C -0.44358 -0.07893 -0.44775 -0.07222 -0.45174 -0.06481 C -0.45747 -0.0537 -0.46007 -0.03657 -0.46563 -0.02592 C -0.46702 -0.01782 -0.46771 -0.01041 -0.47014 -0.00324 C -0.47327 0.03403 -0.48091 0.07246 -0.48785 0.10787 C -0.48889 0.12315 -0.4908 0.14213 -0.49514 0.15556 C -0.49584 0.16343 -0.49688 0.17107 -0.49792 0.17871 C -0.49844 0.18264 -0.49914 0.18681 -0.49983 0.19074 C -0.50018 0.1926 -0.5007 0.19607 -0.5007 0.19653 C -0.5033 0.23241 -0.50174 0.20579 -0.50174 0.27709 L -0.50452 0.71459 " pathEditMode="relative" rAng="0" ptsTypes="fffffffffAA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9400" y="4011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48148E-6 C -0.01111 -0.00509 -0.02066 -0.01759 -0.03003 -0.02685 C -0.03264 -0.0294 -0.03576 -0.03079 -0.03837 -0.03333 C -0.05799 -0.05278 -0.07326 -0.07986 -0.08663 -0.10671 C -0.08819 -0.10972 -0.09132 -0.11088 -0.0934 -0.11343 C -0.09861 -0.11968 -0.1033 -0.12662 -0.10833 -0.13333 C -0.11753 -0.1456 -0.12587 -0.15533 -0.13663 -0.16458 C -0.15278 -0.17824 -0.14236 -0.17384 -0.15503 -0.17778 C -0.16997 -0.18773 -0.16372 -0.18472 -0.17326 -0.18889 C -0.18524 -0.19977 -0.19983 -0.20671 -0.21337 -0.21343 C -0.23576 -0.22477 -0.25799 -0.23588 -0.2816 -0.24236 C -0.29358 -0.25023 -0.30851 -0.25232 -0.3217 -0.25556 C -0.34566 -0.26158 -0.36927 -0.26968 -0.3934 -0.27338 C -0.4151 -0.27269 -0.43663 -0.27246 -0.45833 -0.2713 C -0.47153 -0.2706 -0.48403 -0.26412 -0.4967 -0.26019 C -0.50399 -0.25787 -0.51163 -0.25741 -0.5184 -0.25347 C -0.52899 -0.24722 -0.53872 -0.24144 -0.55 -0.23796 C -0.55399 -0.23241 -0.55851 -0.23125 -0.56337 -0.22685 C -0.56875 -0.21574 -0.57639 -0.21412 -0.58333 -0.20671 C -0.5901 -0.19954 -0.59583 -0.19028 -0.60174 -0.18241 C -0.60799 -0.17408 -0.60503 -0.18171 -0.61007 -0.17338 C -0.61667 -0.1625 -0.60937 -0.17014 -0.6184 -0.16227 C -0.62344 -0.15232 -0.62708 -0.14398 -0.63333 -0.13565 C -0.63594 -0.1257 -0.64253 -0.11852 -0.64497 -0.10903 C -0.64931 -0.09236 -0.65417 -0.07477 -0.66163 -0.06019 C -0.66458 -0.04468 -0.66667 -0.02685 -0.67326 -0.01343 C -0.67552 0.00116 -0.67986 0.01782 -0.68507 0.03102 C -0.68785 0.04583 -0.68872 0.06088 -0.69167 0.07546 C -0.69566 0.11713 -0.69219 0.16342 -0.7066 0.20208 C -0.71111 0.2368 -0.71424 0.27129 -0.71667 0.30648 C -0.71788 0.39861 -0.72049 0.48333 -0.7217 0.57546 C -0.72066 0.62639 -0.72101 0.66991 -0.71163 0.71759 C -0.71024 0.73611 -0.7092 0.75787 -0.70503 0.77546 " pathEditMode="relative" rAng="0" ptsTypes="fffffffffffffffffffffffffffffffff">
                                      <p:cBhvr>
                                        <p:cTn id="23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9400" y="250930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utoRev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33333E-6 C -0.01111 -0.00509 -0.02066 -0.01759 -0.03003 -0.02685 C -0.03264 -0.02939 -0.03576 -0.03078 -0.03837 -0.03333 C -0.05799 -0.05277 -0.07326 -0.07986 -0.08663 -0.10671 C -0.08819 -0.10972 -0.09132 -0.11088 -0.0934 -0.11342 C -0.09861 -0.11967 -0.1033 -0.12662 -0.10833 -0.13333 C -0.11753 -0.1456 -0.12587 -0.15532 -0.13663 -0.16458 C -0.15278 -0.17824 -0.14236 -0.17384 -0.15503 -0.17777 C -0.16996 -0.18773 -0.16371 -0.18472 -0.17326 -0.18889 C -0.18524 -0.19977 -0.19983 -0.20671 -0.21337 -0.21342 C -0.23576 -0.22477 -0.25799 -0.23588 -0.2816 -0.24236 C -0.29358 -0.25023 -0.30851 -0.25231 -0.3217 -0.25555 C -0.34566 -0.26157 -0.36927 -0.26967 -0.3934 -0.27338 C -0.4151 -0.27268 -0.43663 -0.27245 -0.45833 -0.27129 C -0.47153 -0.2706 -0.48403 -0.26412 -0.4967 -0.26018 C -0.50399 -0.25787 -0.51163 -0.2574 -0.5184 -0.25347 C -0.52899 -0.24722 -0.53871 -0.24143 -0.55 -0.23796 C -0.55399 -0.2324 -0.55851 -0.23125 -0.56337 -0.22685 C -0.56875 -0.21574 -0.57639 -0.21412 -0.58333 -0.20671 C -0.5901 -0.19953 -0.59583 -0.19027 -0.60174 -0.1824 C -0.60799 -0.17407 -0.60503 -0.18171 -0.61007 -0.17338 C -0.61667 -0.1625 -0.60937 -0.17014 -0.6184 -0.16227 C -0.62344 -0.15231 -0.62708 -0.14398 -0.63333 -0.13564 C -0.63594 -0.12569 -0.64253 -0.11852 -0.64496 -0.10902 C -0.6493 -0.09236 -0.65417 -0.07477 -0.66163 -0.06018 C -0.66458 -0.04467 -0.66667 -0.02685 -0.67326 -0.01342 C -0.67552 0.00116 -0.67986 0.01783 -0.68507 0.03102 C -0.68785 0.04537 -0.68871 0.06042 -0.69167 0.07547 C -0.69566 0.11713 -0.69219 0.16343 -0.7066 0.20209 C -0.71111 0.23681 -0.71424 0.2713 -0.71667 0.30648 C -0.71788 0.39861 -0.72049 0.48334 -0.7217 0.575 C -0.72031 0.68449 -0.71059 0.91436 -0.70833 0.96204 L -0.70833 0.86204 " pathEditMode="relative" rAng="0" ptsTypes="fffffffffffffffffffffffffffffffAf">
                                      <p:cBhvr>
                                        <p:cTn id="25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9400" y="344210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8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8100000">
                                      <p:cBhvr>
                                        <p:cTn id="27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8" presetClass="emph" presetSubtype="0" autoRev="1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Rot by="-8100000">
                                      <p:cBhvr>
                                        <p:cTn id="29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0" grpId="2" animBg="1"/>
      <p:bldP spid="10" grpId="3" animBg="1"/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 3"/>
          <p:cNvSpPr/>
          <p:nvPr/>
        </p:nvSpPr>
        <p:spPr>
          <a:xfrm>
            <a:off x="3162301" y="442913"/>
            <a:ext cx="2735263" cy="1860550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מלבן 4"/>
          <p:cNvSpPr/>
          <p:nvPr/>
        </p:nvSpPr>
        <p:spPr>
          <a:xfrm>
            <a:off x="4038601" y="1250950"/>
            <a:ext cx="982663" cy="693738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מלבן 8"/>
          <p:cNvSpPr/>
          <p:nvPr/>
        </p:nvSpPr>
        <p:spPr>
          <a:xfrm>
            <a:off x="4403726" y="1916114"/>
            <a:ext cx="244475" cy="141287"/>
          </a:xfrm>
          <a:prstGeom prst="rect">
            <a:avLst/>
          </a:prstGeom>
          <a:solidFill>
            <a:srgbClr val="F37207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קשת מלאה 11"/>
          <p:cNvSpPr/>
          <p:nvPr/>
        </p:nvSpPr>
        <p:spPr>
          <a:xfrm>
            <a:off x="4057651" y="2001839"/>
            <a:ext cx="911225" cy="490537"/>
          </a:xfrm>
          <a:prstGeom prst="blockArc">
            <a:avLst>
              <a:gd name="adj1" fmla="val 10800000"/>
              <a:gd name="adj2" fmla="val 21481774"/>
              <a:gd name="adj3" fmla="val 9113"/>
            </a:avLst>
          </a:prstGeom>
          <a:solidFill>
            <a:srgbClr val="FF0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0246" name="TextBox 14"/>
          <p:cNvSpPr txBox="1">
            <a:spLocks noChangeArrowheads="1"/>
          </p:cNvSpPr>
          <p:nvPr/>
        </p:nvSpPr>
        <p:spPr bwMode="auto">
          <a:xfrm>
            <a:off x="4016199" y="4343863"/>
            <a:ext cx="39608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ar-SA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ناتج طرح: 61 – 26 = </a:t>
            </a:r>
            <a:endParaRPr kumimoji="0" lang="he-IL" altLang="ar-SA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094538" y="5295624"/>
            <a:ext cx="1479550" cy="1015663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35</a:t>
            </a:r>
            <a:endParaRPr kumimoji="0" lang="he-IL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73524" y="5288594"/>
            <a:ext cx="1489870" cy="1015663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43</a:t>
            </a:r>
            <a:endParaRPr kumimoji="0" lang="he-IL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אליפסה 9"/>
          <p:cNvSpPr/>
          <p:nvPr/>
        </p:nvSpPr>
        <p:spPr>
          <a:xfrm>
            <a:off x="8574089" y="2127251"/>
            <a:ext cx="574675" cy="574675"/>
          </a:xfrm>
          <a:prstGeom prst="ellipse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קשת מלאה 12"/>
          <p:cNvSpPr/>
          <p:nvPr/>
        </p:nvSpPr>
        <p:spPr>
          <a:xfrm rot="10800000">
            <a:off x="4073525" y="2028825"/>
            <a:ext cx="882650" cy="477838"/>
          </a:xfrm>
          <a:prstGeom prst="blockArc">
            <a:avLst>
              <a:gd name="adj1" fmla="val 10722373"/>
              <a:gd name="adj2" fmla="val 86462"/>
              <a:gd name="adj3" fmla="val 0"/>
            </a:avLst>
          </a:prstGeom>
          <a:solidFill>
            <a:srgbClr val="FF00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תמונה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3350" y="2270125"/>
            <a:ext cx="27432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לחצן פעולה: קדימה או הבא 2">
            <a:hlinkClick r:id="" action="ppaction://hlinkshowjump?jump=nextslide" highlightClick="1"/>
          </p:cNvPr>
          <p:cNvSpPr/>
          <p:nvPr/>
        </p:nvSpPr>
        <p:spPr>
          <a:xfrm>
            <a:off x="4195763" y="3014664"/>
            <a:ext cx="633412" cy="515937"/>
          </a:xfrm>
          <a:prstGeom prst="actionButtonForwardNex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56227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C -0.00069 -0.00671 -0.00087 -0.01273 -0.00556 -0.01898 C -0.00642 -0.02291 -0.00747 -0.02592 -0.01111 -0.02939 C -0.01354 -0.03564 -0.00972 -0.028 -0.01476 -0.03287 C -0.01701 -0.03472 -0.01667 -0.03657 -0.01944 -0.03865 C -0.02257 -0.04652 -0.0184 -0.04004 -0.02587 -0.0456 C -0.02778 -0.04699 -0.02865 -0.04884 -0.03056 -0.05023 C -0.03264 -0.05185 -0.03698 -0.05509 -0.03698 -0.05509 C -0.03889 -0.05972 -0.03594 -0.05486 -0.04167 -0.05902 C -0.04236 -0.05949 -0.04184 -0.06018 -0.04253 -0.06064 C -0.04323 -0.06111 -0.04462 -0.06134 -0.04531 -0.0618 C -0.04948 -0.06458 -0.05208 -0.06712 -0.05729 -0.06967 C -0.06076 -0.07337 -0.06806 -0.07893 -0.07587 -0.08125 C -0.07708 -0.08217 -0.07812 -0.08287 -0.07951 -0.08379 C -0.08021 -0.08425 -0.0816 -0.08425 -0.08229 -0.08472 C -0.08299 -0.08495 -0.08281 -0.08564 -0.08333 -0.08587 C -0.08385 -0.08634 -0.08437 -0.0868 -0.08507 -0.08726 C -0.08715 -0.08819 -0.08941 -0.08935 -0.09167 -0.09027 C -0.09253 -0.0905 -0.09444 -0.09143 -0.09444 -0.09143 C -0.0974 -0.09444 -0.09896 -0.0949 -0.10365 -0.09722 C -0.1066 -0.10046 -0.11198 -0.10115 -0.11753 -0.10347 C -0.12569 -0.10694 -0.12066 -0.10601 -0.12674 -0.10694 C -0.1342 -0.10925 -0.14149 -0.11134 -0.15 -0.11296 C -0.15347 -0.1155 -0.16337 -0.11574 -0.16944 -0.11643 C -0.17812 -0.11851 -0.18507 -0.11944 -0.19444 -0.12037 C -0.20208 -0.12268 -0.19774 -0.12175 -0.20729 -0.12245 C -0.21198 -0.12314 -0.21528 -0.1243 -0.22031 -0.125 C -0.2283 -0.12592 -0.23715 -0.12592 -0.24531 -0.12662 C -0.29375 -0.12638 -0.28681 -0.12662 -0.31389 -0.12546 C -0.32622 -0.12337 -0.33993 -0.12268 -0.35278 -0.12106 C -0.36094 -0.11875 -0.36962 -0.11782 -0.37865 -0.11643 C -0.38333 -0.11574 -0.38785 -0.11412 -0.39253 -0.11342 C -0.39757 -0.11157 -0.40191 -0.10972 -0.40729 -0.10833 C -0.41007 -0.10648 -0.41424 -0.10486 -0.4184 -0.10347 C -0.41997 -0.10254 -0.42118 -0.10138 -0.42309 -0.10046 C -0.425 -0.09953 -0.42865 -0.09791 -0.42865 -0.09791 C -0.42986 -0.09606 -0.43281 -0.09537 -0.43507 -0.09375 C -0.43698 -0.09212 -0.43767 -0.09074 -0.43976 -0.08935 C -0.4408 -0.08796 -0.44062 -0.08865 -0.44062 -0.08773 " pathEditMode="relative" rAng="0" ptsTypes="ffffffffffffffffffffffffffffffffffffffA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4900" y="-6343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1.85185E-6 C -0.00069 -0.00671 -0.00087 -0.01273 -0.00555 -0.01898 C -0.00642 -0.02292 -0.00746 -0.02593 -0.01111 -0.0294 C -0.01354 -0.03565 -0.00972 -0.02801 -0.01476 -0.03287 C -0.01701 -0.03472 -0.01667 -0.03658 -0.01944 -0.03866 C -0.02257 -0.04653 -0.0184 -0.04005 -0.02587 -0.0456 C -0.02778 -0.04699 -0.02865 -0.04884 -0.03055 -0.05023 C -0.03264 -0.05185 -0.03698 -0.05509 -0.03698 -0.05509 C -0.03889 -0.05972 -0.03594 -0.05486 -0.04167 -0.05903 C -0.04236 -0.05949 -0.04184 -0.06019 -0.04253 -0.06065 C -0.04323 -0.06111 -0.04462 -0.06134 -0.04531 -0.06181 C -0.04948 -0.06459 -0.05208 -0.06713 -0.05729 -0.06968 C -0.06076 -0.07338 -0.06805 -0.07894 -0.07587 -0.08125 C -0.07708 -0.08218 -0.07812 -0.08287 -0.07951 -0.0838 C -0.08021 -0.08426 -0.0816 -0.08426 -0.08229 -0.08472 C -0.08299 -0.08496 -0.08281 -0.08565 -0.08333 -0.08588 C -0.08385 -0.08634 -0.08437 -0.08681 -0.08507 -0.08727 C -0.08715 -0.0882 -0.08941 -0.08935 -0.09167 -0.09028 C -0.09253 -0.09051 -0.09444 -0.09144 -0.09444 -0.09144 C -0.0974 -0.09445 -0.09896 -0.09491 -0.10365 -0.09722 C -0.1066 -0.10046 -0.11198 -0.10116 -0.11753 -0.10347 C -0.12569 -0.10695 -0.12066 -0.10602 -0.12674 -0.10695 C -0.1342 -0.10926 -0.14149 -0.11134 -0.15 -0.11296 C -0.15347 -0.11551 -0.16337 -0.11574 -0.16944 -0.11644 C -0.17812 -0.11852 -0.18507 -0.11945 -0.19444 -0.12037 C -0.20208 -0.12269 -0.19774 -0.12176 -0.20729 -0.12246 C -0.21198 -0.12315 -0.21528 -0.12431 -0.22031 -0.125 C -0.2283 -0.12593 -0.23715 -0.12593 -0.24531 -0.12662 C -0.29375 -0.12639 -0.2868 -0.12662 -0.31389 -0.12546 C -0.32621 -0.12338 -0.33993 -0.12269 -0.35278 -0.12107 C -0.36094 -0.11875 -0.36962 -0.11783 -0.37865 -0.11644 C -0.38333 -0.11574 -0.38785 -0.11412 -0.39253 -0.11343 C -0.39757 -0.11158 -0.40191 -0.10972 -0.40729 -0.10834 C -0.41007 -0.10648 -0.41424 -0.10486 -0.4184 -0.10347 C -0.41996 -0.10255 -0.42118 -0.10139 -0.42309 -0.10046 C -0.425 -0.09954 -0.42865 -0.09792 -0.42865 -0.09792 C -0.42986 -0.09607 -0.43281 -0.09537 -0.43507 -0.09375 C -0.43698 -0.09213 -0.43767 -0.09074 -0.43976 -0.08935 C -0.4408 -0.08796 -0.44062 -0.08866 -0.44062 -0.08773 " pathEditMode="relative" rAng="0" ptsTypes="ffffffffffffffffffffffffffffffffffffffA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4900" y="-634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0" presetClass="path" presetSubtype="0" accel="16667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4062 -0.08773 C -0.44757 -0.08564 -0.45035 -0.07916 -0.4559 -0.07338 C -0.46198 -0.05926 -0.46476 -0.04352 -0.46858 -0.02777 C -0.47049 -0.0074 -0.47118 0.01297 -0.47118 0.0338 L -0.48351 0.77801 " pathEditMode="relative" rAng="0" ptsTypes="fffAA">
                                      <p:cBhvr>
                                        <p:cTn id="11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5300" y="432870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0" presetClass="path" presetSubtype="0" accel="18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44063 -0.08773 C -0.44358 -0.07893 -0.44775 -0.07222 -0.45174 -0.06481 C -0.45747 -0.0537 -0.46007 -0.03657 -0.46563 -0.02592 C -0.46702 -0.01782 -0.46771 -0.01041 -0.47014 -0.00324 C -0.47327 0.03403 -0.48091 0.07246 -0.48785 0.10787 C -0.48889 0.12315 -0.4908 0.14213 -0.49514 0.15556 C -0.49584 0.16343 -0.49688 0.17107 -0.49792 0.17871 C -0.49844 0.18264 -0.49914 0.18681 -0.49983 0.19074 C -0.50018 0.1926 -0.5007 0.19607 -0.5007 0.19653 C -0.5033 0.23241 -0.50174 0.20579 -0.50174 0.27709 L -0.50452 0.71459 " pathEditMode="relative" rAng="0" ptsTypes="fffffffffAA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9400" y="4011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48148E-6 C -0.01111 -0.00509 -0.02066 -0.01759 -0.03003 -0.02685 C -0.03264 -0.0294 -0.03576 -0.03079 -0.03837 -0.03333 C -0.05799 -0.05278 -0.07326 -0.07986 -0.08663 -0.10671 C -0.08819 -0.10972 -0.09132 -0.11088 -0.0934 -0.11343 C -0.09861 -0.11968 -0.1033 -0.12662 -0.10833 -0.13333 C -0.11753 -0.1456 -0.12587 -0.15533 -0.13663 -0.16458 C -0.15278 -0.17824 -0.14236 -0.17384 -0.15503 -0.17778 C -0.16997 -0.18773 -0.16372 -0.18472 -0.17326 -0.18889 C -0.18524 -0.19977 -0.19983 -0.20671 -0.21337 -0.21343 C -0.23576 -0.22477 -0.25799 -0.23588 -0.2816 -0.24236 C -0.29358 -0.25023 -0.30851 -0.25232 -0.3217 -0.25556 C -0.34566 -0.26158 -0.36927 -0.26968 -0.3934 -0.27338 C -0.4151 -0.27269 -0.43663 -0.27246 -0.45833 -0.2713 C -0.47153 -0.2706 -0.48403 -0.26412 -0.4967 -0.26019 C -0.50399 -0.25787 -0.51163 -0.25741 -0.5184 -0.25347 C -0.52899 -0.24722 -0.53872 -0.24144 -0.55 -0.23796 C -0.55399 -0.23241 -0.55851 -0.23125 -0.56337 -0.22685 C -0.56875 -0.21574 -0.57639 -0.21412 -0.58333 -0.20671 C -0.5901 -0.19954 -0.59583 -0.19028 -0.60174 -0.18241 C -0.60799 -0.17408 -0.60503 -0.18171 -0.61007 -0.17338 C -0.61667 -0.1625 -0.60937 -0.17014 -0.6184 -0.16227 C -0.62344 -0.15232 -0.62708 -0.14398 -0.63333 -0.13565 C -0.63594 -0.1257 -0.64253 -0.11852 -0.64497 -0.10903 C -0.64931 -0.09236 -0.65417 -0.07477 -0.66163 -0.06019 C -0.66458 -0.04468 -0.66667 -0.02685 -0.67326 -0.01343 C -0.67552 0.00116 -0.67986 0.01782 -0.68507 0.03102 C -0.68785 0.04583 -0.68872 0.06088 -0.69167 0.07546 C -0.69566 0.11713 -0.69219 0.16342 -0.7066 0.20208 C -0.71111 0.2368 -0.71424 0.27129 -0.71667 0.30648 C -0.71788 0.39861 -0.72049 0.48333 -0.7217 0.57546 C -0.72066 0.62639 -0.72101 0.66991 -0.71163 0.71759 C -0.71024 0.73611 -0.7092 0.75787 -0.70503 0.77546 " pathEditMode="relative" rAng="0" ptsTypes="fffffffffffffffffffffffffffffffff">
                                      <p:cBhvr>
                                        <p:cTn id="23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9400" y="250930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utoRev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33333E-6 C -0.01111 -0.00509 -0.02066 -0.01759 -0.03003 -0.02685 C -0.03264 -0.02939 -0.03576 -0.03078 -0.03837 -0.03333 C -0.05799 -0.05277 -0.07326 -0.07986 -0.08663 -0.10671 C -0.08819 -0.10972 -0.09132 -0.11088 -0.0934 -0.11342 C -0.09861 -0.11967 -0.1033 -0.12662 -0.10833 -0.13333 C -0.11753 -0.1456 -0.12587 -0.15532 -0.13663 -0.16458 C -0.15278 -0.17824 -0.14236 -0.17384 -0.15503 -0.17777 C -0.16996 -0.18773 -0.16371 -0.18472 -0.17326 -0.18889 C -0.18524 -0.19977 -0.19983 -0.20671 -0.21337 -0.21342 C -0.23576 -0.22477 -0.25799 -0.23588 -0.2816 -0.24236 C -0.29358 -0.25023 -0.30851 -0.25231 -0.3217 -0.25555 C -0.34566 -0.26157 -0.36927 -0.26967 -0.3934 -0.27338 C -0.4151 -0.27268 -0.43663 -0.27245 -0.45833 -0.27129 C -0.47153 -0.2706 -0.48403 -0.26412 -0.4967 -0.26018 C -0.50399 -0.25787 -0.51163 -0.2574 -0.5184 -0.25347 C -0.52899 -0.24722 -0.53871 -0.24143 -0.55 -0.23796 C -0.55399 -0.2324 -0.55851 -0.23125 -0.56337 -0.22685 C -0.56875 -0.21574 -0.57639 -0.21412 -0.58333 -0.20671 C -0.5901 -0.19953 -0.59583 -0.19027 -0.60174 -0.1824 C -0.60799 -0.17407 -0.60503 -0.18171 -0.61007 -0.17338 C -0.61667 -0.1625 -0.60937 -0.17014 -0.6184 -0.16227 C -0.62344 -0.15231 -0.62708 -0.14398 -0.63333 -0.13564 C -0.63594 -0.12569 -0.64253 -0.11852 -0.64496 -0.10902 C -0.6493 -0.09236 -0.65417 -0.07477 -0.66163 -0.06018 C -0.66458 -0.04467 -0.66667 -0.02685 -0.67326 -0.01342 C -0.67552 0.00116 -0.67986 0.01783 -0.68507 0.03102 C -0.68785 0.04537 -0.68871 0.06042 -0.69167 0.07547 C -0.69566 0.11713 -0.69219 0.16343 -0.7066 0.20209 C -0.71111 0.23681 -0.71424 0.2713 -0.71667 0.30648 C -0.71788 0.39861 -0.72049 0.48334 -0.7217 0.575 C -0.72031 0.68449 -0.71059 0.91436 -0.70833 0.96204 L -0.70833 0.86204 " pathEditMode="relative" rAng="0" ptsTypes="fffffffffffffffffffffffffffffffAf">
                                      <p:cBhvr>
                                        <p:cTn id="25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9400" y="344210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8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8100000">
                                      <p:cBhvr>
                                        <p:cTn id="27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8" presetClass="emph" presetSubtype="0" autoRev="1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Rot by="-8100000">
                                      <p:cBhvr>
                                        <p:cTn id="29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0" grpId="2" animBg="1"/>
      <p:bldP spid="10" grpId="3" animBg="1"/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istrator\Local Settings\Temporary Internet Files\Content.IE5\XTHTFGJF\MC900440398[1]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76817" y="277844"/>
            <a:ext cx="5479429" cy="5479429"/>
          </a:xfrm>
          <a:prstGeom prst="rect">
            <a:avLst/>
          </a:prstGeom>
          <a:noFill/>
          <a:effectLst>
            <a:glow rad="330200">
              <a:srgbClr val="FFFF00">
                <a:alpha val="47000"/>
              </a:srgbClr>
            </a:glow>
            <a:softEdge rad="0"/>
          </a:effectLst>
        </p:spPr>
      </p:pic>
      <p:sp>
        <p:nvSpPr>
          <p:cNvPr id="12291" name="TextBox 4"/>
          <p:cNvSpPr txBox="1">
            <a:spLocks noChangeArrowheads="1"/>
          </p:cNvSpPr>
          <p:nvPr/>
        </p:nvSpPr>
        <p:spPr bwMode="auto">
          <a:xfrm>
            <a:off x="3648075" y="5589589"/>
            <a:ext cx="4535488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ar-SA" sz="5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انت الفائز</a:t>
            </a:r>
            <a:r>
              <a:rPr kumimoji="0" lang="he-IL" altLang="ar-SA" sz="5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......</a:t>
            </a:r>
          </a:p>
        </p:txBody>
      </p:sp>
      <p:grpSp>
        <p:nvGrpSpPr>
          <p:cNvPr id="4" name="مجموعة 3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5" name="سهم إلى اليمين 4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مربع نص 5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  <a:hlinkClick r:id="rId3" action="ppaction://hlinksldjump"/>
                </a:rPr>
                <a:t>رجــــوع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346759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ستطيل 3"/>
          <p:cNvSpPr/>
          <p:nvPr/>
        </p:nvSpPr>
        <p:spPr>
          <a:xfrm>
            <a:off x="283028" y="1622887"/>
            <a:ext cx="7419703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5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Noto Naskh Arabic UI"/>
                <a:ea typeface="+mn-ea"/>
                <a:cs typeface="Arial" panose="020B0604020202020204" pitchFamily="34" charset="0"/>
              </a:rPr>
              <a:t>الْمَهامُ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6" name="سهم إلى اليمين 5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مربع نص 6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  <a:hlinkClick r:id="rId3" action="ppaction://hlinksldjump"/>
                </a:rPr>
                <a:t>رجــــوع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807335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8595359" cy="6844937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360" y="-13063"/>
            <a:ext cx="3596639" cy="6858000"/>
          </a:xfrm>
          <a:prstGeom prst="rect">
            <a:avLst/>
          </a:prstGeom>
        </p:spPr>
      </p:pic>
      <p:sp>
        <p:nvSpPr>
          <p:cNvPr id="7" name="مربع نص 6"/>
          <p:cNvSpPr txBox="1"/>
          <p:nvPr/>
        </p:nvSpPr>
        <p:spPr>
          <a:xfrm>
            <a:off x="8898177" y="404947"/>
            <a:ext cx="299100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ar-SA" sz="4800" b="1" dirty="0" smtClean="0">
                <a:solidFill>
                  <a:srgbClr val="FF0000"/>
                </a:solidFill>
              </a:rPr>
              <a:t>نشاط تطبيقي</a:t>
            </a:r>
            <a:endParaRPr lang="ar-SA" sz="4800" b="1" dirty="0">
              <a:solidFill>
                <a:srgbClr val="FF0000"/>
              </a:solidFill>
            </a:endParaRPr>
          </a:p>
          <a:p>
            <a:pPr algn="ctr">
              <a:lnSpc>
                <a:spcPct val="200000"/>
              </a:lnSpc>
            </a:pP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</a:rPr>
              <a:t>حل ورقة العمل</a:t>
            </a:r>
          </a:p>
          <a:p>
            <a:pPr algn="ctr">
              <a:lnSpc>
                <a:spcPct val="200000"/>
              </a:lnSpc>
            </a:pP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</a:rPr>
              <a:t>التالية</a:t>
            </a:r>
            <a:endParaRPr lang="en-US" sz="60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200000"/>
              </a:lnSpc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7722515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48203"/>
          </a:xfrm>
          <a:prstGeom prst="rect">
            <a:avLst/>
          </a:prstGeom>
        </p:spPr>
      </p:pic>
      <p:sp>
        <p:nvSpPr>
          <p:cNvPr id="4" name="مربع نص 3"/>
          <p:cNvSpPr txBox="1"/>
          <p:nvPr/>
        </p:nvSpPr>
        <p:spPr>
          <a:xfrm>
            <a:off x="1543593" y="352697"/>
            <a:ext cx="939001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6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وفقكم الله يا أبطال </a:t>
            </a:r>
          </a:p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6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أحسنتم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6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8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إلى اللقــــاء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وجه ضاحك 5"/>
          <p:cNvSpPr/>
          <p:nvPr/>
        </p:nvSpPr>
        <p:spPr>
          <a:xfrm rot="20079790">
            <a:off x="463659" y="422227"/>
            <a:ext cx="1937396" cy="1720019"/>
          </a:xfrm>
          <a:prstGeom prst="smileyFac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315244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0" y="104503"/>
            <a:ext cx="12113959" cy="674613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1332412" y="1478168"/>
            <a:ext cx="5447212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11500" b="1" spc="50" dirty="0">
                <a:ln w="9525" cmpd="sng">
                  <a:solidFill>
                    <a:srgbClr val="FDB32F"/>
                  </a:solidFill>
                  <a:prstDash val="solid"/>
                </a:ln>
                <a:solidFill>
                  <a:srgbClr val="F1A19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الرِّياضِيّات</a:t>
            </a:r>
            <a:r>
              <a:rPr lang="ar-SA" sz="5400" b="1" spc="50" dirty="0">
                <a:ln w="9525" cmpd="sng">
                  <a:solidFill>
                    <a:srgbClr val="FDB32F"/>
                  </a:solidFill>
                  <a:prstDash val="solid"/>
                </a:ln>
                <a:solidFill>
                  <a:srgbClr val="F1A19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</a:p>
        </p:txBody>
      </p:sp>
      <p:sp>
        <p:nvSpPr>
          <p:cNvPr id="5" name="مستطيل 4"/>
          <p:cNvSpPr/>
          <p:nvPr/>
        </p:nvSpPr>
        <p:spPr>
          <a:xfrm>
            <a:off x="2599222" y="3163277"/>
            <a:ext cx="29963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cap="none" spc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/>
              </a:rPr>
              <a:t>الصَّفُّ الثَّاني</a:t>
            </a:r>
          </a:p>
        </p:txBody>
      </p:sp>
    </p:spTree>
    <p:extLst>
      <p:ext uri="{BB962C8B-B14F-4D97-AF65-F5344CB8AC3E}">
        <p14:creationId xmlns:p14="http://schemas.microsoft.com/office/powerpoint/2010/main" val="157619669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>
            <a:hlinkClick r:id="rId3" action="ppaction://hlinksldjump"/>
          </p:cNvPr>
          <p:cNvSpPr txBox="1"/>
          <p:nvPr/>
        </p:nvSpPr>
        <p:spPr>
          <a:xfrm>
            <a:off x="5095875" y="723901"/>
            <a:ext cx="2305050" cy="584775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عنوان الدرس </a:t>
            </a:r>
            <a:endParaRPr kumimoji="0" lang="ar-JO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3835" y="444502"/>
            <a:ext cx="1828801" cy="16642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0" name="مجموعة 9"/>
          <p:cNvGrpSpPr/>
          <p:nvPr/>
        </p:nvGrpSpPr>
        <p:grpSpPr>
          <a:xfrm>
            <a:off x="152400" y="222977"/>
            <a:ext cx="12192000" cy="6779522"/>
            <a:chOff x="1" y="78656"/>
            <a:chExt cx="9143999" cy="6801792"/>
          </a:xfrm>
        </p:grpSpPr>
        <p:pic>
          <p:nvPicPr>
            <p:cNvPr id="4" name="صورة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78656"/>
              <a:ext cx="9143999" cy="6801792"/>
            </a:xfrm>
            <a:prstGeom prst="rect">
              <a:avLst/>
            </a:prstGeom>
            <a:ln w="2286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6" name="مربع نص 5">
              <a:hlinkClick r:id="rId6" action="ppaction://hlinksldjump"/>
            </p:cNvPr>
            <p:cNvSpPr txBox="1"/>
            <p:nvPr/>
          </p:nvSpPr>
          <p:spPr>
            <a:xfrm>
              <a:off x="7215174" y="428604"/>
              <a:ext cx="1928826" cy="523220"/>
            </a:xfrm>
            <a:prstGeom prst="rect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  <a:hlinkClick r:id="rId7" action="ppaction://hlinksldjump"/>
                </a:rPr>
                <a:t>تدريب الكتاب </a:t>
              </a:r>
              <a:endPara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7" name="صورة 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964781" y="1715077"/>
              <a:ext cx="1519238" cy="252738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8" name="مربع نص 7">
            <a:hlinkClick r:id="rId9" action="ppaction://hlinksldjump"/>
          </p:cNvPr>
          <p:cNvSpPr txBox="1"/>
          <p:nvPr/>
        </p:nvSpPr>
        <p:spPr>
          <a:xfrm>
            <a:off x="9525024" y="2143116"/>
            <a:ext cx="1142976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hlinkClick r:id="rId10" action="ppaction://hlinksldjump"/>
              </a:rPr>
              <a:t>المهام</a:t>
            </a:r>
            <a:endParaRPr kumimoji="0" lang="ar-JO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مربع نص 8">
            <a:hlinkClick r:id="rId11" action="ppaction://hlinksldjump"/>
          </p:cNvPr>
          <p:cNvSpPr txBox="1"/>
          <p:nvPr/>
        </p:nvSpPr>
        <p:spPr>
          <a:xfrm>
            <a:off x="7688156" y="2446010"/>
            <a:ext cx="1073362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hlinkClick r:id="rId12" action="ppaction://hlinksldjump"/>
              </a:rPr>
              <a:t>الهدف</a:t>
            </a:r>
            <a:endParaRPr kumimoji="0" lang="ar-JO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مربع نص 10">
            <a:hlinkClick r:id="rId9" action="ppaction://hlinksldjump"/>
          </p:cNvPr>
          <p:cNvSpPr txBox="1"/>
          <p:nvPr/>
        </p:nvSpPr>
        <p:spPr>
          <a:xfrm>
            <a:off x="804477" y="2184400"/>
            <a:ext cx="1857388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hlinkClick r:id="rId13" action="ppaction://hlinksldjump"/>
              </a:rPr>
              <a:t>لعبة تفاعلية</a:t>
            </a:r>
            <a:endParaRPr kumimoji="0" lang="ar-JO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مربع نص 12">
            <a:hlinkClick r:id="rId14" action="ppaction://hlinksldjump"/>
          </p:cNvPr>
          <p:cNvSpPr txBox="1"/>
          <p:nvPr/>
        </p:nvSpPr>
        <p:spPr>
          <a:xfrm>
            <a:off x="4226636" y="2462681"/>
            <a:ext cx="1071570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hlinkClick r:id="rId15" action="ppaction://hlinksldjump"/>
              </a:rPr>
              <a:t>العرض</a:t>
            </a:r>
            <a:endParaRPr kumimoji="0" lang="ar-JO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مربع نص 2">
            <a:hlinkClick r:id="" action="ppaction://noaction"/>
          </p:cNvPr>
          <p:cNvSpPr txBox="1"/>
          <p:nvPr/>
        </p:nvSpPr>
        <p:spPr>
          <a:xfrm>
            <a:off x="3395670" y="723900"/>
            <a:ext cx="1031081" cy="584775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hlinkClick r:id="rId16" action="ppaction://hlinksldjump"/>
              </a:rPr>
              <a:t>فيديو</a:t>
            </a:r>
            <a:endParaRPr kumimoji="0" lang="ar-JO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مربع نص 13">
            <a:hlinkClick r:id="rId9" action="ppaction://hlinksldjump"/>
          </p:cNvPr>
          <p:cNvSpPr txBox="1"/>
          <p:nvPr/>
        </p:nvSpPr>
        <p:spPr>
          <a:xfrm>
            <a:off x="5441899" y="1047065"/>
            <a:ext cx="1931422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hlinkClick r:id="rId11" action="ppaction://hlinksldjump"/>
              </a:rPr>
              <a:t>عنوان الدرس</a:t>
            </a:r>
            <a:endParaRPr kumimoji="0" lang="ar-JO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مربع نص 14">
            <a:hlinkClick r:id="rId6" action="ppaction://hlinksldjump"/>
          </p:cNvPr>
          <p:cNvSpPr txBox="1"/>
          <p:nvPr/>
        </p:nvSpPr>
        <p:spPr>
          <a:xfrm>
            <a:off x="594572" y="222977"/>
            <a:ext cx="2571768" cy="521507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hlinkClick r:id="rId14" action="ppaction://hlinksldjump"/>
              </a:rPr>
              <a:t>نشاط كاشف </a:t>
            </a:r>
            <a:endParaRPr kumimoji="0" lang="ar-JO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4962613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4255592" y="184946"/>
            <a:ext cx="368081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6600" b="1" dirty="0">
                <a:ln/>
                <a:solidFill>
                  <a:srgbClr val="FFFF00"/>
                </a:solidFill>
              </a:rPr>
              <a:t>فَريقُ الْعَمَل </a:t>
            </a:r>
            <a:r>
              <a:rPr lang="ar-SA" sz="6600" b="1" cap="none" spc="0" dirty="0">
                <a:ln/>
                <a:solidFill>
                  <a:srgbClr val="FFFF00"/>
                </a:solidFill>
                <a:effectLst/>
              </a:rPr>
              <a:t> </a:t>
            </a:r>
          </a:p>
        </p:txBody>
      </p:sp>
      <p:sp>
        <p:nvSpPr>
          <p:cNvPr id="4" name="مربع نص 3"/>
          <p:cNvSpPr txBox="1"/>
          <p:nvPr/>
        </p:nvSpPr>
        <p:spPr>
          <a:xfrm>
            <a:off x="2455333" y="1292942"/>
            <a:ext cx="7281333" cy="224676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chemeClr val="bg1"/>
                </a:solidFill>
              </a:rPr>
              <a:t>أحلام خالد اللحسة ........مدرسة حيفا الأساسية المختلطة</a:t>
            </a:r>
          </a:p>
          <a:p>
            <a:r>
              <a:rPr lang="ar-SA" sz="2800" b="1" dirty="0">
                <a:solidFill>
                  <a:schemeClr val="bg1"/>
                </a:solidFill>
              </a:rPr>
              <a:t> </a:t>
            </a:r>
          </a:p>
          <a:p>
            <a:r>
              <a:rPr lang="ar-SA" sz="2800" b="1" dirty="0">
                <a:solidFill>
                  <a:schemeClr val="bg1"/>
                </a:solidFill>
              </a:rPr>
              <a:t>شفاء خليل  عوينة ........مدرسة ذكور العرقوب الأساسية</a:t>
            </a:r>
          </a:p>
          <a:p>
            <a:r>
              <a:rPr lang="ar-SA" sz="2800" b="1" dirty="0">
                <a:solidFill>
                  <a:schemeClr val="bg1"/>
                </a:solidFill>
              </a:rPr>
              <a:t> </a:t>
            </a:r>
          </a:p>
          <a:p>
            <a:r>
              <a:rPr lang="ar-SA" sz="2800" b="1" dirty="0">
                <a:solidFill>
                  <a:schemeClr val="bg1"/>
                </a:solidFill>
              </a:rPr>
              <a:t>باسمة إبراهيم شوشه......مدرسة تل الربيع الأساسية </a:t>
            </a:r>
          </a:p>
        </p:txBody>
      </p:sp>
      <p:sp>
        <p:nvSpPr>
          <p:cNvPr id="5" name="مستطيل 4"/>
          <p:cNvSpPr/>
          <p:nvPr/>
        </p:nvSpPr>
        <p:spPr>
          <a:xfrm>
            <a:off x="3185587" y="3651068"/>
            <a:ext cx="582082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بإشراف الأستاذ عصام عبيد الله</a:t>
            </a:r>
            <a:endParaRPr lang="ar-SA" sz="4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chemeClr val="tx2">
                  <a:lumMod val="20000"/>
                  <a:lumOff val="80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1671500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>
            <a:hlinkClick r:id="rId3" action="ppaction://hlinksldjump"/>
          </p:cNvPr>
          <p:cNvSpPr txBox="1"/>
          <p:nvPr/>
        </p:nvSpPr>
        <p:spPr>
          <a:xfrm>
            <a:off x="5095875" y="723901"/>
            <a:ext cx="2305050" cy="584775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chemeClr val="tx1"/>
                </a:solidFill>
              </a:rPr>
              <a:t>عنوان الدرس </a:t>
            </a:r>
            <a:endParaRPr lang="ar-JO" sz="3200" b="1" dirty="0">
              <a:solidFill>
                <a:schemeClr val="tx1"/>
              </a:solidFill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3835" y="444502"/>
            <a:ext cx="1828801" cy="16642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0" name="مجموعة 9"/>
          <p:cNvGrpSpPr/>
          <p:nvPr/>
        </p:nvGrpSpPr>
        <p:grpSpPr>
          <a:xfrm>
            <a:off x="139337" y="222977"/>
            <a:ext cx="12192000" cy="6779522"/>
            <a:chOff x="1" y="78656"/>
            <a:chExt cx="9143999" cy="6801792"/>
          </a:xfrm>
        </p:grpSpPr>
        <p:pic>
          <p:nvPicPr>
            <p:cNvPr id="4" name="صورة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78656"/>
              <a:ext cx="9143999" cy="6801792"/>
            </a:xfrm>
            <a:prstGeom prst="rect">
              <a:avLst/>
            </a:prstGeom>
            <a:ln w="2286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6" name="مربع نص 5">
              <a:hlinkClick r:id="rId6" action="ppaction://hlinksldjump"/>
            </p:cNvPr>
            <p:cNvSpPr txBox="1"/>
            <p:nvPr/>
          </p:nvSpPr>
          <p:spPr>
            <a:xfrm>
              <a:off x="7215174" y="428604"/>
              <a:ext cx="1928826" cy="523220"/>
            </a:xfrm>
            <a:prstGeom prst="rect">
              <a:avLst/>
            </a:prstGeom>
            <a:solidFill>
              <a:srgbClr val="D6A300"/>
            </a:solidFill>
            <a:ln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sz="2800" b="1" dirty="0">
                  <a:solidFill>
                    <a:schemeClr val="accent2">
                      <a:lumMod val="75000"/>
                    </a:schemeClr>
                  </a:solidFill>
                  <a:hlinkClick r:id="rId7" action="ppaction://hlinksldjump"/>
                </a:rPr>
                <a:t>تدريب الكتاب </a:t>
              </a:r>
              <a:endParaRPr lang="ar-JO" sz="2800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pic>
          <p:nvPicPr>
            <p:cNvPr id="7" name="صورة 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964781" y="1715077"/>
              <a:ext cx="1519238" cy="252738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8" name="مربع نص 7">
            <a:hlinkClick r:id="rId9" action="ppaction://hlinksldjump"/>
          </p:cNvPr>
          <p:cNvSpPr txBox="1"/>
          <p:nvPr/>
        </p:nvSpPr>
        <p:spPr>
          <a:xfrm>
            <a:off x="9525024" y="2143116"/>
            <a:ext cx="1142976" cy="523220"/>
          </a:xfrm>
          <a:prstGeom prst="rect">
            <a:avLst/>
          </a:prstGeom>
          <a:solidFill>
            <a:srgbClr val="FDB32F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tx1"/>
                </a:solidFill>
                <a:hlinkClick r:id="rId10" action="ppaction://hlinksldjump"/>
              </a:rPr>
              <a:t>المهام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9" name="مربع نص 8">
            <a:hlinkClick r:id="rId11" action="ppaction://hlinksldjump"/>
          </p:cNvPr>
          <p:cNvSpPr txBox="1"/>
          <p:nvPr/>
        </p:nvSpPr>
        <p:spPr>
          <a:xfrm>
            <a:off x="7688156" y="2446010"/>
            <a:ext cx="1073362" cy="523220"/>
          </a:xfrm>
          <a:prstGeom prst="rect">
            <a:avLst/>
          </a:prstGeom>
          <a:solidFill>
            <a:srgbClr val="FDB32F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tx1"/>
                </a:solidFill>
                <a:hlinkClick r:id="rId12" action="ppaction://hlinksldjump"/>
              </a:rPr>
              <a:t>الهدف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11" name="مربع نص 10">
            <a:hlinkClick r:id="rId9" action="ppaction://hlinksldjump"/>
          </p:cNvPr>
          <p:cNvSpPr txBox="1"/>
          <p:nvPr/>
        </p:nvSpPr>
        <p:spPr>
          <a:xfrm>
            <a:off x="804477" y="2184400"/>
            <a:ext cx="1857388" cy="523220"/>
          </a:xfrm>
          <a:prstGeom prst="rect">
            <a:avLst/>
          </a:prstGeom>
          <a:solidFill>
            <a:srgbClr val="FDB32F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tx1"/>
                </a:solidFill>
                <a:hlinkClick r:id="rId13" action="ppaction://hlinksldjump"/>
              </a:rPr>
              <a:t>لعبة تفاعلية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13" name="مربع نص 12">
            <a:hlinkClick r:id="rId14" action="ppaction://hlinksldjump"/>
          </p:cNvPr>
          <p:cNvSpPr txBox="1"/>
          <p:nvPr/>
        </p:nvSpPr>
        <p:spPr>
          <a:xfrm>
            <a:off x="4226636" y="2462681"/>
            <a:ext cx="1071570" cy="523220"/>
          </a:xfrm>
          <a:prstGeom prst="rect">
            <a:avLst/>
          </a:prstGeom>
          <a:solidFill>
            <a:srgbClr val="FDB32F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tx1"/>
                </a:solidFill>
                <a:hlinkClick r:id="rId15" action="ppaction://hlinksldjump"/>
              </a:rPr>
              <a:t>العرض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3" name="مربع نص 2">
            <a:hlinkClick r:id="" action="ppaction://noaction"/>
          </p:cNvPr>
          <p:cNvSpPr txBox="1"/>
          <p:nvPr/>
        </p:nvSpPr>
        <p:spPr>
          <a:xfrm>
            <a:off x="3395670" y="723900"/>
            <a:ext cx="1031081" cy="584775"/>
          </a:xfrm>
          <a:prstGeom prst="rect">
            <a:avLst/>
          </a:prstGeom>
          <a:solidFill>
            <a:srgbClr val="FDB32F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chemeClr val="accent2"/>
                </a:solidFill>
                <a:hlinkClick r:id="rId16" action="ppaction://hlinksldjump"/>
              </a:rPr>
              <a:t>فيديو</a:t>
            </a:r>
            <a:endParaRPr lang="ar-JO" sz="3200" b="1" dirty="0">
              <a:solidFill>
                <a:schemeClr val="accent2"/>
              </a:solidFill>
            </a:endParaRPr>
          </a:p>
        </p:txBody>
      </p:sp>
      <p:sp>
        <p:nvSpPr>
          <p:cNvPr id="14" name="مربع نص 13">
            <a:hlinkClick r:id="rId9" action="ppaction://hlinksldjump"/>
          </p:cNvPr>
          <p:cNvSpPr txBox="1"/>
          <p:nvPr/>
        </p:nvSpPr>
        <p:spPr>
          <a:xfrm>
            <a:off x="5441899" y="1047065"/>
            <a:ext cx="1931422" cy="523220"/>
          </a:xfrm>
          <a:prstGeom prst="rect">
            <a:avLst/>
          </a:prstGeom>
          <a:solidFill>
            <a:srgbClr val="FDB32F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tx1"/>
                </a:solidFill>
                <a:hlinkClick r:id="rId11" action="ppaction://hlinksldjump"/>
              </a:rPr>
              <a:t>عنوان الدرس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15" name="مربع نص 14">
            <a:hlinkClick r:id="rId6" action="ppaction://hlinksldjump"/>
          </p:cNvPr>
          <p:cNvSpPr txBox="1"/>
          <p:nvPr/>
        </p:nvSpPr>
        <p:spPr>
          <a:xfrm>
            <a:off x="594572" y="222977"/>
            <a:ext cx="2571768" cy="521507"/>
          </a:xfrm>
          <a:prstGeom prst="rect">
            <a:avLst/>
          </a:prstGeom>
          <a:solidFill>
            <a:srgbClr val="FDB32F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tx1"/>
                </a:solidFill>
                <a:hlinkClick r:id="rId14" action="ppaction://hlinksldjump"/>
              </a:rPr>
              <a:t>نشاط كاشف </a:t>
            </a:r>
            <a:endParaRPr lang="ar-JO" sz="2800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9316814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3200024" y="1804740"/>
            <a:ext cx="5791970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cap="none" spc="0" dirty="0">
                <a:ln/>
                <a:solidFill>
                  <a:srgbClr val="E8F907"/>
                </a:solidFill>
                <a:effectLst/>
              </a:rPr>
              <a:t>عِنْوانُ الدَّرْس</a:t>
            </a:r>
          </a:p>
          <a:p>
            <a:pPr algn="ctr"/>
            <a:r>
              <a:rPr lang="ar-SA" sz="5400" b="1" dirty="0">
                <a:ln/>
                <a:solidFill>
                  <a:srgbClr val="E8F907"/>
                </a:solidFill>
              </a:rPr>
              <a:t>طَرْحُ عَددين ضِمْن 999 </a:t>
            </a:r>
          </a:p>
          <a:p>
            <a:pPr algn="ctr"/>
            <a:r>
              <a:rPr lang="ar-SA" sz="5400" b="1" dirty="0" err="1">
                <a:ln/>
                <a:solidFill>
                  <a:srgbClr val="E8F907"/>
                </a:solidFill>
              </a:rPr>
              <a:t>بالاستلاف</a:t>
            </a:r>
            <a:r>
              <a:rPr lang="ar-SA" sz="5400" b="1" dirty="0">
                <a:ln/>
                <a:solidFill>
                  <a:srgbClr val="E8F907"/>
                </a:solidFill>
              </a:rPr>
              <a:t>  </a:t>
            </a:r>
            <a:endParaRPr lang="ar-SA" sz="5400" b="1" cap="none" spc="0" dirty="0">
              <a:ln/>
              <a:solidFill>
                <a:srgbClr val="E8F907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4763504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2377683" y="1804740"/>
            <a:ext cx="7436651" cy="32316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dirty="0">
                <a:ln/>
                <a:solidFill>
                  <a:srgbClr val="E8F907"/>
                </a:solidFill>
              </a:rPr>
              <a:t>الهَــــدَف</a:t>
            </a:r>
          </a:p>
          <a:p>
            <a:pPr algn="ctr"/>
            <a:r>
              <a:rPr lang="ar-SA" sz="4800" b="1" dirty="0">
                <a:ln/>
                <a:solidFill>
                  <a:srgbClr val="E8F907"/>
                </a:solidFill>
              </a:rPr>
              <a:t>أَنْ يَطْرح الطالبُ عَددين ضِمْن 999 </a:t>
            </a:r>
          </a:p>
          <a:p>
            <a:pPr algn="ctr"/>
            <a:r>
              <a:rPr lang="ar-SA" sz="4800" b="1" dirty="0" err="1">
                <a:ln/>
                <a:solidFill>
                  <a:srgbClr val="E8F907"/>
                </a:solidFill>
              </a:rPr>
              <a:t>بالاستلاف</a:t>
            </a:r>
            <a:endParaRPr lang="ar-SA" sz="4800" b="1" dirty="0">
              <a:ln/>
              <a:solidFill>
                <a:srgbClr val="E8F907"/>
              </a:solidFill>
            </a:endParaRPr>
          </a:p>
          <a:p>
            <a:pPr algn="ctr"/>
            <a:r>
              <a:rPr lang="ar-SA" sz="5400" b="1" cap="none" spc="0" dirty="0">
                <a:ln/>
                <a:solidFill>
                  <a:srgbClr val="E8F907"/>
                </a:solidFill>
                <a:effectLst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1092513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679269" y="1478168"/>
            <a:ext cx="6596741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115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</a:rPr>
              <a:t>نَشاط كاشف</a:t>
            </a:r>
            <a:r>
              <a:rPr lang="ar-SA" sz="54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</a:rPr>
              <a:t> </a:t>
            </a:r>
            <a:endParaRPr lang="ar-SA" sz="5400" b="1" cap="none" spc="0" dirty="0">
              <a:ln w="22225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  <a:effectLst/>
            </a:endParaRPr>
          </a:p>
        </p:txBody>
      </p:sp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3" name="سهم إلى اليمين 2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مربع نص 3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627925520"/>
      </p:ext>
    </p:extLst>
  </p:cSld>
  <p:clrMapOvr>
    <a:masterClrMapping/>
  </p:clrMapOvr>
  <p:transition spd="med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مجموعة 3"/>
          <p:cNvGrpSpPr/>
          <p:nvPr/>
        </p:nvGrpSpPr>
        <p:grpSpPr>
          <a:xfrm>
            <a:off x="6032310" y="669701"/>
            <a:ext cx="5159431" cy="4154984"/>
            <a:chOff x="6032310" y="669701"/>
            <a:chExt cx="5159431" cy="4154984"/>
          </a:xfrm>
        </p:grpSpPr>
        <p:sp>
          <p:nvSpPr>
            <p:cNvPr id="3" name="مربع نص 2"/>
            <p:cNvSpPr txBox="1"/>
            <p:nvPr/>
          </p:nvSpPr>
          <p:spPr>
            <a:xfrm>
              <a:off x="6032310" y="669701"/>
              <a:ext cx="5159431" cy="415498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4400" dirty="0">
                  <a:solidFill>
                    <a:schemeClr val="bg1"/>
                  </a:solidFill>
                </a:rPr>
                <a:t>هيا نطرح عمودياً و أفقياً : </a:t>
              </a:r>
            </a:p>
            <a:p>
              <a:endParaRPr lang="ar-SA" sz="4400" dirty="0">
                <a:solidFill>
                  <a:schemeClr val="bg1"/>
                </a:solidFill>
              </a:endParaRPr>
            </a:p>
            <a:p>
              <a:r>
                <a:rPr lang="ar-SA" sz="4400" dirty="0">
                  <a:solidFill>
                    <a:schemeClr val="bg1"/>
                  </a:solidFill>
                </a:rPr>
                <a:t>  أ)    5 8 </a:t>
              </a:r>
            </a:p>
            <a:p>
              <a:r>
                <a:rPr lang="ar-SA" sz="4400" dirty="0">
                  <a:solidFill>
                    <a:schemeClr val="bg1"/>
                  </a:solidFill>
                </a:rPr>
                <a:t>   -    9 4</a:t>
              </a:r>
            </a:p>
            <a:p>
              <a:endParaRPr lang="ar-SA" sz="4400" dirty="0">
                <a:solidFill>
                  <a:schemeClr val="bg1"/>
                </a:solidFill>
              </a:endParaRPr>
            </a:p>
            <a:p>
              <a:endParaRPr lang="ar-SA" sz="4400" dirty="0">
                <a:solidFill>
                  <a:schemeClr val="bg1"/>
                </a:solidFill>
              </a:endParaRPr>
            </a:p>
          </p:txBody>
        </p:sp>
        <p:cxnSp>
          <p:nvCxnSpPr>
            <p:cNvPr id="5" name="رابط مستقيم 4"/>
            <p:cNvCxnSpPr/>
            <p:nvPr/>
          </p:nvCxnSpPr>
          <p:spPr>
            <a:xfrm flipH="1">
              <a:off x="8641724" y="3438659"/>
              <a:ext cx="1764000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مربع نص 6"/>
          <p:cNvSpPr txBox="1"/>
          <p:nvPr/>
        </p:nvSpPr>
        <p:spPr>
          <a:xfrm>
            <a:off x="1219821" y="2285528"/>
            <a:ext cx="5155221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400" b="1" dirty="0">
                <a:solidFill>
                  <a:schemeClr val="bg1"/>
                </a:solidFill>
              </a:rPr>
              <a:t>ب) 70 – 7 3 = </a:t>
            </a:r>
          </a:p>
        </p:txBody>
      </p:sp>
      <p:sp>
        <p:nvSpPr>
          <p:cNvPr id="8" name="سهم منحني إلى اليسار 7"/>
          <p:cNvSpPr/>
          <p:nvPr/>
        </p:nvSpPr>
        <p:spPr>
          <a:xfrm>
            <a:off x="9880979" y="2285528"/>
            <a:ext cx="272955" cy="769441"/>
          </a:xfrm>
          <a:prstGeom prst="curvedLeftArrow">
            <a:avLst/>
          </a:prstGeom>
          <a:solidFill>
            <a:srgbClr val="CC33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cxnSp>
        <p:nvCxnSpPr>
          <p:cNvPr id="10" name="رابط مستقيم 9"/>
          <p:cNvCxnSpPr/>
          <p:nvPr/>
        </p:nvCxnSpPr>
        <p:spPr>
          <a:xfrm flipH="1">
            <a:off x="8966579" y="2156346"/>
            <a:ext cx="557145" cy="382138"/>
          </a:xfrm>
          <a:prstGeom prst="line">
            <a:avLst/>
          </a:prstGeom>
          <a:ln>
            <a:solidFill>
              <a:srgbClr val="CC33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مربع نص 10"/>
          <p:cNvSpPr txBox="1"/>
          <p:nvPr/>
        </p:nvSpPr>
        <p:spPr>
          <a:xfrm>
            <a:off x="8843172" y="1579781"/>
            <a:ext cx="679975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400" dirty="0">
                <a:solidFill>
                  <a:srgbClr val="C00000"/>
                </a:solidFill>
              </a:rPr>
              <a:t>7</a:t>
            </a:r>
          </a:p>
        </p:txBody>
      </p:sp>
      <p:sp>
        <p:nvSpPr>
          <p:cNvPr id="12" name="مربع نص 11"/>
          <p:cNvSpPr txBox="1"/>
          <p:nvPr/>
        </p:nvSpPr>
        <p:spPr>
          <a:xfrm>
            <a:off x="9506509" y="2052634"/>
            <a:ext cx="277996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400" b="1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13" name="مربع نص 12"/>
          <p:cNvSpPr txBox="1"/>
          <p:nvPr/>
        </p:nvSpPr>
        <p:spPr>
          <a:xfrm>
            <a:off x="9479213" y="3438659"/>
            <a:ext cx="60396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b="1" dirty="0">
                <a:solidFill>
                  <a:srgbClr val="C00000"/>
                </a:solidFill>
              </a:rPr>
              <a:t>6</a:t>
            </a:r>
          </a:p>
        </p:txBody>
      </p:sp>
      <p:sp>
        <p:nvSpPr>
          <p:cNvPr id="14" name="سهم منحني إلى اليمين 13"/>
          <p:cNvSpPr/>
          <p:nvPr/>
        </p:nvSpPr>
        <p:spPr>
          <a:xfrm>
            <a:off x="8843172" y="2052634"/>
            <a:ext cx="339987" cy="1002335"/>
          </a:xfrm>
          <a:prstGeom prst="curvedRightArrow">
            <a:avLst/>
          </a:prstGeom>
          <a:solidFill>
            <a:srgbClr val="CC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15" name="مربع نص 14"/>
          <p:cNvSpPr txBox="1"/>
          <p:nvPr/>
        </p:nvSpPr>
        <p:spPr>
          <a:xfrm>
            <a:off x="8843172" y="3438659"/>
            <a:ext cx="570322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800" dirty="0">
                <a:solidFill>
                  <a:srgbClr val="C00000"/>
                </a:solidFill>
              </a:rPr>
              <a:t>3</a:t>
            </a:r>
          </a:p>
        </p:txBody>
      </p:sp>
      <p:sp>
        <p:nvSpPr>
          <p:cNvPr id="16" name="سهم منحني إلى الأسفل 15"/>
          <p:cNvSpPr/>
          <p:nvPr/>
        </p:nvSpPr>
        <p:spPr>
          <a:xfrm>
            <a:off x="4107976" y="1849271"/>
            <a:ext cx="1419367" cy="614150"/>
          </a:xfrm>
          <a:prstGeom prst="curvedDownArrow">
            <a:avLst/>
          </a:prstGeom>
          <a:solidFill>
            <a:srgbClr val="FFC000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cxnSp>
        <p:nvCxnSpPr>
          <p:cNvPr id="18" name="رابط مستقيم 17"/>
          <p:cNvCxnSpPr>
            <a:stCxn id="16" idx="2"/>
          </p:cNvCxnSpPr>
          <p:nvPr/>
        </p:nvCxnSpPr>
        <p:spPr>
          <a:xfrm flipH="1">
            <a:off x="5008728" y="2309884"/>
            <a:ext cx="192661" cy="512191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مربع نص 18"/>
          <p:cNvSpPr txBox="1"/>
          <p:nvPr/>
        </p:nvSpPr>
        <p:spPr>
          <a:xfrm>
            <a:off x="4817659" y="1849271"/>
            <a:ext cx="38373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dirty="0">
                <a:solidFill>
                  <a:srgbClr val="FFC000"/>
                </a:solidFill>
              </a:rPr>
              <a:t>6</a:t>
            </a:r>
          </a:p>
        </p:txBody>
      </p:sp>
      <p:sp>
        <p:nvSpPr>
          <p:cNvPr id="20" name="مربع نص 19"/>
          <p:cNvSpPr txBox="1"/>
          <p:nvPr/>
        </p:nvSpPr>
        <p:spPr>
          <a:xfrm>
            <a:off x="5247709" y="2285528"/>
            <a:ext cx="272160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400" b="1" dirty="0">
                <a:solidFill>
                  <a:srgbClr val="FFC000"/>
                </a:solidFill>
              </a:rPr>
              <a:t>1</a:t>
            </a:r>
          </a:p>
        </p:txBody>
      </p:sp>
      <p:sp>
        <p:nvSpPr>
          <p:cNvPr id="21" name="مربع نص 20"/>
          <p:cNvSpPr txBox="1"/>
          <p:nvPr/>
        </p:nvSpPr>
        <p:spPr>
          <a:xfrm>
            <a:off x="2700740" y="2285527"/>
            <a:ext cx="433107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800" b="1" dirty="0">
                <a:solidFill>
                  <a:srgbClr val="FFC000"/>
                </a:solidFill>
              </a:rPr>
              <a:t>3</a:t>
            </a:r>
          </a:p>
        </p:txBody>
      </p:sp>
      <p:sp>
        <p:nvSpPr>
          <p:cNvPr id="22" name="سهم منحني إلى الأسفل 21"/>
          <p:cNvSpPr/>
          <p:nvPr/>
        </p:nvSpPr>
        <p:spPr>
          <a:xfrm>
            <a:off x="3657600" y="1849271"/>
            <a:ext cx="1351128" cy="614150"/>
          </a:xfrm>
          <a:prstGeom prst="curvedDown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24" name="مربع نص 23"/>
          <p:cNvSpPr txBox="1"/>
          <p:nvPr/>
        </p:nvSpPr>
        <p:spPr>
          <a:xfrm>
            <a:off x="2331961" y="2283397"/>
            <a:ext cx="433107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800" b="1" dirty="0">
                <a:solidFill>
                  <a:srgbClr val="FFC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85538080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1" grpId="0"/>
      <p:bldP spid="12" grpId="0"/>
      <p:bldP spid="13" grpId="0"/>
      <p:bldP spid="14" grpId="0" animBg="1"/>
      <p:bldP spid="15" grpId="0"/>
      <p:bldP spid="16" grpId="0" animBg="1"/>
      <p:bldP spid="19" grpId="0"/>
      <p:bldP spid="20" grpId="0"/>
      <p:bldP spid="21" grpId="0"/>
      <p:bldP spid="22" grpId="0" animBg="1"/>
      <p:bldP spid="2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0" y="104503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1332412" y="1478168"/>
            <a:ext cx="5447212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115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</a:rPr>
              <a:t>الْعَرْض</a:t>
            </a:r>
            <a:r>
              <a:rPr lang="ar-SA" sz="54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</a:rPr>
              <a:t> </a:t>
            </a:r>
            <a:endParaRPr lang="ar-SA" sz="5400" b="1" cap="none" spc="0" dirty="0">
              <a:ln w="22225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  <a:effectLst/>
            </a:endParaRPr>
          </a:p>
        </p:txBody>
      </p:sp>
      <p:grpSp>
        <p:nvGrpSpPr>
          <p:cNvPr id="4" name="مجموعة 3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5" name="سهم إلى اليمين 4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مربع نص 5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41657170"/>
      </p:ext>
    </p:extLst>
  </p:cSld>
  <p:clrMapOvr>
    <a:masterClrMapping/>
  </p:clrMapOvr>
  <p:transition spd="med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27" y="16611"/>
            <a:ext cx="12192000" cy="6858000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843"/>
          <a:stretch/>
        </p:blipFill>
        <p:spPr>
          <a:xfrm>
            <a:off x="791558" y="518286"/>
            <a:ext cx="10590030" cy="1503698"/>
          </a:xfrm>
          <a:prstGeom prst="rect">
            <a:avLst/>
          </a:prstGeom>
        </p:spPr>
      </p:pic>
      <p:sp>
        <p:nvSpPr>
          <p:cNvPr id="8" name="مستطيل مستدير الزوايا 7"/>
          <p:cNvSpPr/>
          <p:nvPr/>
        </p:nvSpPr>
        <p:spPr>
          <a:xfrm>
            <a:off x="553793" y="2102412"/>
            <a:ext cx="4275786" cy="2337579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/>
              <a:t>لإيجاد عدد العيدان المتبقي، </a:t>
            </a:r>
          </a:p>
          <a:p>
            <a:pPr algn="ctr"/>
            <a:r>
              <a:rPr lang="ar-SA" sz="2000" b="1" dirty="0"/>
              <a:t>عدد العيدان المجموع – عدد العيدان المستخدم = عدد العيدان المتبقي </a:t>
            </a:r>
          </a:p>
        </p:txBody>
      </p:sp>
      <p:grpSp>
        <p:nvGrpSpPr>
          <p:cNvPr id="19" name="مجموعة 18"/>
          <p:cNvGrpSpPr/>
          <p:nvPr/>
        </p:nvGrpSpPr>
        <p:grpSpPr>
          <a:xfrm>
            <a:off x="6375042" y="2045886"/>
            <a:ext cx="5040443" cy="2534538"/>
            <a:chOff x="6375042" y="2045886"/>
            <a:chExt cx="5040443" cy="2534538"/>
          </a:xfrm>
        </p:grpSpPr>
        <p:sp>
          <p:nvSpPr>
            <p:cNvPr id="10" name="مخطط انسيابي: محطة طرفية 9"/>
            <p:cNvSpPr/>
            <p:nvPr/>
          </p:nvSpPr>
          <p:spPr>
            <a:xfrm>
              <a:off x="9843521" y="2045886"/>
              <a:ext cx="1468191" cy="540913"/>
            </a:xfrm>
            <a:prstGeom prst="flowChartTerminator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400" b="1" dirty="0"/>
                <a:t>الأحاد</a:t>
              </a:r>
            </a:p>
          </p:txBody>
        </p:sp>
        <p:sp>
          <p:nvSpPr>
            <p:cNvPr id="26" name="مخطط انسيابي: محطة طرفية 25"/>
            <p:cNvSpPr/>
            <p:nvPr/>
          </p:nvSpPr>
          <p:spPr>
            <a:xfrm>
              <a:off x="8333951" y="2062238"/>
              <a:ext cx="1468191" cy="540913"/>
            </a:xfrm>
            <a:prstGeom prst="flowChartTerminator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400" b="1" dirty="0"/>
                <a:t>العشرات</a:t>
              </a:r>
            </a:p>
          </p:txBody>
        </p:sp>
        <p:sp>
          <p:nvSpPr>
            <p:cNvPr id="27" name="مخطط انسيابي: محطة طرفية 26"/>
            <p:cNvSpPr/>
            <p:nvPr/>
          </p:nvSpPr>
          <p:spPr>
            <a:xfrm>
              <a:off x="6824381" y="2062239"/>
              <a:ext cx="1468191" cy="540913"/>
            </a:xfrm>
            <a:prstGeom prst="flowChartTerminator">
              <a:avLst/>
            </a:prstGeom>
            <a:gradFill flip="none" rotWithShape="1">
              <a:gsLst>
                <a:gs pos="0">
                  <a:schemeClr val="accent2">
                    <a:lumMod val="67000"/>
                  </a:schemeClr>
                </a:gs>
                <a:gs pos="48000">
                  <a:schemeClr val="accent2">
                    <a:lumMod val="97000"/>
                    <a:lumOff val="3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800" b="1" dirty="0"/>
                <a:t>المئات</a:t>
              </a:r>
            </a:p>
          </p:txBody>
        </p:sp>
        <p:sp>
          <p:nvSpPr>
            <p:cNvPr id="28" name="مخطط انسيابي: محطة طرفية 27"/>
            <p:cNvSpPr/>
            <p:nvPr/>
          </p:nvSpPr>
          <p:spPr>
            <a:xfrm>
              <a:off x="9843520" y="2730288"/>
              <a:ext cx="1468191" cy="540913"/>
            </a:xfrm>
            <a:prstGeom prst="flowChartTerminator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4400" b="1" dirty="0"/>
                <a:t>5</a:t>
              </a:r>
            </a:p>
          </p:txBody>
        </p:sp>
        <p:sp>
          <p:nvSpPr>
            <p:cNvPr id="29" name="مخطط انسيابي: محطة طرفية 28"/>
            <p:cNvSpPr/>
            <p:nvPr/>
          </p:nvSpPr>
          <p:spPr>
            <a:xfrm>
              <a:off x="8333950" y="2673189"/>
              <a:ext cx="1468191" cy="540913"/>
            </a:xfrm>
            <a:prstGeom prst="flowChartTerminator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4400" b="1" dirty="0"/>
                <a:t>7</a:t>
              </a:r>
            </a:p>
          </p:txBody>
        </p:sp>
        <p:sp>
          <p:nvSpPr>
            <p:cNvPr id="30" name="مخطط انسيابي: محطة طرفية 29"/>
            <p:cNvSpPr/>
            <p:nvPr/>
          </p:nvSpPr>
          <p:spPr>
            <a:xfrm>
              <a:off x="6824380" y="2668629"/>
              <a:ext cx="1468191" cy="540913"/>
            </a:xfrm>
            <a:prstGeom prst="flowChartTermina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4400" b="1" dirty="0"/>
                <a:t>4</a:t>
              </a:r>
            </a:p>
          </p:txBody>
        </p:sp>
        <p:sp>
          <p:nvSpPr>
            <p:cNvPr id="31" name="مخطط انسيابي: محطة طرفية 30"/>
            <p:cNvSpPr/>
            <p:nvPr/>
          </p:nvSpPr>
          <p:spPr>
            <a:xfrm>
              <a:off x="9843520" y="3303019"/>
              <a:ext cx="1468191" cy="540913"/>
            </a:xfrm>
            <a:prstGeom prst="flowChartTerminator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4400" b="1" dirty="0"/>
                <a:t>8</a:t>
              </a:r>
            </a:p>
          </p:txBody>
        </p:sp>
        <p:sp>
          <p:nvSpPr>
            <p:cNvPr id="32" name="مخطط انسيابي: محطة طرفية 31"/>
            <p:cNvSpPr/>
            <p:nvPr/>
          </p:nvSpPr>
          <p:spPr>
            <a:xfrm>
              <a:off x="8335268" y="3303019"/>
              <a:ext cx="1468191" cy="540913"/>
            </a:xfrm>
            <a:prstGeom prst="flowChartTerminator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4400" b="1" dirty="0"/>
                <a:t>5</a:t>
              </a:r>
            </a:p>
          </p:txBody>
        </p:sp>
        <p:sp>
          <p:nvSpPr>
            <p:cNvPr id="34" name="مخطط انسيابي: محطة طرفية 33"/>
            <p:cNvSpPr/>
            <p:nvPr/>
          </p:nvSpPr>
          <p:spPr>
            <a:xfrm>
              <a:off x="6824380" y="3271201"/>
              <a:ext cx="1468191" cy="540913"/>
            </a:xfrm>
            <a:prstGeom prst="flowChartTermina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4400" b="1" dirty="0"/>
                <a:t>1</a:t>
              </a:r>
            </a:p>
          </p:txBody>
        </p:sp>
        <p:sp>
          <p:nvSpPr>
            <p:cNvPr id="35" name="مخطط انسيابي: محطة طرفية 34"/>
            <p:cNvSpPr/>
            <p:nvPr/>
          </p:nvSpPr>
          <p:spPr>
            <a:xfrm>
              <a:off x="9903986" y="4019239"/>
              <a:ext cx="1468191" cy="540913"/>
            </a:xfrm>
            <a:prstGeom prst="flowChartTerminator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sp>
          <p:nvSpPr>
            <p:cNvPr id="36" name="مخطط انسيابي: محطة طرفية 35"/>
            <p:cNvSpPr/>
            <p:nvPr/>
          </p:nvSpPr>
          <p:spPr>
            <a:xfrm>
              <a:off x="8384872" y="4039511"/>
              <a:ext cx="1468191" cy="540913"/>
            </a:xfrm>
            <a:prstGeom prst="flowChartTerminator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sp>
          <p:nvSpPr>
            <p:cNvPr id="38" name="مخطط انسيابي: محطة طرفية 37"/>
            <p:cNvSpPr/>
            <p:nvPr/>
          </p:nvSpPr>
          <p:spPr>
            <a:xfrm>
              <a:off x="6865758" y="4039511"/>
              <a:ext cx="1468191" cy="540913"/>
            </a:xfrm>
            <a:prstGeom prst="flowChartTermina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cxnSp>
          <p:nvCxnSpPr>
            <p:cNvPr id="12" name="رابط مستقيم 11"/>
            <p:cNvCxnSpPr/>
            <p:nvPr/>
          </p:nvCxnSpPr>
          <p:spPr>
            <a:xfrm flipH="1">
              <a:off x="6375042" y="3925762"/>
              <a:ext cx="5040443" cy="4811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مخطط انسيابي: رابط خارج الصفحة 13">
            <a:hlinkClick r:id="rId4"/>
          </p:cNvPr>
          <p:cNvSpPr/>
          <p:nvPr/>
        </p:nvSpPr>
        <p:spPr>
          <a:xfrm>
            <a:off x="895734" y="2964887"/>
            <a:ext cx="3421675" cy="3059230"/>
          </a:xfrm>
          <a:prstGeom prst="flowChartOffpageConnector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/>
              <a:t>الآن نبدأ نطرح الأحاد من الآحاد و العشرات من العشرات و المئات من المئات ..</a:t>
            </a:r>
          </a:p>
        </p:txBody>
      </p:sp>
      <p:cxnSp>
        <p:nvCxnSpPr>
          <p:cNvPr id="16" name="رابط مستقيم 15"/>
          <p:cNvCxnSpPr/>
          <p:nvPr/>
        </p:nvCxnSpPr>
        <p:spPr>
          <a:xfrm flipH="1">
            <a:off x="8972658" y="2730288"/>
            <a:ext cx="308862" cy="2704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مربع نص 16"/>
          <p:cNvSpPr txBox="1"/>
          <p:nvPr/>
        </p:nvSpPr>
        <p:spPr>
          <a:xfrm>
            <a:off x="8718142" y="2288810"/>
            <a:ext cx="511237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8" name="مربع نص 17"/>
          <p:cNvSpPr txBox="1"/>
          <p:nvPr/>
        </p:nvSpPr>
        <p:spPr>
          <a:xfrm>
            <a:off x="10092227" y="2635186"/>
            <a:ext cx="47569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0" name="مربع نص 19"/>
          <p:cNvSpPr txBox="1"/>
          <p:nvPr/>
        </p:nvSpPr>
        <p:spPr>
          <a:xfrm>
            <a:off x="10045172" y="3979505"/>
            <a:ext cx="837126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400" b="1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21" name="مربع نص 20"/>
          <p:cNvSpPr txBox="1"/>
          <p:nvPr/>
        </p:nvSpPr>
        <p:spPr>
          <a:xfrm>
            <a:off x="8579425" y="4039511"/>
            <a:ext cx="786466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4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2" name="مربع نص 21"/>
          <p:cNvSpPr txBox="1"/>
          <p:nvPr/>
        </p:nvSpPr>
        <p:spPr>
          <a:xfrm>
            <a:off x="7111827" y="4019239"/>
            <a:ext cx="682580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4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3" name="مخطط انسيابي: محطة طرفية 22"/>
          <p:cNvSpPr/>
          <p:nvPr/>
        </p:nvSpPr>
        <p:spPr>
          <a:xfrm>
            <a:off x="4317409" y="5061397"/>
            <a:ext cx="7209183" cy="1056068"/>
          </a:xfrm>
          <a:prstGeom prst="flowChartTerminator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400" b="1" dirty="0">
                <a:solidFill>
                  <a:schemeClr val="accent6">
                    <a:lumMod val="50000"/>
                  </a:schemeClr>
                </a:solidFill>
              </a:rPr>
              <a:t>يبقى مع الفريق 317 عوداً</a:t>
            </a:r>
          </a:p>
        </p:txBody>
      </p:sp>
    </p:spTree>
    <p:extLst>
      <p:ext uri="{BB962C8B-B14F-4D97-AF65-F5344CB8AC3E}">
        <p14:creationId xmlns:p14="http://schemas.microsoft.com/office/powerpoint/2010/main" val="18082726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4" grpId="0" animBg="1"/>
      <p:bldP spid="17" grpId="0"/>
      <p:bldP spid="18" grpId="0" build="p"/>
      <p:bldP spid="20" grpId="0"/>
      <p:bldP spid="21" grpId="0"/>
      <p:bldP spid="22" grpId="0"/>
      <p:bldP spid="2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1004552" y="605307"/>
            <a:ext cx="10419009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dirty="0">
                <a:solidFill>
                  <a:schemeClr val="bg1"/>
                </a:solidFill>
              </a:rPr>
              <a:t>هيا نطرح معا 646 – 392=</a:t>
            </a:r>
          </a:p>
          <a:p>
            <a:r>
              <a:rPr lang="ar-SA" sz="3600" b="1" dirty="0">
                <a:solidFill>
                  <a:schemeClr val="bg1"/>
                </a:solidFill>
              </a:rPr>
              <a:t>ثم تحقق من الناتج ؟</a:t>
            </a:r>
          </a:p>
        </p:txBody>
      </p:sp>
      <p:sp>
        <p:nvSpPr>
          <p:cNvPr id="6" name="إطار 5"/>
          <p:cNvSpPr/>
          <p:nvPr/>
        </p:nvSpPr>
        <p:spPr>
          <a:xfrm>
            <a:off x="1120462" y="2086377"/>
            <a:ext cx="9839459" cy="1983347"/>
          </a:xfrm>
          <a:prstGeom prst="fram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60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6</a:t>
            </a:r>
            <a:r>
              <a:rPr lang="ar-SA" sz="6000" b="1" dirty="0">
                <a:solidFill>
                  <a:srgbClr val="FFFF00"/>
                </a:solidFill>
              </a:rPr>
              <a:t>4</a:t>
            </a:r>
            <a:r>
              <a:rPr lang="ar-SA" sz="6000" b="1" dirty="0">
                <a:solidFill>
                  <a:srgbClr val="C00000"/>
                </a:solidFill>
              </a:rPr>
              <a:t>6</a:t>
            </a:r>
            <a:r>
              <a:rPr lang="ar-SA" sz="4800" b="1" dirty="0">
                <a:solidFill>
                  <a:schemeClr val="tx1"/>
                </a:solidFill>
              </a:rPr>
              <a:t> </a:t>
            </a:r>
            <a:r>
              <a:rPr lang="ar-SA" sz="4800" b="1" dirty="0">
                <a:solidFill>
                  <a:schemeClr val="bg1"/>
                </a:solidFill>
              </a:rPr>
              <a:t>–</a:t>
            </a:r>
            <a:r>
              <a:rPr lang="ar-SA" sz="4800" b="1" dirty="0">
                <a:solidFill>
                  <a:schemeClr val="tx1"/>
                </a:solidFill>
              </a:rPr>
              <a:t> </a:t>
            </a:r>
            <a:r>
              <a:rPr lang="ar-SA" sz="60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3</a:t>
            </a:r>
            <a:r>
              <a:rPr lang="ar-SA" sz="6000" b="1" dirty="0">
                <a:solidFill>
                  <a:srgbClr val="FFFF00"/>
                </a:solidFill>
              </a:rPr>
              <a:t>9</a:t>
            </a:r>
            <a:r>
              <a:rPr lang="ar-SA" sz="6000" b="1" dirty="0">
                <a:solidFill>
                  <a:srgbClr val="C00000"/>
                </a:solidFill>
              </a:rPr>
              <a:t>2</a:t>
            </a:r>
            <a:r>
              <a:rPr lang="ar-SA" sz="4800" b="1" dirty="0">
                <a:solidFill>
                  <a:schemeClr val="tx1"/>
                </a:solidFill>
              </a:rPr>
              <a:t> </a:t>
            </a:r>
            <a:r>
              <a:rPr lang="ar-SA" sz="4800" b="1" dirty="0">
                <a:solidFill>
                  <a:schemeClr val="bg1"/>
                </a:solidFill>
              </a:rPr>
              <a:t>=</a:t>
            </a:r>
            <a:r>
              <a:rPr lang="ar-SA" sz="48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8" name="سهم منحني إلى الأسفل 7"/>
          <p:cNvSpPr/>
          <p:nvPr/>
        </p:nvSpPr>
        <p:spPr>
          <a:xfrm>
            <a:off x="8503275" y="2163652"/>
            <a:ext cx="1990861" cy="631064"/>
          </a:xfrm>
          <a:prstGeom prst="curvedDown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>
              <a:solidFill>
                <a:srgbClr val="C00000"/>
              </a:solidFill>
            </a:endParaRPr>
          </a:p>
        </p:txBody>
      </p:sp>
      <p:sp>
        <p:nvSpPr>
          <p:cNvPr id="9" name="سهم منحني إلى الأعلى 8"/>
          <p:cNvSpPr/>
          <p:nvPr/>
        </p:nvSpPr>
        <p:spPr>
          <a:xfrm>
            <a:off x="8126568" y="3294501"/>
            <a:ext cx="2060621" cy="91440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10" name="سهم منحني إلى الأسفل 9"/>
          <p:cNvSpPr/>
          <p:nvPr/>
        </p:nvSpPr>
        <p:spPr>
          <a:xfrm>
            <a:off x="7639316" y="2163651"/>
            <a:ext cx="1981202" cy="631065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11" name="مربع نص 10"/>
          <p:cNvSpPr txBox="1"/>
          <p:nvPr/>
        </p:nvSpPr>
        <p:spPr>
          <a:xfrm>
            <a:off x="6289708" y="2496255"/>
            <a:ext cx="734096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7200" dirty="0">
                <a:solidFill>
                  <a:srgbClr val="C00000"/>
                </a:solidFill>
              </a:rPr>
              <a:t>4</a:t>
            </a:r>
          </a:p>
        </p:txBody>
      </p:sp>
      <p:cxnSp>
        <p:nvCxnSpPr>
          <p:cNvPr id="14" name="رابط مستقيم 13"/>
          <p:cNvCxnSpPr/>
          <p:nvPr/>
        </p:nvCxnSpPr>
        <p:spPr>
          <a:xfrm flipH="1">
            <a:off x="9337184" y="2801156"/>
            <a:ext cx="347729" cy="4507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مربع نص 16"/>
          <p:cNvSpPr txBox="1"/>
          <p:nvPr/>
        </p:nvSpPr>
        <p:spPr>
          <a:xfrm>
            <a:off x="9214834" y="2250655"/>
            <a:ext cx="515155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4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5</a:t>
            </a:r>
          </a:p>
        </p:txBody>
      </p:sp>
      <p:sp>
        <p:nvSpPr>
          <p:cNvPr id="18" name="مربع نص 17"/>
          <p:cNvSpPr txBox="1"/>
          <p:nvPr/>
        </p:nvSpPr>
        <p:spPr>
          <a:xfrm>
            <a:off x="9729989" y="2592190"/>
            <a:ext cx="347729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6000" b="1" dirty="0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19" name="مربع نص 18"/>
          <p:cNvSpPr txBox="1"/>
          <p:nvPr/>
        </p:nvSpPr>
        <p:spPr>
          <a:xfrm>
            <a:off x="5939570" y="2410943"/>
            <a:ext cx="669701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8000" b="1" dirty="0">
                <a:solidFill>
                  <a:srgbClr val="FFFF00"/>
                </a:solidFill>
              </a:rPr>
              <a:t>5</a:t>
            </a:r>
          </a:p>
        </p:txBody>
      </p:sp>
      <p:sp>
        <p:nvSpPr>
          <p:cNvPr id="20" name="مربع نص 19"/>
          <p:cNvSpPr txBox="1"/>
          <p:nvPr/>
        </p:nvSpPr>
        <p:spPr>
          <a:xfrm>
            <a:off x="5129541" y="2434701"/>
            <a:ext cx="886495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80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2</a:t>
            </a:r>
          </a:p>
        </p:txBody>
      </p:sp>
      <p:grpSp>
        <p:nvGrpSpPr>
          <p:cNvPr id="53" name="مجموعة 52"/>
          <p:cNvGrpSpPr/>
          <p:nvPr/>
        </p:nvGrpSpPr>
        <p:grpSpPr>
          <a:xfrm>
            <a:off x="1120462" y="4417454"/>
            <a:ext cx="9929611" cy="1803042"/>
            <a:chOff x="1120462" y="4417454"/>
            <a:chExt cx="9929611" cy="1803042"/>
          </a:xfrm>
        </p:grpSpPr>
        <p:sp>
          <p:nvSpPr>
            <p:cNvPr id="31" name="إطار 30"/>
            <p:cNvSpPr/>
            <p:nvPr/>
          </p:nvSpPr>
          <p:spPr>
            <a:xfrm>
              <a:off x="1120462" y="4417454"/>
              <a:ext cx="9929611" cy="1803042"/>
            </a:xfrm>
            <a:prstGeom prst="fram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r>
                <a:rPr lang="ar-SA" sz="6000" b="1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2</a:t>
              </a:r>
              <a:r>
                <a:rPr lang="ar-SA" sz="6000" b="1" dirty="0">
                  <a:solidFill>
                    <a:srgbClr val="FFFF00"/>
                  </a:solidFill>
                </a:rPr>
                <a:t>5</a:t>
              </a:r>
              <a:r>
                <a:rPr lang="ar-SA" sz="6000" b="1" dirty="0">
                  <a:solidFill>
                    <a:srgbClr val="FF0000"/>
                  </a:solidFill>
                </a:rPr>
                <a:t>4</a:t>
              </a:r>
              <a:r>
                <a:rPr lang="ar-SA" sz="6000" b="1" dirty="0">
                  <a:solidFill>
                    <a:schemeClr val="tx1"/>
                  </a:solidFill>
                </a:rPr>
                <a:t> </a:t>
              </a:r>
              <a:r>
                <a:rPr lang="ar-SA" sz="6000" b="1" dirty="0">
                  <a:solidFill>
                    <a:schemeClr val="bg1"/>
                  </a:solidFill>
                </a:rPr>
                <a:t>+</a:t>
              </a:r>
              <a:r>
                <a:rPr lang="ar-SA" sz="6000" b="1" dirty="0">
                  <a:solidFill>
                    <a:schemeClr val="tx1"/>
                  </a:solidFill>
                </a:rPr>
                <a:t> </a:t>
              </a:r>
              <a:r>
                <a:rPr lang="ar-SA" sz="6000" b="1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3</a:t>
              </a:r>
              <a:r>
                <a:rPr lang="ar-SA" sz="6000" b="1" dirty="0">
                  <a:solidFill>
                    <a:srgbClr val="FFFF00"/>
                  </a:solidFill>
                </a:rPr>
                <a:t>9</a:t>
              </a:r>
              <a:r>
                <a:rPr lang="ar-SA" sz="6000" b="1" dirty="0">
                  <a:solidFill>
                    <a:srgbClr val="FF0000"/>
                  </a:solidFill>
                </a:rPr>
                <a:t>2</a:t>
              </a:r>
              <a:r>
                <a:rPr lang="ar-SA" sz="6000" b="1" dirty="0">
                  <a:solidFill>
                    <a:schemeClr val="tx1"/>
                  </a:solidFill>
                </a:rPr>
                <a:t> </a:t>
              </a:r>
              <a:r>
                <a:rPr lang="ar-SA" sz="6000" b="1" dirty="0">
                  <a:solidFill>
                    <a:schemeClr val="bg1"/>
                  </a:solidFill>
                </a:rPr>
                <a:t>=</a:t>
              </a:r>
            </a:p>
          </p:txBody>
        </p:sp>
        <p:sp>
          <p:nvSpPr>
            <p:cNvPr id="42" name="مخطط انسيابي: مهلة 41"/>
            <p:cNvSpPr/>
            <p:nvPr/>
          </p:nvSpPr>
          <p:spPr>
            <a:xfrm>
              <a:off x="1352282" y="4662152"/>
              <a:ext cx="2099256" cy="1339403"/>
            </a:xfrm>
            <a:prstGeom prst="flowChartDelay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r>
                <a:rPr lang="ar-SA" sz="3600" dirty="0"/>
                <a:t>التحقق</a:t>
              </a:r>
            </a:p>
          </p:txBody>
        </p:sp>
      </p:grpSp>
      <p:sp>
        <p:nvSpPr>
          <p:cNvPr id="56" name="مربع نص 55"/>
          <p:cNvSpPr txBox="1"/>
          <p:nvPr/>
        </p:nvSpPr>
        <p:spPr>
          <a:xfrm>
            <a:off x="5644035" y="4811143"/>
            <a:ext cx="903930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60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57" name="سهم منحني إلى الأسفل 56"/>
          <p:cNvSpPr/>
          <p:nvPr/>
        </p:nvSpPr>
        <p:spPr>
          <a:xfrm>
            <a:off x="8319752" y="4559121"/>
            <a:ext cx="2266682" cy="528034"/>
          </a:xfrm>
          <a:prstGeom prst="curvedDown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58" name="سهم منحني إلى الأعلى 57"/>
          <p:cNvSpPr/>
          <p:nvPr/>
        </p:nvSpPr>
        <p:spPr>
          <a:xfrm>
            <a:off x="7933386" y="5460642"/>
            <a:ext cx="2369713" cy="759029"/>
          </a:xfrm>
          <a:prstGeom prst="curvedUp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59" name="مربع نص 58"/>
          <p:cNvSpPr txBox="1"/>
          <p:nvPr/>
        </p:nvSpPr>
        <p:spPr>
          <a:xfrm>
            <a:off x="5297577" y="4811142"/>
            <a:ext cx="810029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6000" b="1" dirty="0">
                <a:solidFill>
                  <a:srgbClr val="FFFF00"/>
                </a:solidFill>
              </a:rPr>
              <a:t>4</a:t>
            </a:r>
          </a:p>
        </p:txBody>
      </p:sp>
      <p:sp>
        <p:nvSpPr>
          <p:cNvPr id="60" name="مربع نص 59"/>
          <p:cNvSpPr txBox="1"/>
          <p:nvPr/>
        </p:nvSpPr>
        <p:spPr>
          <a:xfrm>
            <a:off x="7035217" y="4232065"/>
            <a:ext cx="615512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4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1</a:t>
            </a:r>
          </a:p>
        </p:txBody>
      </p:sp>
      <p:sp>
        <p:nvSpPr>
          <p:cNvPr id="61" name="سهم منحني إلى الأسفل 60"/>
          <p:cNvSpPr/>
          <p:nvPr/>
        </p:nvSpPr>
        <p:spPr>
          <a:xfrm>
            <a:off x="7340958" y="4414860"/>
            <a:ext cx="2562895" cy="672295"/>
          </a:xfrm>
          <a:prstGeom prst="curvedDown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62" name="مربع نص 61"/>
          <p:cNvSpPr txBox="1"/>
          <p:nvPr/>
        </p:nvSpPr>
        <p:spPr>
          <a:xfrm>
            <a:off x="4905712" y="4811141"/>
            <a:ext cx="743211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60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59155179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8" grpId="0" animBg="1"/>
      <p:bldP spid="9" grpId="0" animBg="1"/>
      <p:bldP spid="10" grpId="0" animBg="1"/>
      <p:bldP spid="11" grpId="0"/>
      <p:bldP spid="17" grpId="0"/>
      <p:bldP spid="18" grpId="0"/>
      <p:bldP spid="19" grpId="0"/>
      <p:bldP spid="20" grpId="0"/>
      <p:bldP spid="56" grpId="0"/>
      <p:bldP spid="57" grpId="0" animBg="1"/>
      <p:bldP spid="58" grpId="0" animBg="1"/>
      <p:bldP spid="59" grpId="0"/>
      <p:bldP spid="60" grpId="0"/>
      <p:bldP spid="61" grpId="0" animBg="1"/>
      <p:bldP spid="6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ستطيل 3"/>
          <p:cNvSpPr/>
          <p:nvPr/>
        </p:nvSpPr>
        <p:spPr>
          <a:xfrm>
            <a:off x="283028" y="1622887"/>
            <a:ext cx="7659189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11500" b="1" dirty="0">
                <a:ln w="22225">
                  <a:solidFill>
                    <a:srgbClr val="F1A19F"/>
                  </a:solidFill>
                  <a:prstDash val="solid"/>
                </a:ln>
                <a:solidFill>
                  <a:srgbClr val="FFC000"/>
                </a:solidFill>
                <a:latin typeface="Noto Naskh Arabic UI"/>
              </a:rPr>
              <a:t>هَيّا نٌشاهِدُ مَعاً  </a:t>
            </a:r>
            <a:endParaRPr lang="en-US" sz="11500" dirty="0">
              <a:ln w="22225">
                <a:solidFill>
                  <a:srgbClr val="F1A19F"/>
                </a:solidFill>
                <a:prstDash val="solid"/>
              </a:ln>
              <a:solidFill>
                <a:srgbClr val="FFC000"/>
              </a:solidFill>
            </a:endParaRPr>
          </a:p>
        </p:txBody>
      </p:sp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6" name="سهم إلى اليمين 5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مربع نص 6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193891429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1802201" y="1804740"/>
            <a:ext cx="858760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4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عِنْوانُ الدَّرْس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4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طَرْحُ عَدديْن ضمن 99 مع </a:t>
            </a:r>
            <a:r>
              <a:rPr kumimoji="0" lang="ar-SA" sz="5400" b="1" i="0" u="none" strike="noStrike" kern="1200" cap="none" spc="0" normalizeH="0" baseline="0" noProof="0" dirty="0" err="1">
                <a:ln/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الاستلاف</a:t>
            </a:r>
            <a:r>
              <a:rPr kumimoji="0" lang="ar-SA" sz="54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371386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الطرح ضمن ٩٩٩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4558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75420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509451" y="1478168"/>
            <a:ext cx="698862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9600" b="1" dirty="0">
                <a:ln w="22225">
                  <a:solidFill>
                    <a:srgbClr val="F1A19F"/>
                  </a:solidFill>
                  <a:prstDash val="solid"/>
                </a:ln>
                <a:solidFill>
                  <a:srgbClr val="FFC000"/>
                </a:solidFill>
              </a:rPr>
              <a:t>تَدْريباتُ الْكِتاب</a:t>
            </a:r>
            <a:r>
              <a:rPr lang="ar-SA" sz="4800" b="1" dirty="0">
                <a:ln w="22225">
                  <a:solidFill>
                    <a:srgbClr val="F1A19F"/>
                  </a:solidFill>
                  <a:prstDash val="solid"/>
                </a:ln>
                <a:solidFill>
                  <a:srgbClr val="FFC000"/>
                </a:solidFill>
              </a:rPr>
              <a:t> </a:t>
            </a:r>
            <a:endParaRPr lang="ar-SA" sz="4800" b="1" cap="none" spc="0" dirty="0">
              <a:ln w="22225">
                <a:solidFill>
                  <a:srgbClr val="F1A19F"/>
                </a:solidFill>
                <a:prstDash val="solid"/>
              </a:ln>
              <a:solidFill>
                <a:srgbClr val="FFC000"/>
              </a:solidFill>
              <a:effectLst/>
            </a:endParaRPr>
          </a:p>
        </p:txBody>
      </p:sp>
      <p:grpSp>
        <p:nvGrpSpPr>
          <p:cNvPr id="4" name="مجموعة 3"/>
          <p:cNvGrpSpPr/>
          <p:nvPr/>
        </p:nvGrpSpPr>
        <p:grpSpPr>
          <a:xfrm>
            <a:off x="561703" y="5394960"/>
            <a:ext cx="3252651" cy="1371600"/>
            <a:chOff x="561703" y="5381897"/>
            <a:chExt cx="3252651" cy="1371600"/>
          </a:xfrm>
        </p:grpSpPr>
        <p:sp>
          <p:nvSpPr>
            <p:cNvPr id="5" name="سهم إلى اليمين 4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مربع نص 5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21780236"/>
      </p:ext>
    </p:extLst>
  </p:cSld>
  <p:clrMapOvr>
    <a:masterClrMapping/>
  </p:clrMapOvr>
  <p:transition spd="med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3725839" y="561703"/>
            <a:ext cx="7571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3600" b="1" dirty="0">
                <a:solidFill>
                  <a:schemeClr val="bg1"/>
                </a:solidFill>
              </a:rPr>
              <a:t>تَدْريب من الْكِتاب / حل تدريب 2 صفحة 20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4" name="صورة 3" descr="6847e784121755a4f4e8ca302498be02.pdf - Adobe Reader">
            <a:hlinkClick r:id="rId3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90" t="16006" r="35960" b="24345"/>
          <a:stretch/>
        </p:blipFill>
        <p:spPr>
          <a:xfrm>
            <a:off x="953589" y="1387734"/>
            <a:ext cx="10162901" cy="452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220347"/>
      </p:ext>
    </p:extLst>
  </p:cSld>
  <p:clrMapOvr>
    <a:masterClrMapping/>
  </p:clrMapOvr>
  <p:transition spd="med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صورة 2" descr="6847e784121755a4f4e8ca302498be02.pdf - Adobe Reade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2" t="30918" r="27219" b="18262"/>
          <a:stretch/>
        </p:blipFill>
        <p:spPr>
          <a:xfrm>
            <a:off x="802782" y="669701"/>
            <a:ext cx="10586433" cy="5254580"/>
          </a:xfrm>
          <a:prstGeom prst="rect">
            <a:avLst/>
          </a:prstGeom>
        </p:spPr>
      </p:pic>
      <p:sp>
        <p:nvSpPr>
          <p:cNvPr id="4" name="مربع نص 3"/>
          <p:cNvSpPr txBox="1"/>
          <p:nvPr/>
        </p:nvSpPr>
        <p:spPr>
          <a:xfrm>
            <a:off x="5151549" y="3644721"/>
            <a:ext cx="5112913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400" b="1" dirty="0">
                <a:solidFill>
                  <a:srgbClr val="C00000"/>
                </a:solidFill>
              </a:rPr>
              <a:t>325 – 130 = </a:t>
            </a:r>
          </a:p>
        </p:txBody>
      </p:sp>
      <p:cxnSp>
        <p:nvCxnSpPr>
          <p:cNvPr id="6" name="رابط مستقيم 5"/>
          <p:cNvCxnSpPr/>
          <p:nvPr/>
        </p:nvCxnSpPr>
        <p:spPr>
          <a:xfrm flipH="1">
            <a:off x="9234415" y="3747752"/>
            <a:ext cx="270193" cy="33485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مربع نص 6"/>
          <p:cNvSpPr txBox="1"/>
          <p:nvPr/>
        </p:nvSpPr>
        <p:spPr>
          <a:xfrm flipH="1">
            <a:off x="9122797" y="3206839"/>
            <a:ext cx="510600" cy="70833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b="1" dirty="0">
                <a:solidFill>
                  <a:srgbClr val="FFC000"/>
                </a:solidFill>
              </a:rPr>
              <a:t>2</a:t>
            </a:r>
          </a:p>
        </p:txBody>
      </p:sp>
      <p:sp>
        <p:nvSpPr>
          <p:cNvPr id="8" name="مربع نص 7"/>
          <p:cNvSpPr txBox="1"/>
          <p:nvPr/>
        </p:nvSpPr>
        <p:spPr>
          <a:xfrm>
            <a:off x="9320484" y="3653359"/>
            <a:ext cx="510600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400" b="1" dirty="0">
                <a:solidFill>
                  <a:srgbClr val="FFC000"/>
                </a:solidFill>
              </a:rPr>
              <a:t>1</a:t>
            </a:r>
          </a:p>
        </p:txBody>
      </p:sp>
      <p:sp>
        <p:nvSpPr>
          <p:cNvPr id="9" name="مربع نص 8"/>
          <p:cNvSpPr txBox="1"/>
          <p:nvPr/>
        </p:nvSpPr>
        <p:spPr>
          <a:xfrm>
            <a:off x="5939110" y="3644721"/>
            <a:ext cx="1253872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400" b="1" dirty="0">
                <a:solidFill>
                  <a:srgbClr val="C00000"/>
                </a:solidFill>
              </a:rPr>
              <a:t>195</a:t>
            </a:r>
          </a:p>
        </p:txBody>
      </p:sp>
      <p:sp>
        <p:nvSpPr>
          <p:cNvPr id="10" name="مربع نص 9"/>
          <p:cNvSpPr txBox="1"/>
          <p:nvPr/>
        </p:nvSpPr>
        <p:spPr>
          <a:xfrm>
            <a:off x="3000777" y="4935899"/>
            <a:ext cx="6843371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400" b="1" dirty="0">
                <a:solidFill>
                  <a:srgbClr val="C00000"/>
                </a:solidFill>
              </a:rPr>
              <a:t>325 + 130 =  </a:t>
            </a:r>
          </a:p>
        </p:txBody>
      </p:sp>
      <p:sp>
        <p:nvSpPr>
          <p:cNvPr id="11" name="مربع نص 10"/>
          <p:cNvSpPr txBox="1"/>
          <p:nvPr/>
        </p:nvSpPr>
        <p:spPr>
          <a:xfrm>
            <a:off x="2897746" y="4935899"/>
            <a:ext cx="3670479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400" b="1" dirty="0">
                <a:solidFill>
                  <a:srgbClr val="C00000"/>
                </a:solidFill>
              </a:rPr>
              <a:t>445 قطعة فخارية </a:t>
            </a:r>
          </a:p>
        </p:txBody>
      </p:sp>
      <p:sp>
        <p:nvSpPr>
          <p:cNvPr id="12" name="مربع نص 11"/>
          <p:cNvSpPr txBox="1"/>
          <p:nvPr/>
        </p:nvSpPr>
        <p:spPr>
          <a:xfrm>
            <a:off x="3777254" y="645157"/>
            <a:ext cx="7571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3600" b="1" dirty="0"/>
              <a:t>تَدْريب من الْكِتاب / حل تدريب 4 صفحة 21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31936293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  <p:bldP spid="10" grpId="0"/>
      <p:bldP spid="1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37996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ستطيل 3"/>
          <p:cNvSpPr/>
          <p:nvPr/>
        </p:nvSpPr>
        <p:spPr>
          <a:xfrm>
            <a:off x="283028" y="1622887"/>
            <a:ext cx="7419703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11500" b="1" dirty="0">
                <a:ln w="22225">
                  <a:solidFill>
                    <a:srgbClr val="F1A19F"/>
                  </a:solidFill>
                  <a:prstDash val="solid"/>
                </a:ln>
                <a:solidFill>
                  <a:srgbClr val="FFC000"/>
                </a:solidFill>
                <a:latin typeface="Noto Naskh Arabic UI"/>
              </a:rPr>
              <a:t>هَيّا نَلْعَب  </a:t>
            </a:r>
            <a:endParaRPr lang="en-US" sz="11500" dirty="0">
              <a:ln w="22225">
                <a:solidFill>
                  <a:srgbClr val="F1A19F"/>
                </a:solidFill>
                <a:prstDash val="solid"/>
              </a:ln>
              <a:solidFill>
                <a:srgbClr val="FFC000"/>
              </a:solidFill>
            </a:endParaRPr>
          </a:p>
        </p:txBody>
      </p:sp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6" name="سهم إلى اليمين 5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مربع نص 6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99204894"/>
      </p:ext>
    </p:extLst>
  </p:cSld>
  <p:clrMapOvr>
    <a:masterClrMapping/>
  </p:clrMapOvr>
  <p:transition spd="med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صورة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24" b="67552"/>
          <a:stretch/>
        </p:blipFill>
        <p:spPr>
          <a:xfrm>
            <a:off x="9282545" y="1025433"/>
            <a:ext cx="1246702" cy="1215704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8029888" y="1012437"/>
            <a:ext cx="1249680" cy="124968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9279568" y="1012437"/>
            <a:ext cx="1249680" cy="124968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6780208" y="1012437"/>
            <a:ext cx="1249680" cy="124968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9279568" y="2262117"/>
            <a:ext cx="1249680" cy="124968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8029888" y="2262117"/>
            <a:ext cx="1249680" cy="124968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6780208" y="2262117"/>
            <a:ext cx="1249680" cy="124968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9279568" y="3511797"/>
            <a:ext cx="1249680" cy="124968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مستطيل 11"/>
          <p:cNvSpPr/>
          <p:nvPr/>
        </p:nvSpPr>
        <p:spPr>
          <a:xfrm>
            <a:off x="8029888" y="3511797"/>
            <a:ext cx="1249680" cy="124968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مستطيل 12"/>
          <p:cNvSpPr/>
          <p:nvPr/>
        </p:nvSpPr>
        <p:spPr>
          <a:xfrm>
            <a:off x="6780208" y="3511797"/>
            <a:ext cx="1249680" cy="124968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سؤال"/>
          <p:cNvSpPr/>
          <p:nvPr/>
        </p:nvSpPr>
        <p:spPr>
          <a:xfrm>
            <a:off x="753906" y="740605"/>
            <a:ext cx="4668982" cy="2493818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orthographicFront"/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 rtl="0">
              <a:defRPr/>
            </a:pPr>
            <a:r>
              <a:rPr lang="ar-SA" sz="3600" b="1" dirty="0">
                <a:solidFill>
                  <a:prstClr val="black"/>
                </a:solidFill>
                <a:latin typeface="A Jannat LT" pitchFamily="2" charset="-78"/>
              </a:rPr>
              <a:t>ناتج الطرح هو:</a:t>
            </a:r>
          </a:p>
          <a:p>
            <a:pPr lvl="0" algn="ctr" rtl="0">
              <a:defRPr/>
            </a:pPr>
            <a:r>
              <a:rPr lang="ar-SA" sz="4000" b="1" dirty="0">
                <a:solidFill>
                  <a:prstClr val="black"/>
                </a:solidFill>
                <a:latin typeface="A Jannat LT" pitchFamily="2" charset="-78"/>
              </a:rPr>
              <a:t>91 – 8 = </a:t>
            </a:r>
          </a:p>
        </p:txBody>
      </p:sp>
      <p:sp>
        <p:nvSpPr>
          <p:cNvPr id="25" name="صحيح"/>
          <p:cNvSpPr/>
          <p:nvPr/>
        </p:nvSpPr>
        <p:spPr>
          <a:xfrm>
            <a:off x="861546" y="4694809"/>
            <a:ext cx="4668982" cy="706581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83</a:t>
            </a:r>
          </a:p>
        </p:txBody>
      </p:sp>
      <p:sp>
        <p:nvSpPr>
          <p:cNvPr id="26" name="خطأ 1"/>
          <p:cNvSpPr/>
          <p:nvPr/>
        </p:nvSpPr>
        <p:spPr>
          <a:xfrm>
            <a:off x="861546" y="3725932"/>
            <a:ext cx="4668982" cy="706581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800" dirty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97</a:t>
            </a:r>
            <a:endParaRPr kumimoji="0" lang="ar-SA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 panose="020B0604020202020204" pitchFamily="34" charset="0"/>
            </a:endParaRPr>
          </a:p>
        </p:txBody>
      </p:sp>
      <p:sp>
        <p:nvSpPr>
          <p:cNvPr id="27" name="خطأ2"/>
          <p:cNvSpPr/>
          <p:nvPr/>
        </p:nvSpPr>
        <p:spPr>
          <a:xfrm>
            <a:off x="861546" y="5590309"/>
            <a:ext cx="4668982" cy="706581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90</a:t>
            </a:r>
          </a:p>
        </p:txBody>
      </p:sp>
      <p:sp>
        <p:nvSpPr>
          <p:cNvPr id="28" name="تالي">
            <a:hlinkClick r:id="" action="ppaction://hlinkshowjump?jump=nextslide"/>
          </p:cNvPr>
          <p:cNvSpPr/>
          <p:nvPr/>
        </p:nvSpPr>
        <p:spPr>
          <a:xfrm flipH="1">
            <a:off x="6442362" y="5590309"/>
            <a:ext cx="1246909" cy="1026622"/>
          </a:xfrm>
          <a:prstGeom prst="chevro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07145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حظ أوفر في المرة القادم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حظ أوفر في المرة القادم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AD47"/>
                                      </p:to>
                                    </p:animClr>
                                    <p:set>
                                      <p:cBhvr>
                                        <p:cTn id="2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ممتا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43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4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4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صورة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24" b="67552"/>
          <a:stretch/>
        </p:blipFill>
        <p:spPr>
          <a:xfrm>
            <a:off x="9282545" y="1025433"/>
            <a:ext cx="1246702" cy="1215704"/>
          </a:xfrm>
          <a:prstGeom prst="rect">
            <a:avLst/>
          </a:prstGeom>
        </p:spPr>
      </p:pic>
      <p:pic>
        <p:nvPicPr>
          <p:cNvPr id="15" name="صورة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56" r="33623" b="67203"/>
          <a:stretch/>
        </p:blipFill>
        <p:spPr>
          <a:xfrm>
            <a:off x="8049490" y="1014878"/>
            <a:ext cx="1219201" cy="1229558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8029888" y="1012437"/>
            <a:ext cx="1249680" cy="124968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9279568" y="1012437"/>
            <a:ext cx="1249680" cy="124968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6780208" y="1012437"/>
            <a:ext cx="1249680" cy="124968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9279568" y="2262117"/>
            <a:ext cx="1249680" cy="124968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8029888" y="2262117"/>
            <a:ext cx="1249680" cy="124968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6780208" y="2262117"/>
            <a:ext cx="1249680" cy="124968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9279568" y="3511797"/>
            <a:ext cx="1249680" cy="124968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مستطيل 11"/>
          <p:cNvSpPr/>
          <p:nvPr/>
        </p:nvSpPr>
        <p:spPr>
          <a:xfrm>
            <a:off x="8029888" y="3511797"/>
            <a:ext cx="1249680" cy="124968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مستطيل 12"/>
          <p:cNvSpPr/>
          <p:nvPr/>
        </p:nvSpPr>
        <p:spPr>
          <a:xfrm>
            <a:off x="6780208" y="3511797"/>
            <a:ext cx="1249680" cy="124968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سؤال"/>
          <p:cNvSpPr/>
          <p:nvPr/>
        </p:nvSpPr>
        <p:spPr>
          <a:xfrm>
            <a:off x="861546" y="969818"/>
            <a:ext cx="4668982" cy="2493818"/>
          </a:xfrm>
          <a:prstGeom prst="roundRect">
            <a:avLst/>
          </a:prstGeom>
          <a:solidFill>
            <a:schemeClr val="bg2">
              <a:lumMod val="90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isometricOffAxis1Right"/>
              <a:lightRig rig="threePt" dir="t"/>
            </a:scene3d>
          </a:bodyPr>
          <a:lstStyle/>
          <a:p>
            <a:pPr lvl="0" algn="ctr" rtl="0">
              <a:defRPr/>
            </a:pPr>
            <a:r>
              <a:rPr lang="ar-SA" sz="4000" b="1" dirty="0">
                <a:solidFill>
                  <a:prstClr val="black"/>
                </a:solidFill>
                <a:latin typeface="A Jannat LT" pitchFamily="2" charset="-78"/>
              </a:rPr>
              <a:t>ناتج الطرح هو:</a:t>
            </a:r>
          </a:p>
          <a:p>
            <a:pPr lvl="0" algn="ctr" rtl="0">
              <a:defRPr/>
            </a:pPr>
            <a:r>
              <a:rPr lang="ar-SA" sz="4000" b="1" dirty="0">
                <a:solidFill>
                  <a:prstClr val="black"/>
                </a:solidFill>
                <a:latin typeface="A Jannat LT" pitchFamily="2" charset="-78"/>
              </a:rPr>
              <a:t>765 - 475=</a:t>
            </a:r>
          </a:p>
        </p:txBody>
      </p:sp>
      <p:sp>
        <p:nvSpPr>
          <p:cNvPr id="25" name="صحيح"/>
          <p:cNvSpPr/>
          <p:nvPr/>
        </p:nvSpPr>
        <p:spPr>
          <a:xfrm>
            <a:off x="861546" y="3699164"/>
            <a:ext cx="4668982" cy="706581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290</a:t>
            </a:r>
          </a:p>
        </p:txBody>
      </p:sp>
      <p:sp>
        <p:nvSpPr>
          <p:cNvPr id="26" name="خطأ 1"/>
          <p:cNvSpPr/>
          <p:nvPr/>
        </p:nvSpPr>
        <p:spPr>
          <a:xfrm>
            <a:off x="861546" y="4641273"/>
            <a:ext cx="4668982" cy="706581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310</a:t>
            </a:r>
          </a:p>
        </p:txBody>
      </p:sp>
      <p:sp>
        <p:nvSpPr>
          <p:cNvPr id="27" name="خطأ2"/>
          <p:cNvSpPr/>
          <p:nvPr/>
        </p:nvSpPr>
        <p:spPr>
          <a:xfrm>
            <a:off x="861546" y="5590309"/>
            <a:ext cx="4668982" cy="706581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450</a:t>
            </a:r>
          </a:p>
        </p:txBody>
      </p:sp>
      <p:sp>
        <p:nvSpPr>
          <p:cNvPr id="28" name="تالي">
            <a:hlinkClick r:id="" action="ppaction://hlinkshowjump?jump=nextslide"/>
          </p:cNvPr>
          <p:cNvSpPr/>
          <p:nvPr/>
        </p:nvSpPr>
        <p:spPr>
          <a:xfrm flipH="1">
            <a:off x="6442362" y="5590309"/>
            <a:ext cx="1246909" cy="1026622"/>
          </a:xfrm>
          <a:prstGeom prst="chevro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11312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حظ أوفر في المرة القادم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حظ أوفر في المرة القادم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AD47"/>
                                      </p:to>
                                    </p:animClr>
                                    <p:set>
                                      <p:cBhvr>
                                        <p:cTn id="2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ممتا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43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4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4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صورة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24" b="67552"/>
          <a:stretch/>
        </p:blipFill>
        <p:spPr>
          <a:xfrm>
            <a:off x="9282545" y="1025433"/>
            <a:ext cx="1246702" cy="1215704"/>
          </a:xfrm>
          <a:prstGeom prst="rect">
            <a:avLst/>
          </a:prstGeom>
        </p:spPr>
      </p:pic>
      <p:pic>
        <p:nvPicPr>
          <p:cNvPr id="15" name="صورة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56" r="33623" b="67203"/>
          <a:stretch/>
        </p:blipFill>
        <p:spPr>
          <a:xfrm>
            <a:off x="8049490" y="1014878"/>
            <a:ext cx="1219201" cy="1229558"/>
          </a:xfrm>
          <a:prstGeom prst="rect">
            <a:avLst/>
          </a:prstGeom>
        </p:spPr>
      </p:pic>
      <p:pic>
        <p:nvPicPr>
          <p:cNvPr id="16" name="صورة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883" b="67203"/>
          <a:stretch/>
        </p:blipFill>
        <p:spPr>
          <a:xfrm>
            <a:off x="6780208" y="1014878"/>
            <a:ext cx="1241574" cy="1229558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8029888" y="1012437"/>
            <a:ext cx="1249680" cy="124968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9279568" y="1012437"/>
            <a:ext cx="1249680" cy="124968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6780208" y="1012437"/>
            <a:ext cx="1249680" cy="124968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9279568" y="2262117"/>
            <a:ext cx="1249680" cy="124968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8029888" y="2262117"/>
            <a:ext cx="1249680" cy="124968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6780208" y="2262117"/>
            <a:ext cx="1249680" cy="124968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9279568" y="3511797"/>
            <a:ext cx="1249680" cy="124968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مستطيل 11"/>
          <p:cNvSpPr/>
          <p:nvPr/>
        </p:nvSpPr>
        <p:spPr>
          <a:xfrm>
            <a:off x="8029888" y="3511797"/>
            <a:ext cx="1249680" cy="124968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مستطيل 12"/>
          <p:cNvSpPr/>
          <p:nvPr/>
        </p:nvSpPr>
        <p:spPr>
          <a:xfrm>
            <a:off x="6780208" y="3511797"/>
            <a:ext cx="1249680" cy="124968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سؤال"/>
          <p:cNvSpPr/>
          <p:nvPr/>
        </p:nvSpPr>
        <p:spPr>
          <a:xfrm>
            <a:off x="861546" y="969818"/>
            <a:ext cx="4668982" cy="2493818"/>
          </a:xfrm>
          <a:prstGeom prst="roundRect">
            <a:avLst/>
          </a:prstGeom>
          <a:solidFill>
            <a:schemeClr val="bg1">
              <a:lumMod val="85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>
              <a:defRPr/>
            </a:pPr>
            <a:r>
              <a:rPr lang="ar-SA" sz="4000" b="1" dirty="0">
                <a:solidFill>
                  <a:prstClr val="black"/>
                </a:solidFill>
                <a:latin typeface="A Jannat LT" pitchFamily="2" charset="-78"/>
              </a:rPr>
              <a:t>ناتج الطرح هو:</a:t>
            </a:r>
          </a:p>
          <a:p>
            <a:pPr lvl="0" algn="ctr">
              <a:defRPr/>
            </a:pPr>
            <a:r>
              <a:rPr lang="ar-SA" sz="4000" b="1" dirty="0">
                <a:solidFill>
                  <a:prstClr val="black"/>
                </a:solidFill>
                <a:latin typeface="A Jannat LT" pitchFamily="2" charset="-78"/>
              </a:rPr>
              <a:t>905</a:t>
            </a:r>
            <a:r>
              <a:rPr lang="en-US" sz="4000" b="1" dirty="0">
                <a:solidFill>
                  <a:prstClr val="black"/>
                </a:solidFill>
                <a:latin typeface="A Jannat LT" pitchFamily="2" charset="-78"/>
                <a:cs typeface="Arial" panose="020B0604020202020204" pitchFamily="34" charset="0"/>
              </a:rPr>
              <a:t> </a:t>
            </a:r>
            <a:r>
              <a:rPr lang="ar-SA" sz="4000" b="1" dirty="0">
                <a:solidFill>
                  <a:prstClr val="black"/>
                </a:solidFill>
                <a:latin typeface="A Jannat LT" pitchFamily="2" charset="-78"/>
              </a:rPr>
              <a:t> - 452= </a:t>
            </a:r>
          </a:p>
        </p:txBody>
      </p:sp>
      <p:sp>
        <p:nvSpPr>
          <p:cNvPr id="25" name="صحيح"/>
          <p:cNvSpPr/>
          <p:nvPr/>
        </p:nvSpPr>
        <p:spPr>
          <a:xfrm>
            <a:off x="861546" y="4641273"/>
            <a:ext cx="4668982" cy="706581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453</a:t>
            </a:r>
          </a:p>
        </p:txBody>
      </p:sp>
      <p:sp>
        <p:nvSpPr>
          <p:cNvPr id="26" name="خطأ 1"/>
          <p:cNvSpPr/>
          <p:nvPr/>
        </p:nvSpPr>
        <p:spPr>
          <a:xfrm>
            <a:off x="861546" y="3783346"/>
            <a:ext cx="4668982" cy="706581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553</a:t>
            </a:r>
          </a:p>
        </p:txBody>
      </p:sp>
      <p:sp>
        <p:nvSpPr>
          <p:cNvPr id="27" name="خطأ2"/>
          <p:cNvSpPr/>
          <p:nvPr/>
        </p:nvSpPr>
        <p:spPr>
          <a:xfrm>
            <a:off x="861546" y="5590309"/>
            <a:ext cx="4668982" cy="706581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543</a:t>
            </a:r>
          </a:p>
        </p:txBody>
      </p:sp>
      <p:sp>
        <p:nvSpPr>
          <p:cNvPr id="28" name="تالي">
            <a:hlinkClick r:id="" action="ppaction://hlinkshowjump?jump=nextslide"/>
          </p:cNvPr>
          <p:cNvSpPr/>
          <p:nvPr/>
        </p:nvSpPr>
        <p:spPr>
          <a:xfrm flipH="1">
            <a:off x="6442362" y="5590309"/>
            <a:ext cx="1246909" cy="1026622"/>
          </a:xfrm>
          <a:prstGeom prst="chevro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991047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حظ أوفر في المرة القادم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حظ أوفر في المرة القادم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AD47"/>
                                      </p:to>
                                    </p:animClr>
                                    <p:set>
                                      <p:cBhvr>
                                        <p:cTn id="2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ممتا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43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4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4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صورة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24" b="67552"/>
          <a:stretch/>
        </p:blipFill>
        <p:spPr>
          <a:xfrm>
            <a:off x="9282545" y="1025433"/>
            <a:ext cx="1246702" cy="1215704"/>
          </a:xfrm>
          <a:prstGeom prst="rect">
            <a:avLst/>
          </a:prstGeom>
        </p:spPr>
      </p:pic>
      <p:pic>
        <p:nvPicPr>
          <p:cNvPr id="15" name="صورة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56" r="33623" b="67203"/>
          <a:stretch/>
        </p:blipFill>
        <p:spPr>
          <a:xfrm>
            <a:off x="8049490" y="1014878"/>
            <a:ext cx="1219201" cy="1229558"/>
          </a:xfrm>
          <a:prstGeom prst="rect">
            <a:avLst/>
          </a:prstGeom>
        </p:spPr>
      </p:pic>
      <p:pic>
        <p:nvPicPr>
          <p:cNvPr id="16" name="صورة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883" b="67203"/>
          <a:stretch/>
        </p:blipFill>
        <p:spPr>
          <a:xfrm>
            <a:off x="6780208" y="1014878"/>
            <a:ext cx="1241574" cy="1229558"/>
          </a:xfrm>
          <a:prstGeom prst="rect">
            <a:avLst/>
          </a:prstGeom>
        </p:spPr>
      </p:pic>
      <p:pic>
        <p:nvPicPr>
          <p:cNvPr id="18" name="صورة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24" t="33558" b="34271"/>
          <a:stretch/>
        </p:blipFill>
        <p:spPr>
          <a:xfrm>
            <a:off x="9299170" y="2258289"/>
            <a:ext cx="1246702" cy="1253507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8029888" y="1012437"/>
            <a:ext cx="1249680" cy="124968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9279568" y="1012437"/>
            <a:ext cx="1249680" cy="124968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6780208" y="1012437"/>
            <a:ext cx="1249680" cy="124968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9279568" y="2262117"/>
            <a:ext cx="1249680" cy="124968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8029888" y="2262117"/>
            <a:ext cx="1249680" cy="124968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6780208" y="2262117"/>
            <a:ext cx="1249680" cy="124968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9279568" y="3511797"/>
            <a:ext cx="1249680" cy="124968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مستطيل 11"/>
          <p:cNvSpPr/>
          <p:nvPr/>
        </p:nvSpPr>
        <p:spPr>
          <a:xfrm>
            <a:off x="8029888" y="3511797"/>
            <a:ext cx="1249680" cy="124968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مستطيل 12"/>
          <p:cNvSpPr/>
          <p:nvPr/>
        </p:nvSpPr>
        <p:spPr>
          <a:xfrm>
            <a:off x="6780208" y="3511797"/>
            <a:ext cx="1249680" cy="124968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سؤال"/>
          <p:cNvSpPr/>
          <p:nvPr/>
        </p:nvSpPr>
        <p:spPr>
          <a:xfrm>
            <a:off x="861546" y="969818"/>
            <a:ext cx="4668982" cy="2493818"/>
          </a:xfrm>
          <a:prstGeom prst="roundRect">
            <a:avLst/>
          </a:prstGeom>
          <a:solidFill>
            <a:schemeClr val="bg2">
              <a:lumMod val="9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 rtl="0">
              <a:defRPr/>
            </a:pPr>
            <a:r>
              <a:rPr lang="ar-SA" sz="3200" b="1" dirty="0">
                <a:solidFill>
                  <a:prstClr val="black"/>
                </a:solidFill>
                <a:latin typeface="A Jannat LT" pitchFamily="2" charset="-78"/>
              </a:rPr>
              <a:t>عملية طرح هي عملية عكسية لعملية؟</a:t>
            </a:r>
            <a:endParaRPr lang="en-GB" sz="3200" b="1" dirty="0">
              <a:solidFill>
                <a:prstClr val="black"/>
              </a:solidFill>
              <a:latin typeface="A Jannat LT" pitchFamily="2" charset="-78"/>
            </a:endParaRPr>
          </a:p>
        </p:txBody>
      </p:sp>
      <p:sp>
        <p:nvSpPr>
          <p:cNvPr id="25" name="صحيح"/>
          <p:cNvSpPr/>
          <p:nvPr/>
        </p:nvSpPr>
        <p:spPr>
          <a:xfrm>
            <a:off x="861546" y="5580941"/>
            <a:ext cx="4668982" cy="706581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الجمع</a:t>
            </a:r>
          </a:p>
        </p:txBody>
      </p:sp>
      <p:sp>
        <p:nvSpPr>
          <p:cNvPr id="26" name="خطأ 1"/>
          <p:cNvSpPr/>
          <p:nvPr/>
        </p:nvSpPr>
        <p:spPr>
          <a:xfrm>
            <a:off x="861546" y="4641273"/>
            <a:ext cx="4668982" cy="706581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الضرب</a:t>
            </a:r>
          </a:p>
        </p:txBody>
      </p:sp>
      <p:sp>
        <p:nvSpPr>
          <p:cNvPr id="27" name="خطأ2"/>
          <p:cNvSpPr/>
          <p:nvPr/>
        </p:nvSpPr>
        <p:spPr>
          <a:xfrm>
            <a:off x="861546" y="3696723"/>
            <a:ext cx="4668982" cy="706581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400" dirty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القسمة</a:t>
            </a:r>
            <a:endParaRPr kumimoji="0" lang="ar-SA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 panose="020B0604020202020204" pitchFamily="34" charset="0"/>
            </a:endParaRPr>
          </a:p>
        </p:txBody>
      </p:sp>
      <p:sp>
        <p:nvSpPr>
          <p:cNvPr id="28" name="تالي">
            <a:hlinkClick r:id="" action="ppaction://hlinkshowjump?jump=nextslide"/>
          </p:cNvPr>
          <p:cNvSpPr/>
          <p:nvPr/>
        </p:nvSpPr>
        <p:spPr>
          <a:xfrm flipH="1">
            <a:off x="6442362" y="5590309"/>
            <a:ext cx="1246909" cy="1026622"/>
          </a:xfrm>
          <a:prstGeom prst="chevro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684627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حظ أوفر في المرة القادم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حظ أوفر في المرة القادم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AD47"/>
                                      </p:to>
                                    </p:animClr>
                                    <p:set>
                                      <p:cBhvr>
                                        <p:cTn id="2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ممتا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"/>
                            </p:stCondLst>
                            <p:childTnLst>
                              <p:par>
                                <p:cTn id="26" presetID="43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4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صورة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24" b="67552"/>
          <a:stretch/>
        </p:blipFill>
        <p:spPr>
          <a:xfrm>
            <a:off x="9282545" y="1025433"/>
            <a:ext cx="1246702" cy="1215704"/>
          </a:xfrm>
          <a:prstGeom prst="rect">
            <a:avLst/>
          </a:prstGeom>
        </p:spPr>
      </p:pic>
      <p:pic>
        <p:nvPicPr>
          <p:cNvPr id="15" name="صورة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56" r="33623" b="67203"/>
          <a:stretch/>
        </p:blipFill>
        <p:spPr>
          <a:xfrm>
            <a:off x="8049490" y="1014878"/>
            <a:ext cx="1219201" cy="1229558"/>
          </a:xfrm>
          <a:prstGeom prst="rect">
            <a:avLst/>
          </a:prstGeom>
        </p:spPr>
      </p:pic>
      <p:pic>
        <p:nvPicPr>
          <p:cNvPr id="16" name="صورة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883" b="67203"/>
          <a:stretch/>
        </p:blipFill>
        <p:spPr>
          <a:xfrm>
            <a:off x="6780208" y="1014878"/>
            <a:ext cx="1241574" cy="1229558"/>
          </a:xfrm>
          <a:prstGeom prst="rect">
            <a:avLst/>
          </a:prstGeom>
        </p:spPr>
      </p:pic>
      <p:pic>
        <p:nvPicPr>
          <p:cNvPr id="18" name="صورة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24" t="33558" b="34271"/>
          <a:stretch/>
        </p:blipFill>
        <p:spPr>
          <a:xfrm>
            <a:off x="9299170" y="2258289"/>
            <a:ext cx="1246702" cy="1253507"/>
          </a:xfrm>
          <a:prstGeom prst="rect">
            <a:avLst/>
          </a:prstGeom>
        </p:spPr>
      </p:pic>
      <p:pic>
        <p:nvPicPr>
          <p:cNvPr id="19" name="صورة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56" t="33535" r="33254" b="34314"/>
          <a:stretch/>
        </p:blipFill>
        <p:spPr>
          <a:xfrm>
            <a:off x="8049490" y="2272145"/>
            <a:ext cx="1233055" cy="1218672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8029888" y="1012437"/>
            <a:ext cx="1249680" cy="124968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9279568" y="1012437"/>
            <a:ext cx="1249680" cy="124968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6780208" y="1012437"/>
            <a:ext cx="1249680" cy="124968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9279568" y="2262117"/>
            <a:ext cx="1249680" cy="124968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8029888" y="2262117"/>
            <a:ext cx="1249680" cy="124968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6780208" y="2262117"/>
            <a:ext cx="1249680" cy="124968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9279568" y="3511797"/>
            <a:ext cx="1249680" cy="124968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مستطيل 11"/>
          <p:cNvSpPr/>
          <p:nvPr/>
        </p:nvSpPr>
        <p:spPr>
          <a:xfrm>
            <a:off x="8029888" y="3511797"/>
            <a:ext cx="1249680" cy="124968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مستطيل 12"/>
          <p:cNvSpPr/>
          <p:nvPr/>
        </p:nvSpPr>
        <p:spPr>
          <a:xfrm>
            <a:off x="6780208" y="3511797"/>
            <a:ext cx="1249680" cy="124968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سؤال"/>
          <p:cNvSpPr/>
          <p:nvPr/>
        </p:nvSpPr>
        <p:spPr>
          <a:xfrm>
            <a:off x="861546" y="969818"/>
            <a:ext cx="4668982" cy="2493818"/>
          </a:xfrm>
          <a:prstGeom prst="roundRect">
            <a:avLst/>
          </a:prstGeom>
          <a:solidFill>
            <a:schemeClr val="bg2">
              <a:lumMod val="9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 rtl="0">
              <a:defRPr/>
            </a:pPr>
            <a:r>
              <a:rPr lang="ar-SA" sz="4000" b="1" dirty="0">
                <a:solidFill>
                  <a:prstClr val="black"/>
                </a:solidFill>
                <a:latin typeface="A Jannat LT" pitchFamily="2" charset="-78"/>
              </a:rPr>
              <a:t>ناتج الطرح هو:</a:t>
            </a:r>
          </a:p>
          <a:p>
            <a:pPr lvl="0" algn="ctr" rtl="0">
              <a:defRPr/>
            </a:pPr>
            <a:r>
              <a:rPr lang="ar-SA" sz="4000" b="1" dirty="0">
                <a:solidFill>
                  <a:prstClr val="black"/>
                </a:solidFill>
                <a:latin typeface="A Jannat LT" pitchFamily="2" charset="-78"/>
              </a:rPr>
              <a:t>300-200=</a:t>
            </a:r>
          </a:p>
          <a:p>
            <a:pPr lvl="0" algn="ctr" rtl="0">
              <a:defRPr/>
            </a:pPr>
            <a:endParaRPr lang="en-GB" sz="4000" b="1" dirty="0">
              <a:solidFill>
                <a:prstClr val="black"/>
              </a:solidFill>
              <a:latin typeface="A Jannat LT" pitchFamily="2" charset="-78"/>
            </a:endParaRPr>
          </a:p>
        </p:txBody>
      </p:sp>
      <p:sp>
        <p:nvSpPr>
          <p:cNvPr id="25" name="صحيح"/>
          <p:cNvSpPr/>
          <p:nvPr/>
        </p:nvSpPr>
        <p:spPr>
          <a:xfrm>
            <a:off x="861546" y="4761477"/>
            <a:ext cx="4668982" cy="706581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100</a:t>
            </a:r>
          </a:p>
        </p:txBody>
      </p:sp>
      <p:sp>
        <p:nvSpPr>
          <p:cNvPr id="26" name="خطأ 1"/>
          <p:cNvSpPr/>
          <p:nvPr/>
        </p:nvSpPr>
        <p:spPr>
          <a:xfrm>
            <a:off x="861546" y="3732653"/>
            <a:ext cx="4668982" cy="706581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500</a:t>
            </a:r>
          </a:p>
        </p:txBody>
      </p:sp>
      <p:sp>
        <p:nvSpPr>
          <p:cNvPr id="27" name="خطأ2"/>
          <p:cNvSpPr/>
          <p:nvPr/>
        </p:nvSpPr>
        <p:spPr>
          <a:xfrm>
            <a:off x="861546" y="5590309"/>
            <a:ext cx="4668982" cy="706581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200</a:t>
            </a:r>
          </a:p>
        </p:txBody>
      </p:sp>
      <p:sp>
        <p:nvSpPr>
          <p:cNvPr id="28" name="تالي">
            <a:hlinkClick r:id="" action="ppaction://hlinkshowjump?jump=nextslide"/>
          </p:cNvPr>
          <p:cNvSpPr/>
          <p:nvPr/>
        </p:nvSpPr>
        <p:spPr>
          <a:xfrm flipH="1">
            <a:off x="6442362" y="5590309"/>
            <a:ext cx="1246909" cy="1026622"/>
          </a:xfrm>
          <a:prstGeom prst="chevro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919691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حظ أوفر في المرة القادم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حظ أوفر في المرة القادم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AD47"/>
                                      </p:to>
                                    </p:animClr>
                                    <p:set>
                                      <p:cBhvr>
                                        <p:cTn id="2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ممتا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43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4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4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2436826" y="1804740"/>
            <a:ext cx="7159332" cy="32316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4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الهَــــدَف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أَنْ يَجد ناتج طَرْح عَدديْن ضِمْن 99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1" i="0" u="none" strike="noStrike" kern="1200" cap="none" spc="0" normalizeH="0" baseline="0" noProof="0" dirty="0" err="1">
                <a:ln/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بالاستلاف</a:t>
            </a:r>
            <a:r>
              <a:rPr kumimoji="0" lang="ar-SA" sz="48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4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70587165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صورة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24" b="67552"/>
          <a:stretch/>
        </p:blipFill>
        <p:spPr>
          <a:xfrm>
            <a:off x="9282545" y="1025433"/>
            <a:ext cx="1246702" cy="1215704"/>
          </a:xfrm>
          <a:prstGeom prst="rect">
            <a:avLst/>
          </a:prstGeom>
        </p:spPr>
      </p:pic>
      <p:pic>
        <p:nvPicPr>
          <p:cNvPr id="15" name="صورة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56" r="33623" b="67203"/>
          <a:stretch/>
        </p:blipFill>
        <p:spPr>
          <a:xfrm>
            <a:off x="8049490" y="1014878"/>
            <a:ext cx="1219201" cy="1229558"/>
          </a:xfrm>
          <a:prstGeom prst="rect">
            <a:avLst/>
          </a:prstGeom>
        </p:spPr>
      </p:pic>
      <p:pic>
        <p:nvPicPr>
          <p:cNvPr id="16" name="صورة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883" b="67203"/>
          <a:stretch/>
        </p:blipFill>
        <p:spPr>
          <a:xfrm>
            <a:off x="6780208" y="1014878"/>
            <a:ext cx="1241574" cy="1229558"/>
          </a:xfrm>
          <a:prstGeom prst="rect">
            <a:avLst/>
          </a:prstGeom>
        </p:spPr>
      </p:pic>
      <p:pic>
        <p:nvPicPr>
          <p:cNvPr id="18" name="صورة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24" t="33558" b="34271"/>
          <a:stretch/>
        </p:blipFill>
        <p:spPr>
          <a:xfrm>
            <a:off x="9299170" y="2258289"/>
            <a:ext cx="1246702" cy="1253507"/>
          </a:xfrm>
          <a:prstGeom prst="rect">
            <a:avLst/>
          </a:prstGeom>
        </p:spPr>
      </p:pic>
      <p:pic>
        <p:nvPicPr>
          <p:cNvPr id="19" name="صورة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56" t="33535" r="33254" b="34314"/>
          <a:stretch/>
        </p:blipFill>
        <p:spPr>
          <a:xfrm>
            <a:off x="8049490" y="2272144"/>
            <a:ext cx="1233055" cy="1257333"/>
          </a:xfrm>
          <a:prstGeom prst="rect">
            <a:avLst/>
          </a:prstGeom>
        </p:spPr>
      </p:pic>
      <p:pic>
        <p:nvPicPr>
          <p:cNvPr id="20" name="صورة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97" r="66883" b="33944"/>
          <a:stretch/>
        </p:blipFill>
        <p:spPr>
          <a:xfrm>
            <a:off x="6780208" y="2244436"/>
            <a:ext cx="1241574" cy="1246909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8029888" y="1012437"/>
            <a:ext cx="1249680" cy="124968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9279568" y="1012437"/>
            <a:ext cx="1249680" cy="124968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6780208" y="1012437"/>
            <a:ext cx="1249680" cy="124968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9279568" y="2262117"/>
            <a:ext cx="1249680" cy="124968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8029888" y="2262117"/>
            <a:ext cx="1249680" cy="124968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6780208" y="2262117"/>
            <a:ext cx="1249680" cy="124968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9279568" y="3511797"/>
            <a:ext cx="1249680" cy="124968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مستطيل 11"/>
          <p:cNvSpPr/>
          <p:nvPr/>
        </p:nvSpPr>
        <p:spPr>
          <a:xfrm>
            <a:off x="8029888" y="3511797"/>
            <a:ext cx="1249680" cy="124968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مستطيل 12"/>
          <p:cNvSpPr/>
          <p:nvPr/>
        </p:nvSpPr>
        <p:spPr>
          <a:xfrm>
            <a:off x="6780208" y="3511797"/>
            <a:ext cx="1249680" cy="124968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سؤال"/>
          <p:cNvSpPr/>
          <p:nvPr/>
        </p:nvSpPr>
        <p:spPr>
          <a:xfrm>
            <a:off x="861546" y="969818"/>
            <a:ext cx="4668982" cy="2493818"/>
          </a:xfrm>
          <a:prstGeom prst="roundRect">
            <a:avLst/>
          </a:prstGeom>
          <a:solidFill>
            <a:schemeClr val="bg2">
              <a:lumMod val="9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>
              <a:defRPr/>
            </a:pPr>
            <a:r>
              <a:rPr lang="ar-SA" sz="3600" b="1" dirty="0">
                <a:solidFill>
                  <a:prstClr val="black"/>
                </a:solidFill>
                <a:latin typeface="A Jannat LT" pitchFamily="2" charset="-78"/>
              </a:rPr>
              <a:t>ناتج الطرح هو:</a:t>
            </a:r>
          </a:p>
          <a:p>
            <a:pPr lvl="0" algn="ctr">
              <a:defRPr/>
            </a:pPr>
            <a:r>
              <a:rPr lang="ar-SA" sz="3600" b="1" dirty="0">
                <a:solidFill>
                  <a:prstClr val="black"/>
                </a:solidFill>
                <a:latin typeface="A Jannat LT" pitchFamily="2" charset="-78"/>
              </a:rPr>
              <a:t>790 </a:t>
            </a:r>
            <a:r>
              <a:rPr lang="ar-SA" sz="4000" b="1" dirty="0">
                <a:solidFill>
                  <a:prstClr val="black"/>
                </a:solidFill>
                <a:latin typeface="A Jannat LT" pitchFamily="2" charset="-78"/>
              </a:rPr>
              <a:t>-</a:t>
            </a:r>
            <a:r>
              <a:rPr lang="ar-SA" sz="3600" b="1" dirty="0">
                <a:solidFill>
                  <a:prstClr val="black"/>
                </a:solidFill>
                <a:latin typeface="A Jannat LT" pitchFamily="2" charset="-78"/>
              </a:rPr>
              <a:t> 578 =</a:t>
            </a:r>
          </a:p>
        </p:txBody>
      </p:sp>
      <p:sp>
        <p:nvSpPr>
          <p:cNvPr id="25" name="صحيح"/>
          <p:cNvSpPr/>
          <p:nvPr/>
        </p:nvSpPr>
        <p:spPr>
          <a:xfrm>
            <a:off x="861546" y="3699164"/>
            <a:ext cx="4668982" cy="706581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212</a:t>
            </a:r>
          </a:p>
        </p:txBody>
      </p:sp>
      <p:sp>
        <p:nvSpPr>
          <p:cNvPr id="26" name="خطأ 1"/>
          <p:cNvSpPr/>
          <p:nvPr/>
        </p:nvSpPr>
        <p:spPr>
          <a:xfrm>
            <a:off x="861546" y="4641273"/>
            <a:ext cx="4668982" cy="706581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222</a:t>
            </a:r>
          </a:p>
        </p:txBody>
      </p:sp>
      <p:sp>
        <p:nvSpPr>
          <p:cNvPr id="27" name="خطأ2"/>
          <p:cNvSpPr/>
          <p:nvPr/>
        </p:nvSpPr>
        <p:spPr>
          <a:xfrm>
            <a:off x="861546" y="5590309"/>
            <a:ext cx="4668982" cy="706581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213</a:t>
            </a:r>
          </a:p>
        </p:txBody>
      </p:sp>
      <p:sp>
        <p:nvSpPr>
          <p:cNvPr id="28" name="تالي">
            <a:hlinkClick r:id="" action="ppaction://hlinkshowjump?jump=nextslide"/>
          </p:cNvPr>
          <p:cNvSpPr/>
          <p:nvPr/>
        </p:nvSpPr>
        <p:spPr>
          <a:xfrm flipH="1">
            <a:off x="6442362" y="5590309"/>
            <a:ext cx="1246909" cy="1026622"/>
          </a:xfrm>
          <a:prstGeom prst="chevro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980116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حظ أوفر في المرة القادم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حظ أوفر في المرة القادم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AD47"/>
                                      </p:to>
                                    </p:animClr>
                                    <p:set>
                                      <p:cBhvr>
                                        <p:cTn id="2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ممتا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43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4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4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صورة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24" b="67552"/>
          <a:stretch/>
        </p:blipFill>
        <p:spPr>
          <a:xfrm>
            <a:off x="9282545" y="1025433"/>
            <a:ext cx="1246702" cy="1215704"/>
          </a:xfrm>
          <a:prstGeom prst="rect">
            <a:avLst/>
          </a:prstGeom>
        </p:spPr>
      </p:pic>
      <p:pic>
        <p:nvPicPr>
          <p:cNvPr id="15" name="صورة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56" r="33623" b="67203"/>
          <a:stretch/>
        </p:blipFill>
        <p:spPr>
          <a:xfrm>
            <a:off x="8049490" y="1014878"/>
            <a:ext cx="1219201" cy="1229558"/>
          </a:xfrm>
          <a:prstGeom prst="rect">
            <a:avLst/>
          </a:prstGeom>
        </p:spPr>
      </p:pic>
      <p:pic>
        <p:nvPicPr>
          <p:cNvPr id="16" name="صورة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883" b="67203"/>
          <a:stretch/>
        </p:blipFill>
        <p:spPr>
          <a:xfrm>
            <a:off x="6780208" y="1014878"/>
            <a:ext cx="1241574" cy="1229558"/>
          </a:xfrm>
          <a:prstGeom prst="rect">
            <a:avLst/>
          </a:prstGeom>
        </p:spPr>
      </p:pic>
      <p:pic>
        <p:nvPicPr>
          <p:cNvPr id="18" name="صورة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24" t="33558" b="34271"/>
          <a:stretch/>
        </p:blipFill>
        <p:spPr>
          <a:xfrm>
            <a:off x="9299170" y="2258289"/>
            <a:ext cx="1246702" cy="1251067"/>
          </a:xfrm>
          <a:prstGeom prst="rect">
            <a:avLst/>
          </a:prstGeom>
        </p:spPr>
      </p:pic>
      <p:pic>
        <p:nvPicPr>
          <p:cNvPr id="19" name="صورة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56" t="33535" r="33254" b="34314"/>
          <a:stretch/>
        </p:blipFill>
        <p:spPr>
          <a:xfrm>
            <a:off x="8049490" y="2272145"/>
            <a:ext cx="1233055" cy="1218672"/>
          </a:xfrm>
          <a:prstGeom prst="rect">
            <a:avLst/>
          </a:prstGeom>
        </p:spPr>
      </p:pic>
      <p:pic>
        <p:nvPicPr>
          <p:cNvPr id="20" name="صورة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97" r="66883" b="33944"/>
          <a:stretch/>
        </p:blipFill>
        <p:spPr>
          <a:xfrm>
            <a:off x="6780208" y="2244436"/>
            <a:ext cx="1241574" cy="1246909"/>
          </a:xfrm>
          <a:prstGeom prst="rect">
            <a:avLst/>
          </a:prstGeom>
        </p:spPr>
      </p:pic>
      <p:pic>
        <p:nvPicPr>
          <p:cNvPr id="21" name="صورة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46" t="66795"/>
          <a:stretch/>
        </p:blipFill>
        <p:spPr>
          <a:xfrm>
            <a:off x="9282544" y="3519055"/>
            <a:ext cx="1246703" cy="1244862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8029888" y="1012437"/>
            <a:ext cx="1249680" cy="124968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9279568" y="1012437"/>
            <a:ext cx="1249680" cy="124968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6780208" y="1012437"/>
            <a:ext cx="1249680" cy="124968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9279568" y="2262117"/>
            <a:ext cx="1249680" cy="124968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8029888" y="2262117"/>
            <a:ext cx="1249680" cy="124968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6780208" y="2262117"/>
            <a:ext cx="1249680" cy="124968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9279568" y="3511797"/>
            <a:ext cx="1249680" cy="124968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مستطيل 11"/>
          <p:cNvSpPr/>
          <p:nvPr/>
        </p:nvSpPr>
        <p:spPr>
          <a:xfrm>
            <a:off x="8029888" y="3511797"/>
            <a:ext cx="1249680" cy="124968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مستطيل 12"/>
          <p:cNvSpPr/>
          <p:nvPr/>
        </p:nvSpPr>
        <p:spPr>
          <a:xfrm>
            <a:off x="6780208" y="3511797"/>
            <a:ext cx="1249680" cy="124968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سؤال"/>
          <p:cNvSpPr/>
          <p:nvPr/>
        </p:nvSpPr>
        <p:spPr>
          <a:xfrm>
            <a:off x="861546" y="969818"/>
            <a:ext cx="4668982" cy="2493818"/>
          </a:xfrm>
          <a:prstGeom prst="roundRect">
            <a:avLst/>
          </a:prstGeom>
          <a:solidFill>
            <a:schemeClr val="bg2">
              <a:lumMod val="9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 rtl="0">
              <a:defRPr/>
            </a:pPr>
            <a:r>
              <a:rPr lang="ar-SA" sz="3200" b="1" dirty="0">
                <a:solidFill>
                  <a:sysClr val="windowText" lastClr="000000"/>
                </a:solidFill>
              </a:rPr>
              <a:t>ما العدد الذي يمكن كتابته في المكانيين</a:t>
            </a:r>
          </a:p>
          <a:p>
            <a:pPr lvl="0" algn="ctr" rtl="0">
              <a:defRPr/>
            </a:pPr>
            <a:r>
              <a:rPr lang="ar-SA" sz="3200" b="1" dirty="0" smtClean="0">
                <a:solidFill>
                  <a:sysClr val="windowText" lastClr="000000"/>
                </a:solidFill>
              </a:rPr>
              <a:t>الفارغيّن </a:t>
            </a:r>
            <a:r>
              <a:rPr lang="ar-SA" sz="3200" b="1" dirty="0">
                <a:solidFill>
                  <a:sysClr val="windowText" lastClr="000000"/>
                </a:solidFill>
              </a:rPr>
              <a:t>هو</a:t>
            </a: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cs typeface="Arial" panose="020B0604020202020204" pitchFamily="34" charset="0"/>
              </a:rPr>
              <a:t>854-391=.........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200" b="1" dirty="0">
                <a:solidFill>
                  <a:schemeClr val="tx1"/>
                </a:solidFill>
                <a:latin typeface="Calibri"/>
                <a:cs typeface="Arial" panose="020B0604020202020204" pitchFamily="34" charset="0"/>
              </a:rPr>
              <a:t>........+ 391= 854 </a:t>
            </a:r>
          </a:p>
        </p:txBody>
      </p:sp>
      <p:sp>
        <p:nvSpPr>
          <p:cNvPr id="25" name="صحيح"/>
          <p:cNvSpPr/>
          <p:nvPr/>
        </p:nvSpPr>
        <p:spPr>
          <a:xfrm>
            <a:off x="861546" y="5543265"/>
            <a:ext cx="4668982" cy="706581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463</a:t>
            </a:r>
          </a:p>
        </p:txBody>
      </p:sp>
      <p:sp>
        <p:nvSpPr>
          <p:cNvPr id="26" name="خطأ 1"/>
          <p:cNvSpPr/>
          <p:nvPr/>
        </p:nvSpPr>
        <p:spPr>
          <a:xfrm>
            <a:off x="861546" y="4641273"/>
            <a:ext cx="4668982" cy="706581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543</a:t>
            </a:r>
          </a:p>
        </p:txBody>
      </p:sp>
      <p:sp>
        <p:nvSpPr>
          <p:cNvPr id="27" name="خطأ2"/>
          <p:cNvSpPr/>
          <p:nvPr/>
        </p:nvSpPr>
        <p:spPr>
          <a:xfrm>
            <a:off x="861546" y="3747656"/>
            <a:ext cx="4668982" cy="706581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443</a:t>
            </a:r>
          </a:p>
        </p:txBody>
      </p:sp>
      <p:sp>
        <p:nvSpPr>
          <p:cNvPr id="28" name="تالي">
            <a:hlinkClick r:id="" action="ppaction://hlinkshowjump?jump=nextslide"/>
          </p:cNvPr>
          <p:cNvSpPr/>
          <p:nvPr/>
        </p:nvSpPr>
        <p:spPr>
          <a:xfrm flipH="1">
            <a:off x="6442362" y="5590309"/>
            <a:ext cx="1246909" cy="1026622"/>
          </a:xfrm>
          <a:prstGeom prst="chevro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86812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حظ أوفر في المرة القادم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حظ أوفر في المرة القادم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AD47"/>
                                      </p:to>
                                    </p:animClr>
                                    <p:set>
                                      <p:cBhvr>
                                        <p:cTn id="2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ممتا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43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4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4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صورة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24" b="67552"/>
          <a:stretch/>
        </p:blipFill>
        <p:spPr>
          <a:xfrm>
            <a:off x="9282545" y="1025433"/>
            <a:ext cx="1246702" cy="1215704"/>
          </a:xfrm>
          <a:prstGeom prst="rect">
            <a:avLst/>
          </a:prstGeom>
        </p:spPr>
      </p:pic>
      <p:pic>
        <p:nvPicPr>
          <p:cNvPr id="15" name="صورة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56" r="33623" b="67203"/>
          <a:stretch/>
        </p:blipFill>
        <p:spPr>
          <a:xfrm>
            <a:off x="8049490" y="1014878"/>
            <a:ext cx="1219201" cy="1229558"/>
          </a:xfrm>
          <a:prstGeom prst="rect">
            <a:avLst/>
          </a:prstGeom>
        </p:spPr>
      </p:pic>
      <p:pic>
        <p:nvPicPr>
          <p:cNvPr id="16" name="صورة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883" b="67203"/>
          <a:stretch/>
        </p:blipFill>
        <p:spPr>
          <a:xfrm>
            <a:off x="6780208" y="1014878"/>
            <a:ext cx="1241574" cy="1229558"/>
          </a:xfrm>
          <a:prstGeom prst="rect">
            <a:avLst/>
          </a:prstGeom>
        </p:spPr>
      </p:pic>
      <p:pic>
        <p:nvPicPr>
          <p:cNvPr id="18" name="صورة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24" t="33558" b="34271"/>
          <a:stretch/>
        </p:blipFill>
        <p:spPr>
          <a:xfrm>
            <a:off x="9299170" y="2258289"/>
            <a:ext cx="1246702" cy="1251067"/>
          </a:xfrm>
          <a:prstGeom prst="rect">
            <a:avLst/>
          </a:prstGeom>
        </p:spPr>
      </p:pic>
      <p:pic>
        <p:nvPicPr>
          <p:cNvPr id="19" name="صورة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56" t="33535" r="33254" b="34314"/>
          <a:stretch/>
        </p:blipFill>
        <p:spPr>
          <a:xfrm>
            <a:off x="8049490" y="2272145"/>
            <a:ext cx="1233055" cy="1218672"/>
          </a:xfrm>
          <a:prstGeom prst="rect">
            <a:avLst/>
          </a:prstGeom>
        </p:spPr>
      </p:pic>
      <p:pic>
        <p:nvPicPr>
          <p:cNvPr id="20" name="صورة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97" r="66883" b="33944"/>
          <a:stretch/>
        </p:blipFill>
        <p:spPr>
          <a:xfrm>
            <a:off x="6780208" y="2244436"/>
            <a:ext cx="1241574" cy="1246909"/>
          </a:xfrm>
          <a:prstGeom prst="rect">
            <a:avLst/>
          </a:prstGeom>
        </p:spPr>
      </p:pic>
      <p:pic>
        <p:nvPicPr>
          <p:cNvPr id="21" name="صورة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46" t="66795"/>
          <a:stretch/>
        </p:blipFill>
        <p:spPr>
          <a:xfrm>
            <a:off x="9282544" y="3519055"/>
            <a:ext cx="1246703" cy="1244862"/>
          </a:xfrm>
          <a:prstGeom prst="rect">
            <a:avLst/>
          </a:prstGeom>
        </p:spPr>
      </p:pic>
      <p:pic>
        <p:nvPicPr>
          <p:cNvPr id="22" name="صورة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87" t="66795" r="33254"/>
          <a:stretch/>
        </p:blipFill>
        <p:spPr>
          <a:xfrm>
            <a:off x="8035636" y="3519054"/>
            <a:ext cx="1246909" cy="1244863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8029888" y="1012437"/>
            <a:ext cx="1249680" cy="124968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9279568" y="1012437"/>
            <a:ext cx="1249680" cy="124968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6780208" y="1012437"/>
            <a:ext cx="1249680" cy="124968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9279568" y="2262117"/>
            <a:ext cx="1249680" cy="124968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8029888" y="2262117"/>
            <a:ext cx="1249680" cy="124968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6780208" y="2262117"/>
            <a:ext cx="1249680" cy="124968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9279568" y="3511797"/>
            <a:ext cx="1249680" cy="124968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مستطيل 11"/>
          <p:cNvSpPr/>
          <p:nvPr/>
        </p:nvSpPr>
        <p:spPr>
          <a:xfrm>
            <a:off x="8029888" y="3511797"/>
            <a:ext cx="1249680" cy="124968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مستطيل 12"/>
          <p:cNvSpPr/>
          <p:nvPr/>
        </p:nvSpPr>
        <p:spPr>
          <a:xfrm>
            <a:off x="6780208" y="3511797"/>
            <a:ext cx="1249680" cy="124968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سؤال"/>
          <p:cNvSpPr/>
          <p:nvPr/>
        </p:nvSpPr>
        <p:spPr>
          <a:xfrm>
            <a:off x="861546" y="969818"/>
            <a:ext cx="4668982" cy="2493818"/>
          </a:xfrm>
          <a:prstGeom prst="roundRect">
            <a:avLst/>
          </a:prstGeom>
          <a:solidFill>
            <a:schemeClr val="bg2">
              <a:lumMod val="9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 rtl="0">
              <a:defRPr/>
            </a:pPr>
            <a:r>
              <a:rPr lang="ar-SA" sz="3600" dirty="0">
                <a:solidFill>
                  <a:sysClr val="windowText" lastClr="000000"/>
                </a:solidFill>
              </a:rPr>
              <a:t>إذا كانت جملة الطرح </a:t>
            </a:r>
          </a:p>
          <a:p>
            <a:pPr lvl="0" algn="ctr" rtl="0">
              <a:defRPr/>
            </a:pPr>
            <a:r>
              <a:rPr lang="ar-SA" sz="3600" dirty="0">
                <a:solidFill>
                  <a:sysClr val="windowText" lastClr="000000"/>
                </a:solidFill>
              </a:rPr>
              <a:t>882-369=</a:t>
            </a:r>
          </a:p>
          <a:p>
            <a:pPr lvl="0" algn="ctr" rtl="0">
              <a:defRPr/>
            </a:pPr>
            <a:r>
              <a:rPr lang="ar-SA" sz="3600" dirty="0">
                <a:solidFill>
                  <a:sysClr val="windowText" lastClr="000000"/>
                </a:solidFill>
              </a:rPr>
              <a:t>فإن جملة التحقق هي :</a:t>
            </a:r>
          </a:p>
        </p:txBody>
      </p:sp>
      <p:sp>
        <p:nvSpPr>
          <p:cNvPr id="25" name="صحيح"/>
          <p:cNvSpPr/>
          <p:nvPr/>
        </p:nvSpPr>
        <p:spPr>
          <a:xfrm>
            <a:off x="861546" y="3699164"/>
            <a:ext cx="4668982" cy="706581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513</a:t>
            </a:r>
          </a:p>
        </p:txBody>
      </p:sp>
      <p:sp>
        <p:nvSpPr>
          <p:cNvPr id="26" name="خطأ 1"/>
          <p:cNvSpPr/>
          <p:nvPr/>
        </p:nvSpPr>
        <p:spPr>
          <a:xfrm>
            <a:off x="861546" y="4641273"/>
            <a:ext cx="4668982" cy="706581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524</a:t>
            </a:r>
          </a:p>
        </p:txBody>
      </p:sp>
      <p:sp>
        <p:nvSpPr>
          <p:cNvPr id="27" name="خطأ2"/>
          <p:cNvSpPr/>
          <p:nvPr/>
        </p:nvSpPr>
        <p:spPr>
          <a:xfrm>
            <a:off x="861546" y="5590309"/>
            <a:ext cx="4668982" cy="706581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234</a:t>
            </a:r>
          </a:p>
        </p:txBody>
      </p:sp>
      <p:sp>
        <p:nvSpPr>
          <p:cNvPr id="28" name="تالي">
            <a:hlinkClick r:id="" action="ppaction://hlinkshowjump?jump=nextslide"/>
          </p:cNvPr>
          <p:cNvSpPr/>
          <p:nvPr/>
        </p:nvSpPr>
        <p:spPr>
          <a:xfrm flipH="1">
            <a:off x="6442362" y="5590309"/>
            <a:ext cx="1246909" cy="1026622"/>
          </a:xfrm>
          <a:prstGeom prst="chevro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981220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حظ أوفر في المرة القادم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حظ أوفر في المرة القادم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AD47"/>
                                      </p:to>
                                    </p:animClr>
                                    <p:set>
                                      <p:cBhvr>
                                        <p:cTn id="2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ممتا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43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4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4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صورة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24" b="67552"/>
          <a:stretch/>
        </p:blipFill>
        <p:spPr>
          <a:xfrm>
            <a:off x="9282545" y="1025433"/>
            <a:ext cx="1246702" cy="1215704"/>
          </a:xfrm>
          <a:prstGeom prst="rect">
            <a:avLst/>
          </a:prstGeom>
        </p:spPr>
      </p:pic>
      <p:pic>
        <p:nvPicPr>
          <p:cNvPr id="15" name="صورة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56" r="33623" b="67203"/>
          <a:stretch/>
        </p:blipFill>
        <p:spPr>
          <a:xfrm>
            <a:off x="8049490" y="1014878"/>
            <a:ext cx="1219201" cy="1229558"/>
          </a:xfrm>
          <a:prstGeom prst="rect">
            <a:avLst/>
          </a:prstGeom>
        </p:spPr>
      </p:pic>
      <p:pic>
        <p:nvPicPr>
          <p:cNvPr id="16" name="صورة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883" b="67203"/>
          <a:stretch/>
        </p:blipFill>
        <p:spPr>
          <a:xfrm>
            <a:off x="6780208" y="1014878"/>
            <a:ext cx="1241574" cy="1229558"/>
          </a:xfrm>
          <a:prstGeom prst="rect">
            <a:avLst/>
          </a:prstGeom>
        </p:spPr>
      </p:pic>
      <p:pic>
        <p:nvPicPr>
          <p:cNvPr id="18" name="صورة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24" t="33558" b="34271"/>
          <a:stretch/>
        </p:blipFill>
        <p:spPr>
          <a:xfrm>
            <a:off x="9299170" y="2258289"/>
            <a:ext cx="1246702" cy="1251067"/>
          </a:xfrm>
          <a:prstGeom prst="rect">
            <a:avLst/>
          </a:prstGeom>
        </p:spPr>
      </p:pic>
      <p:pic>
        <p:nvPicPr>
          <p:cNvPr id="19" name="صورة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56" t="33535" r="33254" b="34314"/>
          <a:stretch/>
        </p:blipFill>
        <p:spPr>
          <a:xfrm>
            <a:off x="8049490" y="2272144"/>
            <a:ext cx="1233055" cy="1237211"/>
          </a:xfrm>
          <a:prstGeom prst="rect">
            <a:avLst/>
          </a:prstGeom>
        </p:spPr>
      </p:pic>
      <p:pic>
        <p:nvPicPr>
          <p:cNvPr id="20" name="صورة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97" r="66883" b="33944"/>
          <a:stretch/>
        </p:blipFill>
        <p:spPr>
          <a:xfrm>
            <a:off x="6780208" y="2244436"/>
            <a:ext cx="1241574" cy="1246909"/>
          </a:xfrm>
          <a:prstGeom prst="rect">
            <a:avLst/>
          </a:prstGeom>
        </p:spPr>
      </p:pic>
      <p:pic>
        <p:nvPicPr>
          <p:cNvPr id="21" name="صورة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46" t="66795"/>
          <a:stretch/>
        </p:blipFill>
        <p:spPr>
          <a:xfrm>
            <a:off x="9282544" y="3519055"/>
            <a:ext cx="1246703" cy="1244862"/>
          </a:xfrm>
          <a:prstGeom prst="rect">
            <a:avLst/>
          </a:prstGeom>
        </p:spPr>
      </p:pic>
      <p:pic>
        <p:nvPicPr>
          <p:cNvPr id="22" name="صورة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87" t="66795" r="33254"/>
          <a:stretch/>
        </p:blipFill>
        <p:spPr>
          <a:xfrm>
            <a:off x="8035636" y="3519054"/>
            <a:ext cx="1246909" cy="1244863"/>
          </a:xfrm>
          <a:prstGeom prst="rect">
            <a:avLst/>
          </a:prstGeom>
        </p:spPr>
      </p:pic>
      <p:pic>
        <p:nvPicPr>
          <p:cNvPr id="23" name="صورة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95" r="66883"/>
          <a:stretch/>
        </p:blipFill>
        <p:spPr>
          <a:xfrm>
            <a:off x="6768712" y="3491345"/>
            <a:ext cx="1241574" cy="1244863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8029888" y="1012437"/>
            <a:ext cx="1249680" cy="124968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9279568" y="1012437"/>
            <a:ext cx="1249680" cy="124968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6780208" y="1012437"/>
            <a:ext cx="1249680" cy="124968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9279568" y="2262117"/>
            <a:ext cx="1249680" cy="124968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8029888" y="2262117"/>
            <a:ext cx="1249680" cy="124968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6780208" y="2262117"/>
            <a:ext cx="1249680" cy="124968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9279568" y="3511797"/>
            <a:ext cx="1249680" cy="124968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مستطيل 11"/>
          <p:cNvSpPr/>
          <p:nvPr/>
        </p:nvSpPr>
        <p:spPr>
          <a:xfrm>
            <a:off x="8029888" y="3511797"/>
            <a:ext cx="1249680" cy="124968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مستطيل 12"/>
          <p:cNvSpPr/>
          <p:nvPr/>
        </p:nvSpPr>
        <p:spPr>
          <a:xfrm>
            <a:off x="6780208" y="3511797"/>
            <a:ext cx="1249680" cy="124968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سؤال"/>
          <p:cNvSpPr/>
          <p:nvPr/>
        </p:nvSpPr>
        <p:spPr>
          <a:xfrm>
            <a:off x="861546" y="969818"/>
            <a:ext cx="4668982" cy="2493818"/>
          </a:xfrm>
          <a:prstGeom prst="roundRect">
            <a:avLst/>
          </a:prstGeom>
          <a:solidFill>
            <a:schemeClr val="bg2">
              <a:lumMod val="9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cs typeface="Arial" panose="020B0604020202020204" pitchFamily="34" charset="0"/>
              </a:rPr>
              <a:t>ناتج طرح العددين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600" b="1" dirty="0">
                <a:solidFill>
                  <a:schemeClr val="tx1"/>
                </a:solidFill>
                <a:latin typeface="Calibri"/>
                <a:cs typeface="Arial" panose="020B0604020202020204" pitchFamily="34" charset="0"/>
              </a:rPr>
              <a:t>222- 192=</a:t>
            </a:r>
            <a:endParaRPr kumimoji="0" lang="ar-SA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cs typeface="Arial" panose="020B0604020202020204" pitchFamily="34" charset="0"/>
            </a:endParaRPr>
          </a:p>
        </p:txBody>
      </p:sp>
      <p:sp>
        <p:nvSpPr>
          <p:cNvPr id="25" name="صحيح"/>
          <p:cNvSpPr/>
          <p:nvPr/>
        </p:nvSpPr>
        <p:spPr>
          <a:xfrm>
            <a:off x="807169" y="5590308"/>
            <a:ext cx="4668982" cy="706581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26" name="خطأ 1"/>
          <p:cNvSpPr/>
          <p:nvPr/>
        </p:nvSpPr>
        <p:spPr>
          <a:xfrm>
            <a:off x="752364" y="3720312"/>
            <a:ext cx="4668982" cy="706581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27" name="خطأ2"/>
          <p:cNvSpPr/>
          <p:nvPr/>
        </p:nvSpPr>
        <p:spPr>
          <a:xfrm>
            <a:off x="807169" y="4627052"/>
            <a:ext cx="4668982" cy="706581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23</a:t>
            </a:r>
          </a:p>
        </p:txBody>
      </p:sp>
      <p:sp>
        <p:nvSpPr>
          <p:cNvPr id="2" name="مربع نص 1"/>
          <p:cNvSpPr txBox="1"/>
          <p:nvPr/>
        </p:nvSpPr>
        <p:spPr>
          <a:xfrm>
            <a:off x="1130120" y="3519949"/>
            <a:ext cx="5450542" cy="707886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أحسنت ...لقد أنهيت اللعبة بنجاح</a:t>
            </a:r>
          </a:p>
        </p:txBody>
      </p:sp>
      <p:sp>
        <p:nvSpPr>
          <p:cNvPr id="4" name="شكل بيضاوي 3">
            <a:hlinkClick r:id="rId6" action="ppaction://hlinksldjump"/>
          </p:cNvPr>
          <p:cNvSpPr/>
          <p:nvPr/>
        </p:nvSpPr>
        <p:spPr>
          <a:xfrm>
            <a:off x="2148052" y="4676949"/>
            <a:ext cx="2528047" cy="1302326"/>
          </a:xfrm>
          <a:prstGeom prst="ellipse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solidFill>
                    <a:srgbClr val="D6A3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خروج</a:t>
            </a:r>
          </a:p>
        </p:txBody>
      </p:sp>
    </p:spTree>
    <p:extLst>
      <p:ext uri="{BB962C8B-B14F-4D97-AF65-F5344CB8AC3E}">
        <p14:creationId xmlns:p14="http://schemas.microsoft.com/office/powerpoint/2010/main" val="47870667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حظ أوفر في المرة القادم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حظ أوفر في المرة القادم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AD47"/>
                                      </p:to>
                                    </p:animClr>
                                    <p:set>
                                      <p:cBhvr>
                                        <p:cTn id="2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ممتا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10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25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750"/>
                            </p:stCondLst>
                            <p:childTnLst>
                              <p:par>
                                <p:cTn id="46" presetID="47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" grpId="0"/>
      <p:bldP spid="4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ستطيل 3"/>
          <p:cNvSpPr/>
          <p:nvPr/>
        </p:nvSpPr>
        <p:spPr>
          <a:xfrm>
            <a:off x="283028" y="1622887"/>
            <a:ext cx="7419703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11500" b="1" dirty="0">
                <a:ln w="22225">
                  <a:solidFill>
                    <a:srgbClr val="F1A19F"/>
                  </a:solidFill>
                  <a:prstDash val="solid"/>
                </a:ln>
                <a:solidFill>
                  <a:srgbClr val="FDB32F"/>
                </a:solidFill>
                <a:latin typeface="Noto Naskh Arabic UI"/>
              </a:rPr>
              <a:t>الْمَهامُ</a:t>
            </a:r>
            <a:endParaRPr lang="en-US" sz="11500" dirty="0">
              <a:ln w="22225">
                <a:solidFill>
                  <a:srgbClr val="F1A19F"/>
                </a:solidFill>
                <a:prstDash val="solid"/>
              </a:ln>
              <a:solidFill>
                <a:srgbClr val="FDB32F"/>
              </a:solidFill>
            </a:endParaRPr>
          </a:p>
        </p:txBody>
      </p:sp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6" name="سهم إلى اليمين 5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مربع نص 6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523783732"/>
      </p:ext>
    </p:extLst>
  </p:cSld>
  <p:clrMapOvr>
    <a:masterClrMapping/>
  </p:clrMapOvr>
  <p:transition spd="med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360" y="-13063"/>
            <a:ext cx="3596639" cy="6858000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8898177" y="404947"/>
            <a:ext cx="299100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ar-SA" sz="4800" b="1" dirty="0" smtClean="0">
                <a:solidFill>
                  <a:srgbClr val="FF0000"/>
                </a:solidFill>
              </a:rPr>
              <a:t>نشاط تطبيقي</a:t>
            </a:r>
            <a:endParaRPr lang="ar-SA" sz="4800" b="1" dirty="0">
              <a:solidFill>
                <a:srgbClr val="FF0000"/>
              </a:solidFill>
            </a:endParaRPr>
          </a:p>
          <a:p>
            <a:pPr algn="ctr">
              <a:lnSpc>
                <a:spcPct val="200000"/>
              </a:lnSpc>
            </a:pP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</a:rPr>
              <a:t>حل ورقة العمل</a:t>
            </a:r>
          </a:p>
          <a:p>
            <a:pPr algn="ctr">
              <a:lnSpc>
                <a:spcPct val="200000"/>
              </a:lnSpc>
            </a:pP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</a:rPr>
              <a:t>التالية</a:t>
            </a:r>
            <a:endParaRPr lang="en-US" sz="60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200000"/>
              </a:lnSpc>
            </a:pPr>
            <a:endParaRPr lang="en-US" sz="2000" dirty="0"/>
          </a:p>
        </p:txBody>
      </p:sp>
      <p:pic>
        <p:nvPicPr>
          <p:cNvPr id="7" name="صورة 6" descr="لقطة الشاشة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3063"/>
            <a:ext cx="85953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807839"/>
      </p:ext>
    </p:extLst>
  </p:cSld>
  <p:clrMapOvr>
    <a:masterClrMapping/>
  </p:clrMapOvr>
  <p:transition spd="med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hlinkClick r:id="rId2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78"/>
          <a:stretch/>
        </p:blipFill>
        <p:spPr>
          <a:xfrm>
            <a:off x="9394943" y="0"/>
            <a:ext cx="2797057" cy="6858000"/>
          </a:xfrm>
          <a:prstGeom prst="rect">
            <a:avLst/>
          </a:prstGeom>
        </p:spPr>
      </p:pic>
      <p:sp>
        <p:nvSpPr>
          <p:cNvPr id="5" name="مربع نص 4"/>
          <p:cNvSpPr txBox="1"/>
          <p:nvPr/>
        </p:nvSpPr>
        <p:spPr>
          <a:xfrm>
            <a:off x="4762581" y="1860"/>
            <a:ext cx="44963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7200" b="1" dirty="0">
                <a:ln w="22225">
                  <a:solidFill>
                    <a:srgbClr val="F1A19F"/>
                  </a:solidFill>
                  <a:prstDash val="solid"/>
                </a:ln>
                <a:solidFill>
                  <a:srgbClr val="FFC000"/>
                </a:solidFill>
              </a:rPr>
              <a:t>مُهِمْة أدائية:</a:t>
            </a:r>
          </a:p>
        </p:txBody>
      </p:sp>
      <p:pic>
        <p:nvPicPr>
          <p:cNvPr id="2" name="صورة 1" descr="كتاب الرياضيات الجديد للصف الثاني الفصل الاول منهاج كولنز 2020 المنهاج الاردني.pdf - Google Chrome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53" t="51583" r="33094" b="27588"/>
          <a:stretch/>
        </p:blipFill>
        <p:spPr>
          <a:xfrm>
            <a:off x="5001146" y="2096808"/>
            <a:ext cx="4019242" cy="2138290"/>
          </a:xfrm>
          <a:prstGeom prst="rect">
            <a:avLst/>
          </a:prstGeom>
        </p:spPr>
      </p:pic>
      <p:sp>
        <p:nvSpPr>
          <p:cNvPr id="7" name="مربع نص 6"/>
          <p:cNvSpPr txBox="1"/>
          <p:nvPr/>
        </p:nvSpPr>
        <p:spPr>
          <a:xfrm>
            <a:off x="4982307" y="1273127"/>
            <a:ext cx="4344641" cy="526297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أطلب من الطلبة أن يكتب كل واحد منهم أسماء 3حيوانات تأكل اللحوم ، و3أسماء حيوانات تأكل الأعشاب </a:t>
            </a:r>
          </a:p>
          <a:p>
            <a:pPr marL="342900" indent="-342900">
              <a:buAutoNum type="arabicPeriod"/>
            </a:pPr>
            <a:endParaRPr lang="ar-SA" sz="2400" b="1" i="1" dirty="0"/>
          </a:p>
          <a:p>
            <a:pPr marL="342900" indent="-342900">
              <a:buAutoNum type="arabicPeriod"/>
            </a:pPr>
            <a:endParaRPr lang="ar-SA" sz="2400" b="1" i="1" dirty="0"/>
          </a:p>
          <a:p>
            <a:endParaRPr lang="ar-SA" sz="2400" b="1" dirty="0"/>
          </a:p>
          <a:p>
            <a:pPr marL="342900" indent="-342900">
              <a:buAutoNum type="arabicPeriod"/>
            </a:pPr>
            <a:endParaRPr lang="ar-SA" sz="2400" b="1" dirty="0"/>
          </a:p>
          <a:p>
            <a:pPr marL="342900" indent="-342900">
              <a:buAutoNum type="arabicPeriod"/>
            </a:pPr>
            <a:endParaRPr lang="ar-SA" sz="2400" b="1" dirty="0"/>
          </a:p>
          <a:p>
            <a:endParaRPr lang="ar-SA" sz="2400" b="1" dirty="0"/>
          </a:p>
          <a:p>
            <a:endParaRPr lang="ar-SA" sz="2400" b="1" dirty="0"/>
          </a:p>
          <a:p>
            <a:pPr marL="342900" indent="-342900">
              <a:buAutoNum type="arabicPeriod"/>
            </a:pPr>
            <a:endParaRPr lang="ar-SA" sz="2400" b="1" dirty="0"/>
          </a:p>
          <a:p>
            <a:r>
              <a:rPr lang="ar-SA" sz="2400" b="1" dirty="0"/>
              <a:t>أبحث في المكتبة أو على الإنترنت عن كتلة كل حيوان تم كتابته في جدول كما في المثال  .</a:t>
            </a:r>
          </a:p>
        </p:txBody>
      </p:sp>
      <p:sp>
        <p:nvSpPr>
          <p:cNvPr id="9" name="مخطط انسيابي: معالجة متعاقبة 8"/>
          <p:cNvSpPr/>
          <p:nvPr/>
        </p:nvSpPr>
        <p:spPr>
          <a:xfrm>
            <a:off x="2457002" y="574797"/>
            <a:ext cx="2117339" cy="600165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dirty="0"/>
              <a:t>أكلة اللحوم</a:t>
            </a:r>
          </a:p>
        </p:txBody>
      </p:sp>
      <p:sp>
        <p:nvSpPr>
          <p:cNvPr id="10" name="مخطط انسيابي: معالجة متعاقبة 9"/>
          <p:cNvSpPr/>
          <p:nvPr/>
        </p:nvSpPr>
        <p:spPr>
          <a:xfrm>
            <a:off x="141101" y="574796"/>
            <a:ext cx="2127662" cy="600165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dirty="0"/>
              <a:t>أكلة النباتات</a:t>
            </a:r>
          </a:p>
        </p:txBody>
      </p:sp>
      <p:sp>
        <p:nvSpPr>
          <p:cNvPr id="11" name="مستطيل 10"/>
          <p:cNvSpPr/>
          <p:nvPr/>
        </p:nvSpPr>
        <p:spPr>
          <a:xfrm>
            <a:off x="3409506" y="1188573"/>
            <a:ext cx="1102575" cy="557339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/>
              <a:t>الحيوان</a:t>
            </a:r>
          </a:p>
        </p:txBody>
      </p:sp>
      <p:sp>
        <p:nvSpPr>
          <p:cNvPr id="12" name="مستطيل 11"/>
          <p:cNvSpPr/>
          <p:nvPr/>
        </p:nvSpPr>
        <p:spPr>
          <a:xfrm>
            <a:off x="2410058" y="1188574"/>
            <a:ext cx="970586" cy="557339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/>
              <a:t>كتلته</a:t>
            </a:r>
          </a:p>
        </p:txBody>
      </p:sp>
      <p:sp>
        <p:nvSpPr>
          <p:cNvPr id="13" name="مستطيل 12"/>
          <p:cNvSpPr/>
          <p:nvPr/>
        </p:nvSpPr>
        <p:spPr>
          <a:xfrm>
            <a:off x="1148747" y="1202187"/>
            <a:ext cx="1102575" cy="557339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/>
              <a:t>الحيوان </a:t>
            </a:r>
          </a:p>
        </p:txBody>
      </p:sp>
      <p:sp>
        <p:nvSpPr>
          <p:cNvPr id="14" name="مستطيل 13"/>
          <p:cNvSpPr/>
          <p:nvPr/>
        </p:nvSpPr>
        <p:spPr>
          <a:xfrm>
            <a:off x="141101" y="1202187"/>
            <a:ext cx="980909" cy="557339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/>
              <a:t>كتلته</a:t>
            </a:r>
          </a:p>
        </p:txBody>
      </p:sp>
      <p:sp>
        <p:nvSpPr>
          <p:cNvPr id="15" name="مستطيل 14"/>
          <p:cNvSpPr/>
          <p:nvPr/>
        </p:nvSpPr>
        <p:spPr>
          <a:xfrm>
            <a:off x="3409504" y="2948946"/>
            <a:ext cx="1102575" cy="557339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400" dirty="0"/>
          </a:p>
        </p:txBody>
      </p:sp>
      <p:sp>
        <p:nvSpPr>
          <p:cNvPr id="16" name="مستطيل 15"/>
          <p:cNvSpPr/>
          <p:nvPr/>
        </p:nvSpPr>
        <p:spPr>
          <a:xfrm>
            <a:off x="3409505" y="2362155"/>
            <a:ext cx="1102575" cy="557339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400" dirty="0"/>
          </a:p>
        </p:txBody>
      </p:sp>
      <p:sp>
        <p:nvSpPr>
          <p:cNvPr id="17" name="مستطيل 16"/>
          <p:cNvSpPr/>
          <p:nvPr/>
        </p:nvSpPr>
        <p:spPr>
          <a:xfrm>
            <a:off x="2401846" y="2362155"/>
            <a:ext cx="978279" cy="557339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400" dirty="0"/>
          </a:p>
        </p:txBody>
      </p:sp>
      <p:sp>
        <p:nvSpPr>
          <p:cNvPr id="18" name="مستطيل 17"/>
          <p:cNvSpPr/>
          <p:nvPr/>
        </p:nvSpPr>
        <p:spPr>
          <a:xfrm>
            <a:off x="2402006" y="2948945"/>
            <a:ext cx="972338" cy="557339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400" dirty="0"/>
          </a:p>
        </p:txBody>
      </p:sp>
      <p:sp>
        <p:nvSpPr>
          <p:cNvPr id="19" name="مستطيل 18"/>
          <p:cNvSpPr/>
          <p:nvPr/>
        </p:nvSpPr>
        <p:spPr>
          <a:xfrm>
            <a:off x="1143315" y="2407445"/>
            <a:ext cx="1102575" cy="557339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400" dirty="0"/>
          </a:p>
        </p:txBody>
      </p:sp>
      <p:sp>
        <p:nvSpPr>
          <p:cNvPr id="20" name="مستطيل 19"/>
          <p:cNvSpPr/>
          <p:nvPr/>
        </p:nvSpPr>
        <p:spPr>
          <a:xfrm>
            <a:off x="1163862" y="2999681"/>
            <a:ext cx="1064468" cy="536554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400" dirty="0"/>
          </a:p>
        </p:txBody>
      </p:sp>
      <p:sp>
        <p:nvSpPr>
          <p:cNvPr id="21" name="مستطيل 20"/>
          <p:cNvSpPr/>
          <p:nvPr/>
        </p:nvSpPr>
        <p:spPr>
          <a:xfrm>
            <a:off x="141101" y="2389317"/>
            <a:ext cx="961640" cy="557339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400" dirty="0"/>
          </a:p>
        </p:txBody>
      </p:sp>
      <p:sp>
        <p:nvSpPr>
          <p:cNvPr id="22" name="مستطيل 21"/>
          <p:cNvSpPr/>
          <p:nvPr/>
        </p:nvSpPr>
        <p:spPr>
          <a:xfrm>
            <a:off x="100527" y="2989288"/>
            <a:ext cx="1002214" cy="557339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400" dirty="0"/>
          </a:p>
        </p:txBody>
      </p:sp>
      <p:sp>
        <p:nvSpPr>
          <p:cNvPr id="23" name="مستطيل 22"/>
          <p:cNvSpPr/>
          <p:nvPr/>
        </p:nvSpPr>
        <p:spPr>
          <a:xfrm>
            <a:off x="3409506" y="1775364"/>
            <a:ext cx="1102575" cy="557339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/>
              <a:t>أسد</a:t>
            </a:r>
          </a:p>
        </p:txBody>
      </p:sp>
      <p:sp>
        <p:nvSpPr>
          <p:cNvPr id="24" name="مستطيل 23"/>
          <p:cNvSpPr/>
          <p:nvPr/>
        </p:nvSpPr>
        <p:spPr>
          <a:xfrm>
            <a:off x="2401846" y="1775364"/>
            <a:ext cx="970586" cy="557339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/>
              <a:t>190</a:t>
            </a:r>
          </a:p>
        </p:txBody>
      </p:sp>
      <p:sp>
        <p:nvSpPr>
          <p:cNvPr id="25" name="مستطيل 24"/>
          <p:cNvSpPr/>
          <p:nvPr/>
        </p:nvSpPr>
        <p:spPr>
          <a:xfrm>
            <a:off x="1148858" y="1804816"/>
            <a:ext cx="1102575" cy="557339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/>
              <a:t>خروف </a:t>
            </a:r>
          </a:p>
        </p:txBody>
      </p:sp>
      <p:sp>
        <p:nvSpPr>
          <p:cNvPr id="26" name="مستطيل 25"/>
          <p:cNvSpPr/>
          <p:nvPr/>
        </p:nvSpPr>
        <p:spPr>
          <a:xfrm>
            <a:off x="141101" y="1786752"/>
            <a:ext cx="980190" cy="557339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/>
              <a:t>60 </a:t>
            </a:r>
          </a:p>
        </p:txBody>
      </p:sp>
      <p:sp>
        <p:nvSpPr>
          <p:cNvPr id="6" name="مربع نص 5"/>
          <p:cNvSpPr txBox="1"/>
          <p:nvPr/>
        </p:nvSpPr>
        <p:spPr>
          <a:xfrm>
            <a:off x="491319" y="3971499"/>
            <a:ext cx="4083022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جد الفرق بين كتل الحيوانات ، وتدوين نواتج الطرح، و التحقق من الناتج وتدوينه على ورقة وتسليمه للمعلمة . </a:t>
            </a:r>
          </a:p>
        </p:txBody>
      </p:sp>
    </p:spTree>
    <p:extLst>
      <p:ext uri="{BB962C8B-B14F-4D97-AF65-F5344CB8AC3E}">
        <p14:creationId xmlns:p14="http://schemas.microsoft.com/office/powerpoint/2010/main" val="3802935671"/>
      </p:ext>
    </p:extLst>
  </p:cSld>
  <p:clrMapOvr>
    <a:masterClrMapping/>
  </p:clrMapOvr>
  <p:transition spd="med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48203"/>
          </a:xfrm>
          <a:prstGeom prst="rect">
            <a:avLst/>
          </a:prstGeom>
        </p:spPr>
      </p:pic>
      <p:sp>
        <p:nvSpPr>
          <p:cNvPr id="4" name="مربع نص 3"/>
          <p:cNvSpPr txBox="1"/>
          <p:nvPr/>
        </p:nvSpPr>
        <p:spPr>
          <a:xfrm>
            <a:off x="1543593" y="352697"/>
            <a:ext cx="939001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6600" b="1" dirty="0">
                <a:solidFill>
                  <a:srgbClr val="C00000"/>
                </a:solidFill>
              </a:rPr>
              <a:t>وفقكم الله يا أبطال </a:t>
            </a:r>
          </a:p>
          <a:p>
            <a:pPr algn="ctr">
              <a:lnSpc>
                <a:spcPct val="150000"/>
              </a:lnSpc>
            </a:pPr>
            <a:r>
              <a:rPr lang="ar-SA" sz="6600" b="1" dirty="0">
                <a:solidFill>
                  <a:srgbClr val="C00000"/>
                </a:solidFill>
              </a:rPr>
              <a:t>أحسنتم </a:t>
            </a:r>
          </a:p>
          <a:p>
            <a:pPr algn="ctr"/>
            <a:endParaRPr lang="ar-SA" sz="6600" b="1" dirty="0">
              <a:solidFill>
                <a:srgbClr val="C00000"/>
              </a:solidFill>
            </a:endParaRPr>
          </a:p>
          <a:p>
            <a:pPr algn="l"/>
            <a:r>
              <a:rPr lang="ar-SA" sz="8800" b="1" dirty="0">
                <a:solidFill>
                  <a:schemeClr val="tx2"/>
                </a:solidFill>
              </a:rPr>
              <a:t>إلى اللقــــاء</a:t>
            </a:r>
            <a:endParaRPr lang="en-US" sz="8800" b="1" dirty="0">
              <a:solidFill>
                <a:schemeClr val="tx2"/>
              </a:solidFill>
            </a:endParaRPr>
          </a:p>
        </p:txBody>
      </p:sp>
      <p:sp>
        <p:nvSpPr>
          <p:cNvPr id="6" name="وجه ضاحك 5"/>
          <p:cNvSpPr/>
          <p:nvPr/>
        </p:nvSpPr>
        <p:spPr>
          <a:xfrm rot="20079790">
            <a:off x="463659" y="422227"/>
            <a:ext cx="1937396" cy="1720019"/>
          </a:xfrm>
          <a:prstGeom prst="smileyFac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3523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679269" y="1478168"/>
            <a:ext cx="6596741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5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نَشاط كاشف</a:t>
            </a:r>
            <a:r>
              <a:rPr kumimoji="0" lang="ar-SA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3" name="سهم إلى اليمين 2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مربع نص 3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  <a:hlinkClick r:id="rId3" action="ppaction://hlinksldjump"/>
                </a:rPr>
                <a:t>رجــــوع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98781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عنوان 1"/>
          <p:cNvSpPr txBox="1">
            <a:spLocks/>
          </p:cNvSpPr>
          <p:nvPr/>
        </p:nvSpPr>
        <p:spPr>
          <a:xfrm>
            <a:off x="604155" y="470637"/>
            <a:ext cx="10907486" cy="4715317"/>
          </a:xfrm>
          <a:prstGeom prst="rect">
            <a:avLst/>
          </a:prstGeom>
        </p:spPr>
        <p:txBody>
          <a:bodyPr/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/>
                <a:ea typeface="+mj-ea"/>
                <a:cs typeface="Akhbar MT" pitchFamily="2" charset="-78"/>
              </a:rPr>
              <a:t>هيا نجد ناتج طرح الأعداد التالية :</a:t>
            </a:r>
          </a:p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j-ea"/>
              <a:cs typeface="Akhbar MT" pitchFamily="2" charset="-78"/>
            </a:endParaRPr>
          </a:p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j-ea"/>
              <a:cs typeface="Akhbar MT" pitchFamily="2" charset="-78"/>
            </a:endParaRPr>
          </a:p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j-ea"/>
              <a:cs typeface="Akhbar MT" pitchFamily="2" charset="-78"/>
            </a:endParaRPr>
          </a:p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j-ea"/>
              <a:cs typeface="Akhbar MT" pitchFamily="2" charset="-78"/>
            </a:endParaRPr>
          </a:p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j-ea"/>
              <a:cs typeface="Akhbar MT" pitchFamily="2" charset="-78"/>
            </a:endParaRPr>
          </a:p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j-ea"/>
              <a:cs typeface="Akhbar MT" pitchFamily="2" charset="-78"/>
            </a:endParaRPr>
          </a:p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j-ea"/>
              <a:cs typeface="Akhbar MT" pitchFamily="2" charset="-78"/>
            </a:endParaRPr>
          </a:p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j-ea"/>
              <a:cs typeface="Akhbar MT" pitchFamily="2" charset="-78"/>
            </a:endParaRPr>
          </a:p>
        </p:txBody>
      </p:sp>
      <p:sp>
        <p:nvSpPr>
          <p:cNvPr id="3" name="مستطيل مستدير الزوايا 2"/>
          <p:cNvSpPr/>
          <p:nvPr/>
        </p:nvSpPr>
        <p:spPr>
          <a:xfrm>
            <a:off x="9222291" y="2012324"/>
            <a:ext cx="2228045" cy="283335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6   8 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-3   4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مستطيل مستدير الزوايا 22"/>
          <p:cNvSpPr/>
          <p:nvPr/>
        </p:nvSpPr>
        <p:spPr>
          <a:xfrm>
            <a:off x="6515052" y="2012324"/>
            <a:ext cx="2228045" cy="283335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7   5 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-2   4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مستطيل مستدير الزوايا 27"/>
          <p:cNvSpPr/>
          <p:nvPr/>
        </p:nvSpPr>
        <p:spPr>
          <a:xfrm>
            <a:off x="3688552" y="2012324"/>
            <a:ext cx="2228045" cy="283335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 6  5 5 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-6  0 3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مستطيل مستدير الزوايا 28"/>
          <p:cNvSpPr/>
          <p:nvPr/>
        </p:nvSpPr>
        <p:spPr>
          <a:xfrm>
            <a:off x="918860" y="2012324"/>
            <a:ext cx="2228045" cy="283335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7 4  9 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-1 2 7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مستطيل مستدير الزوايا 9"/>
          <p:cNvSpPr/>
          <p:nvPr/>
        </p:nvSpPr>
        <p:spPr>
          <a:xfrm>
            <a:off x="9487265" y="3687000"/>
            <a:ext cx="1620112" cy="63428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 w="76200">
                <a:solidFill>
                  <a:srgbClr val="00B050"/>
                </a:solidFill>
                <a:prstDash val="lgDash"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مستطيل مستدير الزوايا 29"/>
          <p:cNvSpPr/>
          <p:nvPr/>
        </p:nvSpPr>
        <p:spPr>
          <a:xfrm>
            <a:off x="6819018" y="3659750"/>
            <a:ext cx="1620112" cy="63428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 w="76200">
                <a:solidFill>
                  <a:srgbClr val="00B050"/>
                </a:solidFill>
                <a:prstDash val="lgDash"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مستطيل مستدير الزوايا 30"/>
          <p:cNvSpPr/>
          <p:nvPr/>
        </p:nvSpPr>
        <p:spPr>
          <a:xfrm>
            <a:off x="3932901" y="3659750"/>
            <a:ext cx="1620112" cy="63428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 w="76200">
                <a:solidFill>
                  <a:srgbClr val="00B050"/>
                </a:solidFill>
                <a:prstDash val="lgDash"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مستطيل مستدير الزوايا 31"/>
          <p:cNvSpPr/>
          <p:nvPr/>
        </p:nvSpPr>
        <p:spPr>
          <a:xfrm>
            <a:off x="1156635" y="3687000"/>
            <a:ext cx="1620112" cy="63428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 w="76200">
                <a:solidFill>
                  <a:srgbClr val="00B050"/>
                </a:solidFill>
                <a:prstDash val="lgDash"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مربع نص 4"/>
          <p:cNvSpPr txBox="1"/>
          <p:nvPr/>
        </p:nvSpPr>
        <p:spPr>
          <a:xfrm>
            <a:off x="9730928" y="3736510"/>
            <a:ext cx="114641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dirty="0">
                <a:solidFill>
                  <a:srgbClr val="FF0000"/>
                </a:solidFill>
              </a:rPr>
              <a:t> 3   4 </a:t>
            </a:r>
          </a:p>
        </p:txBody>
      </p:sp>
      <p:sp>
        <p:nvSpPr>
          <p:cNvPr id="13" name="مربع نص 12"/>
          <p:cNvSpPr txBox="1"/>
          <p:nvPr/>
        </p:nvSpPr>
        <p:spPr>
          <a:xfrm>
            <a:off x="7055868" y="3736510"/>
            <a:ext cx="114641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dirty="0">
                <a:solidFill>
                  <a:srgbClr val="FF0000"/>
                </a:solidFill>
              </a:rPr>
              <a:t> 5   1 </a:t>
            </a:r>
          </a:p>
        </p:txBody>
      </p:sp>
      <p:sp>
        <p:nvSpPr>
          <p:cNvPr id="14" name="مربع نص 13"/>
          <p:cNvSpPr txBox="1"/>
          <p:nvPr/>
        </p:nvSpPr>
        <p:spPr>
          <a:xfrm>
            <a:off x="3932901" y="3711754"/>
            <a:ext cx="162011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dirty="0">
                <a:solidFill>
                  <a:srgbClr val="FF0000"/>
                </a:solidFill>
              </a:rPr>
              <a:t> 0  </a:t>
            </a:r>
            <a:r>
              <a:rPr lang="ar-SA" sz="3200" dirty="0" smtClean="0">
                <a:solidFill>
                  <a:srgbClr val="FF0000"/>
                </a:solidFill>
              </a:rPr>
              <a:t>5  2  </a:t>
            </a:r>
            <a:endParaRPr lang="ar-SA" sz="3200" dirty="0">
              <a:solidFill>
                <a:srgbClr val="FF0000"/>
              </a:solidFill>
            </a:endParaRPr>
          </a:p>
        </p:txBody>
      </p:sp>
      <p:sp>
        <p:nvSpPr>
          <p:cNvPr id="15" name="مربع نص 14"/>
          <p:cNvSpPr txBox="1"/>
          <p:nvPr/>
        </p:nvSpPr>
        <p:spPr>
          <a:xfrm>
            <a:off x="1281495" y="3736510"/>
            <a:ext cx="138040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dirty="0">
                <a:solidFill>
                  <a:srgbClr val="FF0000"/>
                </a:solidFill>
              </a:rPr>
              <a:t> 6 2  2 </a:t>
            </a:r>
          </a:p>
        </p:txBody>
      </p:sp>
    </p:spTree>
    <p:extLst>
      <p:ext uri="{BB962C8B-B14F-4D97-AF65-F5344CB8AC3E}">
        <p14:creationId xmlns:p14="http://schemas.microsoft.com/office/powerpoint/2010/main" val="102402676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0" y="104503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1332412" y="1478168"/>
            <a:ext cx="5447212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5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الْعَرْض</a:t>
            </a:r>
            <a:r>
              <a:rPr kumimoji="0" lang="ar-SA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4" name="مجموعة 3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5" name="سهم إلى اليمين 4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مربع نص 5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  <a:hlinkClick r:id="rId3" action="ppaction://hlinksldjump"/>
                </a:rPr>
                <a:t>رجــــوع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45895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مربع نص 4"/>
          <p:cNvSpPr txBox="1"/>
          <p:nvPr/>
        </p:nvSpPr>
        <p:spPr>
          <a:xfrm>
            <a:off x="2620371" y="382137"/>
            <a:ext cx="8570793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dirty="0">
                <a:solidFill>
                  <a:srgbClr val="FF0000"/>
                </a:solidFill>
              </a:rPr>
              <a:t>مثال 1: </a:t>
            </a:r>
            <a:r>
              <a:rPr lang="ar-SA" sz="3600" dirty="0">
                <a:solidFill>
                  <a:srgbClr val="FFC000"/>
                </a:solidFill>
              </a:rPr>
              <a:t>في حديقة بيت سعيد </a:t>
            </a:r>
            <a:r>
              <a:rPr lang="ar-SA" sz="3600" dirty="0">
                <a:solidFill>
                  <a:srgbClr val="FF0000"/>
                </a:solidFill>
              </a:rPr>
              <a:t>42</a:t>
            </a:r>
            <a:r>
              <a:rPr lang="ar-SA" sz="3600" dirty="0">
                <a:solidFill>
                  <a:srgbClr val="FFC000"/>
                </a:solidFill>
              </a:rPr>
              <a:t> شجرة زيتون ، قطف يوم الجمعة </a:t>
            </a:r>
            <a:r>
              <a:rPr lang="ar-SA" sz="3600" dirty="0">
                <a:solidFill>
                  <a:srgbClr val="FF0000"/>
                </a:solidFill>
              </a:rPr>
              <a:t>7</a:t>
            </a:r>
            <a:r>
              <a:rPr lang="ar-SA" sz="3600" dirty="0">
                <a:solidFill>
                  <a:srgbClr val="FFC000"/>
                </a:solidFill>
              </a:rPr>
              <a:t> أشجار زيتون .كم شجرة لم يقطف ثمارها ؟ </a:t>
            </a:r>
          </a:p>
        </p:txBody>
      </p:sp>
      <p:pic>
        <p:nvPicPr>
          <p:cNvPr id="6" name="صورة 5" descr="كتاب الرياضيات الجديد للصف الثاني الفصل الاول منهاج كولنز 2020 المنهاج الاردني.pdf - Adobe Reade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65" t="33366" r="39737" b="48389"/>
          <a:stretch/>
        </p:blipFill>
        <p:spPr>
          <a:xfrm>
            <a:off x="491319" y="382137"/>
            <a:ext cx="2129052" cy="1867535"/>
          </a:xfrm>
          <a:prstGeom prst="rect">
            <a:avLst/>
          </a:prstGeom>
        </p:spPr>
      </p:pic>
      <p:sp>
        <p:nvSpPr>
          <p:cNvPr id="69" name="مربع نص 68"/>
          <p:cNvSpPr txBox="1"/>
          <p:nvPr/>
        </p:nvSpPr>
        <p:spPr>
          <a:xfrm>
            <a:off x="4524234" y="2033516"/>
            <a:ext cx="7055892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800" dirty="0">
                <a:solidFill>
                  <a:schemeClr val="bg1"/>
                </a:solidFill>
              </a:rPr>
              <a:t>سوف نقوم بطرح 42 </a:t>
            </a:r>
            <a:r>
              <a:rPr lang="ar-SA" sz="4800" dirty="0">
                <a:solidFill>
                  <a:srgbClr val="FF0000"/>
                </a:solidFill>
              </a:rPr>
              <a:t>–</a:t>
            </a:r>
            <a:r>
              <a:rPr lang="ar-SA" sz="4800" dirty="0">
                <a:solidFill>
                  <a:schemeClr val="bg1"/>
                </a:solidFill>
              </a:rPr>
              <a:t> 7 </a:t>
            </a:r>
            <a:r>
              <a:rPr lang="ar-SA" sz="4800" dirty="0">
                <a:solidFill>
                  <a:srgbClr val="FF0000"/>
                </a:solidFill>
              </a:rPr>
              <a:t>=</a:t>
            </a:r>
            <a:r>
              <a:rPr lang="ar-SA" sz="48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70" name="مربع نص 69"/>
          <p:cNvSpPr txBox="1"/>
          <p:nvPr/>
        </p:nvSpPr>
        <p:spPr>
          <a:xfrm>
            <a:off x="3411940" y="2361063"/>
            <a:ext cx="2661314" cy="315263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71" name="سحابة 70"/>
          <p:cNvSpPr/>
          <p:nvPr/>
        </p:nvSpPr>
        <p:spPr>
          <a:xfrm>
            <a:off x="1624084" y="2130222"/>
            <a:ext cx="4735773" cy="3614314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نَطرح الآحاد من الآحاد لكن الآحاد لا يكفي نذهب ونستلف من العشرات.</a:t>
            </a:r>
          </a:p>
        </p:txBody>
      </p:sp>
      <p:sp>
        <p:nvSpPr>
          <p:cNvPr id="72" name="سهم منحني إلى الأسفل 71"/>
          <p:cNvSpPr/>
          <p:nvPr/>
        </p:nvSpPr>
        <p:spPr>
          <a:xfrm flipH="1">
            <a:off x="6359857" y="1679172"/>
            <a:ext cx="1517046" cy="451050"/>
          </a:xfrm>
          <a:prstGeom prst="curvedDown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7476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9" grpId="0" build="allAtOnce"/>
      <p:bldP spid="71" grpId="0" animBg="1"/>
      <p:bldP spid="7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تكامل">
  <a:themeElements>
    <a:clrScheme name="تكامل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تكامل">
      <a:majorFont>
        <a:latin typeface="Tw Cen MT Condensed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تكامل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7806</TotalTime>
  <Words>773</Words>
  <Application>Microsoft Office PowerPoint</Application>
  <PresentationFormat>Personnalisé</PresentationFormat>
  <Paragraphs>286</Paragraphs>
  <Slides>57</Slides>
  <Notes>0</Notes>
  <HiddenSlides>0</HiddenSlides>
  <MMClips>3</MMClips>
  <ScaleCrop>false</ScaleCrop>
  <HeadingPairs>
    <vt:vector size="4" baseType="variant">
      <vt:variant>
        <vt:lpstr>Thème</vt:lpstr>
      </vt:variant>
      <vt:variant>
        <vt:i4>3</vt:i4>
      </vt:variant>
      <vt:variant>
        <vt:lpstr>Titres des diapositives</vt:lpstr>
      </vt:variant>
      <vt:variant>
        <vt:i4>57</vt:i4>
      </vt:variant>
    </vt:vector>
  </HeadingPairs>
  <TitlesOfParts>
    <vt:vector size="60" baseType="lpstr">
      <vt:lpstr>تكامل</vt:lpstr>
      <vt:lpstr>نسق Office</vt:lpstr>
      <vt:lpstr>ערכת נושא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Manager>داود ابو مويس</Manager>
  <Company>الملتقى التربوي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بوربوينت رياضيات الصف الثاني الاساسي درس طرح عددين ضمن 999 بالاستلاف الفصل الدراسي الثاني</dc:title>
  <dc:subject>بوربوينت درس طرح عددين ضمن 999 بالاستلاف رياضيات الصف الثاني الاساسي الفصل الدراسي الثاني</dc:subject>
  <dc:creator>الملتقى التربوي; Windows User</dc:creator>
  <cp:keywords>رياضيات; الفصل الثاني; الملتقى التربوي; بوربوينت</cp:keywords>
  <dc:description>بوربوينت رياضيات الصف الثاني الاساسي الفصل الدراسي الثاني طرح عددين ضمن 999 بالاستلاف</dc:description>
  <cp:lastModifiedBy>HDNL2GSR557</cp:lastModifiedBy>
  <cp:revision>1</cp:revision>
  <dcterms:created xsi:type="dcterms:W3CDTF">2021-03-15T17:44:21Z</dcterms:created>
  <dcterms:modified xsi:type="dcterms:W3CDTF">2021-03-15T20:30:50Z</dcterms:modified>
  <cp:category>بوربوينت; رياضيات; الصف الثاني الابتدائي; الفصل الدراسي الثاني</cp:category>
</cp:coreProperties>
</file>