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</p:sldMasterIdLst>
  <p:sldIdLst>
    <p:sldId id="260" r:id="rId4"/>
    <p:sldId id="279" r:id="rId5"/>
    <p:sldId id="258" r:id="rId6"/>
    <p:sldId id="259" r:id="rId7"/>
    <p:sldId id="281" r:id="rId8"/>
    <p:sldId id="265" r:id="rId9"/>
    <p:sldId id="284" r:id="rId10"/>
    <p:sldId id="283" r:id="rId11"/>
    <p:sldId id="286" r:id="rId12"/>
    <p:sldId id="285" r:id="rId13"/>
    <p:sldId id="317" r:id="rId14"/>
    <p:sldId id="276" r:id="rId15"/>
    <p:sldId id="294" r:id="rId16"/>
    <p:sldId id="271" r:id="rId17"/>
    <p:sldId id="275" r:id="rId18"/>
    <p:sldId id="288" r:id="rId19"/>
    <p:sldId id="297" r:id="rId20"/>
    <p:sldId id="273" r:id="rId21"/>
    <p:sldId id="289" r:id="rId22"/>
    <p:sldId id="290" r:id="rId23"/>
    <p:sldId id="291" r:id="rId24"/>
    <p:sldId id="292" r:id="rId25"/>
    <p:sldId id="295" r:id="rId26"/>
    <p:sldId id="296" r:id="rId27"/>
    <p:sldId id="293" r:id="rId28"/>
    <p:sldId id="274" r:id="rId29"/>
    <p:sldId id="268" r:id="rId30"/>
    <p:sldId id="26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16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9T02:10:43.530" idx="1">
    <p:pos x="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21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77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0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4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29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7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00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8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1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257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51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F18E9D3-50C4-4B72-B4A8-00A0F1353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7CA152E5-E8A7-4F00-8FE1-148F8B26B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E4EC4A16-E80A-4C36-A34A-2DEA17B0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3E23417F-3448-4C0C-BF28-74532F57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461085C7-5E63-4AB9-A3D3-B8D6A832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53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FB1277C-FF05-425A-B6BE-007871C4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C0A20100-45C3-466E-8A6D-5C6ABF9FD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EEACC2BA-6886-4EC3-8736-EEB152911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E684E35E-8802-48FF-8C77-879F2163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077D5905-5DB2-4E5C-AC6D-04A40D69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66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0FB8DD2-50F4-4C2E-8740-3E57FDB1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5E18BBD9-8B76-4FC8-A322-0B96BB71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0984C9DF-7494-433D-B973-21F39876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A84952AA-BA4E-4163-BDEB-B03E6451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4C52A815-09F5-4220-9970-81DCD82A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41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5D9C6F2-3FE9-49B1-AD00-37C63D5B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281BE1AE-47D0-41EB-8C34-0DBD5826C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53F6CD61-8A86-4933-9572-AFBDEA682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B8CD33DD-878C-4F66-8684-F9701836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8FE4B5FE-55E7-4BE7-B284-BC35BED3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B13A69B2-B3A6-409C-A1B5-18F4CB37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79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7C59302-3159-440A-AD42-6E51F270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24C54B4A-8385-4384-852B-08173E68D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A8531FED-3619-4CE5-A1A2-F03EF17C2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="" xmlns:a16="http://schemas.microsoft.com/office/drawing/2014/main" id="{1E7BF3B1-6B6A-4A8A-BDA7-6A4D12638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="" xmlns:a16="http://schemas.microsoft.com/office/drawing/2014/main" id="{487BC797-6373-4819-9A92-C89EF819C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="" xmlns:a16="http://schemas.microsoft.com/office/drawing/2014/main" id="{6B219F47-FAF3-46BE-93C7-5BB22FBB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="" xmlns:a16="http://schemas.microsoft.com/office/drawing/2014/main" id="{C45DA14B-8174-4923-9B07-A42F00D3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="" xmlns:a16="http://schemas.microsoft.com/office/drawing/2014/main" id="{8BF0A0F6-DC54-4E36-9182-23530F4B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914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A32C6E5-8A3B-4584-AE24-AB5A495B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="" xmlns:a16="http://schemas.microsoft.com/office/drawing/2014/main" id="{336C051C-31E7-4C6C-8784-7F34AD4A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="" xmlns:a16="http://schemas.microsoft.com/office/drawing/2014/main" id="{0C5EE4B8-7055-4201-B145-2D8087B1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="" xmlns:a16="http://schemas.microsoft.com/office/drawing/2014/main" id="{19CEDECA-D042-47E1-B90C-40B46958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60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07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A515C23-A2F9-48F1-BCA9-50ED2BDD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F674D5D9-515E-4F36-B00A-DB01C4B2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8EB573AD-8E14-43BE-B552-FF0C64A18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AAC27D9F-B081-490E-A41E-36ED18FD0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93DF4FF7-9F85-40B6-AA82-EC486302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08073857-37A5-4F74-AAB6-C3F584E9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0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E0C93B4-8D2F-4615-A2CA-5956F7E6E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="" xmlns:a16="http://schemas.microsoft.com/office/drawing/2014/main" id="{B7EDD275-5CC6-4933-A21F-E06C0DE3A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28F664D7-F9F7-4C45-A195-9B62074B0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0BBC114D-7588-4B04-893E-CE3BF56A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EB00E1B6-35AB-401D-A7CE-25912F65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CECACDA3-2B2F-457E-974B-924AA22A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11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44C148A-2A17-463D-9DDE-AC214B99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CF7F9B56-6D96-42C3-A08F-182F7C8E9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481B673C-EC9A-4B2E-8CE2-694218439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CEBB688A-EA46-47F9-AB54-A63BA8C6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D7418FA4-B4D6-432D-AEEA-D558E12D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4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="" xmlns:a16="http://schemas.microsoft.com/office/drawing/2014/main" id="{A1865557-D322-4773-89A9-0742AFA5B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89146902-A49F-415C-B13B-7A9D927BA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EEC07AA8-24FA-41B5-BE0D-FE0FD0D0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2C12426E-E8D4-4341-B945-B566E1AE4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86C71EC6-BD6D-4379-99F5-7FE5EAC0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7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="" xmlns:a16="http://schemas.microsoft.com/office/drawing/2014/main" id="{97A2ED74-717F-4A7A-9ECE-F7173422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9388838A-B389-4921-97B0-51FEA7C5F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68256CC0-3437-4959-8692-F98FE2316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88CBC-C084-4DF8-8802-53779C084F07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F311886C-7DF3-4CA7-B5E7-D8E410A76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3028305D-77F6-466F-A5D3-47E640030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84F9-CF00-4961-839C-135D5E376FD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2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2&amp;submit=submi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youtube.com/watch?v=BlBcgxVL0U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2&amp;submit=submi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://ilp.unrwa.org/stdCorner.aspx?subject=&#1607;&#1610;&#1575;%20&#1606;&#1604;&#1593;&#1576;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../media/audio2.wav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../media/audio1.wav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slide" Target="slide18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28.xml"/><Relationship Id="rId11" Type="http://schemas.openxmlformats.org/officeDocument/2006/relationships/slide" Target="slide4.xml"/><Relationship Id="rId5" Type="http://schemas.openxmlformats.org/officeDocument/2006/relationships/image" Target="../media/image5.jpeg"/><Relationship Id="rId15" Type="http://schemas.openxmlformats.org/officeDocument/2006/relationships/slide" Target="slide8.xml"/><Relationship Id="rId10" Type="http://schemas.openxmlformats.org/officeDocument/2006/relationships/slide" Target="slide26.xml"/><Relationship Id="rId4" Type="http://schemas.openxmlformats.org/officeDocument/2006/relationships/image" Target="../media/image4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slide" Target="slide18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slide" Target="slide28.xml"/><Relationship Id="rId11" Type="http://schemas.openxmlformats.org/officeDocument/2006/relationships/slide" Target="slide4.xml"/><Relationship Id="rId5" Type="http://schemas.openxmlformats.org/officeDocument/2006/relationships/image" Target="../media/image5.jpeg"/><Relationship Id="rId15" Type="http://schemas.openxmlformats.org/officeDocument/2006/relationships/slide" Target="slide8.xml"/><Relationship Id="rId10" Type="http://schemas.openxmlformats.org/officeDocument/2006/relationships/slide" Target="slide26.xml"/><Relationship Id="rId4" Type="http://schemas.openxmlformats.org/officeDocument/2006/relationships/image" Target="../media/image4.emf"/><Relationship Id="rId9" Type="http://schemas.openxmlformats.org/officeDocument/2006/relationships/slide" Target="slide9.xml"/><Relationship Id="rId14" Type="http://schemas.openxmlformats.org/officeDocument/2006/relationships/slide" Target="slid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image" Target="../media/image1.jpg"/><Relationship Id="rId11" Type="http://schemas.openxmlformats.org/officeDocument/2006/relationships/image" Target="../media/image30.png"/><Relationship Id="rId5" Type="http://schemas.openxmlformats.org/officeDocument/2006/relationships/audio" Target="../media/audio8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audio7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ال</a:t>
            </a:r>
            <a:r>
              <a:rPr lang="ar-SA" sz="5400" b="1" dirty="0">
                <a:ln/>
                <a:solidFill>
                  <a:schemeClr val="accent4"/>
                </a:solidFill>
              </a:rPr>
              <a:t>ثّاني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604155" y="470637"/>
            <a:ext cx="10907486" cy="5505159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مثال : هيا بنا نجد طرح العددين : 849 – 213=</a:t>
            </a:r>
          </a:p>
          <a:p>
            <a:endParaRPr lang="ar-S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6456777" y="2685189"/>
            <a:ext cx="5004602" cy="3426362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ar-SA" sz="2800" b="1" dirty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28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pic>
        <p:nvPicPr>
          <p:cNvPr id="12" name="Picture 11" descr="قراءة وكتابة الأعداد ضمن 999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40850" r="55171" b="9231"/>
          <a:stretch/>
        </p:blipFill>
        <p:spPr bwMode="auto">
          <a:xfrm>
            <a:off x="6406515" y="1840876"/>
            <a:ext cx="3235143" cy="2615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901521" y="734096"/>
            <a:ext cx="2550017" cy="162273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بِاسْتِخْدامِ الْمِعْداد....</a:t>
            </a:r>
            <a:endParaRPr lang="en-US" sz="2400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959078" y="2601840"/>
            <a:ext cx="270456" cy="16093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984209" y="2740316"/>
            <a:ext cx="270456" cy="16093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985404" y="2929402"/>
            <a:ext cx="270456" cy="16093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24086" y="3429000"/>
            <a:ext cx="270456" cy="16093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29260" y="2768472"/>
            <a:ext cx="270456" cy="16093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024642" y="2930909"/>
            <a:ext cx="270456" cy="16093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583377" y="4585625"/>
            <a:ext cx="9646276" cy="14295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/>
                </a:solidFill>
              </a:rPr>
              <a:t>استنتج : عِندَما نَطْرَح عَدديْن ضِمْن 999 فَإنَنا نَطْرحُ الآَحاد مِنَ الآَحاد و الْعَشَرات مِنَ الْعَشرات و الْمِئات مِنَ الْمِئات. </a:t>
            </a:r>
            <a:endParaRPr 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442160" y="966695"/>
            <a:ext cx="57047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FF00"/>
                </a:solidFill>
              </a:rPr>
              <a:t>أَولاً : نُمَثل الْمَطْروح منه على الْمِعْداد.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316407" y="1664952"/>
            <a:ext cx="240975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FFF00"/>
                </a:solidFill>
              </a:rPr>
              <a:t>ثَانياً: نَقوم بِحَذفِ  الْمَطْروح مِنْ الْمَطْروح منه .</a:t>
            </a:r>
          </a:p>
        </p:txBody>
      </p:sp>
      <p:sp>
        <p:nvSpPr>
          <p:cNvPr id="8" name="سهم منحني إلى الأسفل 7"/>
          <p:cNvSpPr/>
          <p:nvPr/>
        </p:nvSpPr>
        <p:spPr>
          <a:xfrm flipH="1">
            <a:off x="6406515" y="273877"/>
            <a:ext cx="1031515" cy="299329"/>
          </a:xfrm>
          <a:prstGeom prst="curved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9" name="سهم منحني إلى الأعلى 8"/>
          <p:cNvSpPr/>
          <p:nvPr/>
        </p:nvSpPr>
        <p:spPr>
          <a:xfrm>
            <a:off x="6264322" y="734096"/>
            <a:ext cx="1030776" cy="232599"/>
          </a:xfrm>
          <a:prstGeom prst="curved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سهم منحني إلى الأسفل 9"/>
          <p:cNvSpPr/>
          <p:nvPr/>
        </p:nvSpPr>
        <p:spPr>
          <a:xfrm>
            <a:off x="5950424" y="109182"/>
            <a:ext cx="1074218" cy="464024"/>
          </a:xfrm>
          <a:prstGeom prst="curved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180721" y="306864"/>
            <a:ext cx="5454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5028772" y="316546"/>
            <a:ext cx="36848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655870" y="326228"/>
            <a:ext cx="3919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152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3" grpId="0"/>
      <p:bldP spid="7" grpId="0"/>
      <p:bldP spid="8" grpId="0" animBg="1"/>
      <p:bldP spid="9" grpId="0" animBg="1"/>
      <p:bldP spid="10" grpId="0" animBg="1"/>
      <p:bldP spid="11" grpId="0"/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92" y="372198"/>
            <a:ext cx="10918882" cy="5636526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7383437" y="2515358"/>
            <a:ext cx="4230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5" name="سهم منحني إلى الأسفل 4"/>
          <p:cNvSpPr/>
          <p:nvPr/>
        </p:nvSpPr>
        <p:spPr>
          <a:xfrm flipH="1">
            <a:off x="8598089" y="2415654"/>
            <a:ext cx="1050877" cy="51520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" name="سهم منحني إلى الأعلى 5"/>
          <p:cNvSpPr/>
          <p:nvPr/>
        </p:nvSpPr>
        <p:spPr>
          <a:xfrm>
            <a:off x="8598088" y="3096336"/>
            <a:ext cx="846163" cy="332664"/>
          </a:xfrm>
          <a:prstGeom prst="curved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192369" y="2576914"/>
            <a:ext cx="3821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8" name="سهم منحني إلى الأسفل 7"/>
          <p:cNvSpPr/>
          <p:nvPr/>
        </p:nvSpPr>
        <p:spPr>
          <a:xfrm>
            <a:off x="8284190" y="2320119"/>
            <a:ext cx="1064525" cy="610737"/>
          </a:xfrm>
          <a:prstGeom prst="curved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910121" y="2576914"/>
            <a:ext cx="4230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CC3300"/>
                </a:solidFill>
              </a:rPr>
              <a:t>1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420299" y="5239283"/>
            <a:ext cx="2320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0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2088107" y="5270060"/>
            <a:ext cx="3321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2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1937983" y="5270060"/>
            <a:ext cx="3138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342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334544" y="1378188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3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طرح ضمن ٩٩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665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648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10289" y="507112"/>
            <a:ext cx="9008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</a:rPr>
              <a:t>تَدْريبُ الْكِتاب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ar-SA" sz="4400" b="1" dirty="0">
                <a:solidFill>
                  <a:schemeClr val="bg1"/>
                </a:solidFill>
              </a:rPr>
              <a:t>/ حل تدريب4 صفحة 14 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229531"/>
            <a:ext cx="10914907" cy="484667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59621" r="75306"/>
          <a:stretch/>
        </p:blipFill>
        <p:spPr>
          <a:xfrm>
            <a:off x="640079" y="3422469"/>
            <a:ext cx="3553098" cy="26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595232" y="561703"/>
            <a:ext cx="3074251" cy="484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5400" b="1" dirty="0">
                <a:solidFill>
                  <a:schemeClr val="bg1"/>
                </a:solidFill>
              </a:rPr>
              <a:t>تَدْريبُ الْكِتاب</a:t>
            </a:r>
          </a:p>
          <a:p>
            <a:pPr algn="ctr">
              <a:lnSpc>
                <a:spcPct val="200000"/>
              </a:lnSpc>
            </a:pPr>
            <a:r>
              <a:rPr lang="ar-SA" sz="5400" b="1" dirty="0">
                <a:solidFill>
                  <a:schemeClr val="bg1"/>
                </a:solidFill>
              </a:rPr>
              <a:t>حل تَدْريب 5</a:t>
            </a:r>
          </a:p>
          <a:p>
            <a:pPr algn="ctr">
              <a:lnSpc>
                <a:spcPct val="200000"/>
              </a:lnSpc>
            </a:pPr>
            <a:r>
              <a:rPr lang="ar-SA" sz="5400" b="1" dirty="0">
                <a:solidFill>
                  <a:schemeClr val="bg1"/>
                </a:solidFill>
              </a:rPr>
              <a:t>صَفحة 15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3354"/>
          <a:stretch/>
        </p:blipFill>
        <p:spPr>
          <a:xfrm>
            <a:off x="679269" y="447559"/>
            <a:ext cx="7915963" cy="57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3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24" y="1769804"/>
            <a:ext cx="9421386" cy="41148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210289" y="507112"/>
            <a:ext cx="9008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</a:rPr>
              <a:t>تَدْريبُ الْكِتاب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ar-SA" sz="4400" b="1" dirty="0">
                <a:solidFill>
                  <a:schemeClr val="bg1"/>
                </a:solidFill>
              </a:rPr>
              <a:t>/ حل تدريب6 صفحة 16 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58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3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18746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5130" y="1006620"/>
            <a:ext cx="2042337" cy="7986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16579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6165797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131525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181931" y="3913341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0200068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7731" y="3835835"/>
            <a:ext cx="2042337" cy="79864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9" y="1069256"/>
            <a:ext cx="2042337" cy="79864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8" y="3887506"/>
            <a:ext cx="2042337" cy="79864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90" y="1069256"/>
            <a:ext cx="2042337" cy="79864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594" y="3898471"/>
            <a:ext cx="2042337" cy="798645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0" y="1816230"/>
            <a:ext cx="12192000" cy="20712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إلى اليمين 16"/>
          <p:cNvSpPr/>
          <p:nvPr/>
        </p:nvSpPr>
        <p:spPr>
          <a:xfrm>
            <a:off x="1352282" y="2640169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إلى اليمين 17"/>
          <p:cNvSpPr/>
          <p:nvPr/>
        </p:nvSpPr>
        <p:spPr>
          <a:xfrm>
            <a:off x="4170678" y="2614566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 إلى اليمين 18"/>
          <p:cNvSpPr/>
          <p:nvPr/>
        </p:nvSpPr>
        <p:spPr>
          <a:xfrm>
            <a:off x="6681989" y="261456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 إلى اليمين 19"/>
          <p:cNvSpPr/>
          <p:nvPr/>
        </p:nvSpPr>
        <p:spPr>
          <a:xfrm>
            <a:off x="9436994" y="259413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4"/>
          <a:srcRect l="8561" t="37136" r="7684" b="36948"/>
          <a:stretch/>
        </p:blipFill>
        <p:spPr>
          <a:xfrm>
            <a:off x="112119" y="2529896"/>
            <a:ext cx="2081151" cy="643943"/>
          </a:xfrm>
          <a:prstGeom prst="rect">
            <a:avLst/>
          </a:prstGeom>
        </p:spPr>
      </p:pic>
      <p:sp>
        <p:nvSpPr>
          <p:cNvPr id="24" name="مستطيل 23"/>
          <p:cNvSpPr/>
          <p:nvPr/>
        </p:nvSpPr>
        <p:spPr>
          <a:xfrm>
            <a:off x="2627290" y="4686151"/>
            <a:ext cx="7572778" cy="838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469 - 132</a:t>
            </a:r>
          </a:p>
        </p:txBody>
      </p:sp>
      <p:sp>
        <p:nvSpPr>
          <p:cNvPr id="28" name="مخطط انسيابي: محطة طرفية 27">
            <a:hlinkClick r:id="" action="ppaction://noaction">
              <a:snd r:embed="rId5" name="حظ أوفر في المرة القادمة.WAV"/>
            </a:hlinkClick>
          </p:cNvPr>
          <p:cNvSpPr/>
          <p:nvPr/>
        </p:nvSpPr>
        <p:spPr>
          <a:xfrm>
            <a:off x="8582254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876</a:t>
            </a:r>
            <a:endParaRPr lang="ar-SA" b="1" dirty="0"/>
          </a:p>
        </p:txBody>
      </p:sp>
      <p:sp>
        <p:nvSpPr>
          <p:cNvPr id="29" name="مخطط انسيابي: محطة طرفية 28">
            <a:hlinkClick r:id="rId6" action="ppaction://hlinksldjump">
              <a:snd r:embed="rId7" name="أنا فخور بك.WAV"/>
            </a:hlinkClick>
          </p:cNvPr>
          <p:cNvSpPr/>
          <p:nvPr/>
        </p:nvSpPr>
        <p:spPr>
          <a:xfrm>
            <a:off x="4757986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337</a:t>
            </a:r>
            <a:endParaRPr lang="ar-SA" b="1" dirty="0"/>
          </a:p>
        </p:txBody>
      </p:sp>
      <p:sp>
        <p:nvSpPr>
          <p:cNvPr id="30" name="مخطط انسيابي: محطة طرفية 29">
            <a:hlinkClick r:id="" action="ppaction://noaction">
              <a:snd r:embed="rId5" name="حظ أوفر في المرة القادمة.WAV"/>
            </a:hlinkClick>
          </p:cNvPr>
          <p:cNvSpPr/>
          <p:nvPr/>
        </p:nvSpPr>
        <p:spPr>
          <a:xfrm>
            <a:off x="933718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347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48922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455333" y="1234202"/>
            <a:ext cx="7281333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أحلام خالد اللحسة ........مدرسة حيفا الأساسية المختلطة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شفاء خليل  عوينة ........مدرسة ذكور العرقوب الأساسية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باسمة إبراهيم شوشه......مدرسة تل الربيع الأساسية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185587" y="3480971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18746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5130" y="1006620"/>
            <a:ext cx="2042337" cy="7986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16579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6165797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131525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181931" y="3913341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0200068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7731" y="3835835"/>
            <a:ext cx="2042337" cy="79864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9" y="1069256"/>
            <a:ext cx="2042337" cy="79864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8" y="3887506"/>
            <a:ext cx="2042337" cy="79864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90" y="1069256"/>
            <a:ext cx="2042337" cy="79864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594" y="3898471"/>
            <a:ext cx="2042337" cy="798645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0" y="1816230"/>
            <a:ext cx="12192000" cy="20712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إلى اليمين 16"/>
          <p:cNvSpPr/>
          <p:nvPr/>
        </p:nvSpPr>
        <p:spPr>
          <a:xfrm>
            <a:off x="1352282" y="2640169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إلى اليمين 17"/>
          <p:cNvSpPr/>
          <p:nvPr/>
        </p:nvSpPr>
        <p:spPr>
          <a:xfrm>
            <a:off x="4170678" y="2614566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 إلى اليمين 18"/>
          <p:cNvSpPr/>
          <p:nvPr/>
        </p:nvSpPr>
        <p:spPr>
          <a:xfrm>
            <a:off x="6681989" y="261456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 إلى اليمين 19"/>
          <p:cNvSpPr/>
          <p:nvPr/>
        </p:nvSpPr>
        <p:spPr>
          <a:xfrm>
            <a:off x="9436994" y="259413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4"/>
          <a:srcRect l="8561" t="37136" r="7684" b="36948"/>
          <a:stretch/>
        </p:blipFill>
        <p:spPr>
          <a:xfrm>
            <a:off x="1804655" y="2504061"/>
            <a:ext cx="2081151" cy="643943"/>
          </a:xfrm>
          <a:prstGeom prst="rect">
            <a:avLst/>
          </a:prstGeom>
        </p:spPr>
      </p:pic>
      <p:sp>
        <p:nvSpPr>
          <p:cNvPr id="24" name="مستطيل 23"/>
          <p:cNvSpPr/>
          <p:nvPr/>
        </p:nvSpPr>
        <p:spPr>
          <a:xfrm>
            <a:off x="2627290" y="4686151"/>
            <a:ext cx="7572778" cy="838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489 - 175</a:t>
            </a:r>
          </a:p>
        </p:txBody>
      </p:sp>
      <p:sp>
        <p:nvSpPr>
          <p:cNvPr id="28" name="مخطط انسيابي: محطة طرفية 27">
            <a:hlinkClick r:id="" action="ppaction://noaction">
              <a:snd r:embed="rId5" name="حظ أوفر في المرة القادمة.WAV"/>
            </a:hlinkClick>
          </p:cNvPr>
          <p:cNvSpPr/>
          <p:nvPr/>
        </p:nvSpPr>
        <p:spPr>
          <a:xfrm>
            <a:off x="8582254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200</a:t>
            </a:r>
            <a:endParaRPr lang="ar-SA" b="1" dirty="0"/>
          </a:p>
        </p:txBody>
      </p:sp>
      <p:sp>
        <p:nvSpPr>
          <p:cNvPr id="29" name="مخطط انسيابي: محطة طرفية 28">
            <a:hlinkClick r:id="" action="ppaction://noaction">
              <a:snd r:embed="rId5" name="حظ أوفر في المرة القادمة.WAV"/>
            </a:hlinkClick>
          </p:cNvPr>
          <p:cNvSpPr/>
          <p:nvPr/>
        </p:nvSpPr>
        <p:spPr>
          <a:xfrm>
            <a:off x="4757986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456</a:t>
            </a:r>
            <a:endParaRPr lang="ar-SA" b="1" dirty="0"/>
          </a:p>
        </p:txBody>
      </p:sp>
      <p:sp>
        <p:nvSpPr>
          <p:cNvPr id="30" name="مخطط انسيابي: محطة طرفية 29">
            <a:hlinkClick r:id="" action="ppaction://hlinkshowjump?jump=nextslide">
              <a:snd r:embed="rId6" name="أنت حقاً ذكي.WAV"/>
            </a:hlinkClick>
          </p:cNvPr>
          <p:cNvSpPr/>
          <p:nvPr/>
        </p:nvSpPr>
        <p:spPr>
          <a:xfrm>
            <a:off x="933718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314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196639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18746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5130" y="1006620"/>
            <a:ext cx="2042337" cy="7986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16579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6165797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131525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181931" y="3913341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0200068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7731" y="3835835"/>
            <a:ext cx="2042337" cy="79864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9" y="1069256"/>
            <a:ext cx="2042337" cy="79864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8" y="3887506"/>
            <a:ext cx="2042337" cy="79864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90" y="1069256"/>
            <a:ext cx="2042337" cy="79864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594" y="3898471"/>
            <a:ext cx="2042337" cy="798645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0" y="1816230"/>
            <a:ext cx="12192000" cy="20712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إلى اليمين 16"/>
          <p:cNvSpPr/>
          <p:nvPr/>
        </p:nvSpPr>
        <p:spPr>
          <a:xfrm>
            <a:off x="1352282" y="2640169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إلى اليمين 17"/>
          <p:cNvSpPr/>
          <p:nvPr/>
        </p:nvSpPr>
        <p:spPr>
          <a:xfrm>
            <a:off x="4170678" y="2614566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 إلى اليمين 18"/>
          <p:cNvSpPr/>
          <p:nvPr/>
        </p:nvSpPr>
        <p:spPr>
          <a:xfrm>
            <a:off x="6681989" y="261456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 إلى اليمين 19"/>
          <p:cNvSpPr/>
          <p:nvPr/>
        </p:nvSpPr>
        <p:spPr>
          <a:xfrm>
            <a:off x="9436994" y="259413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4"/>
          <a:srcRect l="8561" t="37136" r="7684" b="36948"/>
          <a:stretch/>
        </p:blipFill>
        <p:spPr>
          <a:xfrm>
            <a:off x="3717410" y="2603601"/>
            <a:ext cx="2081151" cy="643943"/>
          </a:xfrm>
          <a:prstGeom prst="rect">
            <a:avLst/>
          </a:prstGeom>
        </p:spPr>
      </p:pic>
      <p:sp>
        <p:nvSpPr>
          <p:cNvPr id="24" name="مستطيل 23"/>
          <p:cNvSpPr/>
          <p:nvPr/>
        </p:nvSpPr>
        <p:spPr>
          <a:xfrm>
            <a:off x="2627290" y="4686151"/>
            <a:ext cx="7572778" cy="838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600 - 200</a:t>
            </a:r>
          </a:p>
        </p:txBody>
      </p:sp>
      <p:sp>
        <p:nvSpPr>
          <p:cNvPr id="28" name="مخطط انسيابي: محطة طرفية 27">
            <a:hlinkClick r:id="" action="ppaction://noaction">
              <a:snd r:embed="rId5" name="إجابه خآآطئه.wav"/>
            </a:hlinkClick>
          </p:cNvPr>
          <p:cNvSpPr/>
          <p:nvPr/>
        </p:nvSpPr>
        <p:spPr>
          <a:xfrm>
            <a:off x="8582254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800</a:t>
            </a:r>
            <a:endParaRPr lang="ar-SA" b="1" dirty="0"/>
          </a:p>
        </p:txBody>
      </p:sp>
      <p:sp>
        <p:nvSpPr>
          <p:cNvPr id="29" name="مخطط انسيابي: محطة طرفية 28">
            <a:hlinkClick r:id="" action="ppaction://hlinkshowjump?jump=nextslide">
              <a:snd r:embed="rId6" name="ممتاز.WAV"/>
            </a:hlinkClick>
          </p:cNvPr>
          <p:cNvSpPr/>
          <p:nvPr/>
        </p:nvSpPr>
        <p:spPr>
          <a:xfrm>
            <a:off x="4757986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400</a:t>
            </a:r>
            <a:endParaRPr lang="ar-SA" b="1" dirty="0"/>
          </a:p>
        </p:txBody>
      </p:sp>
      <p:sp>
        <p:nvSpPr>
          <p:cNvPr id="30" name="مخطط انسيابي: محطة طرفية 29">
            <a:hlinkClick r:id="" action="ppaction://noaction">
              <a:snd r:embed="rId7" name="حظ أوفر في المرة القادمة.WAV"/>
            </a:hlinkClick>
          </p:cNvPr>
          <p:cNvSpPr/>
          <p:nvPr/>
        </p:nvSpPr>
        <p:spPr>
          <a:xfrm>
            <a:off x="933718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200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42197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18746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5130" y="1006620"/>
            <a:ext cx="2042337" cy="7986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16579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6165797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131525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181931" y="3913341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0200068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7731" y="3835835"/>
            <a:ext cx="2042337" cy="79864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9" y="1069256"/>
            <a:ext cx="2042337" cy="79864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8" y="3887506"/>
            <a:ext cx="2042337" cy="79864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90" y="1069256"/>
            <a:ext cx="2042337" cy="79864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594" y="3898471"/>
            <a:ext cx="2042337" cy="798645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0" y="1816230"/>
            <a:ext cx="12192000" cy="20712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إلى اليمين 16"/>
          <p:cNvSpPr/>
          <p:nvPr/>
        </p:nvSpPr>
        <p:spPr>
          <a:xfrm>
            <a:off x="1352282" y="2640169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إلى اليمين 17"/>
          <p:cNvSpPr/>
          <p:nvPr/>
        </p:nvSpPr>
        <p:spPr>
          <a:xfrm>
            <a:off x="4170678" y="2614566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 إلى اليمين 18"/>
          <p:cNvSpPr/>
          <p:nvPr/>
        </p:nvSpPr>
        <p:spPr>
          <a:xfrm>
            <a:off x="6681989" y="261456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 إلى اليمين 19"/>
          <p:cNvSpPr/>
          <p:nvPr/>
        </p:nvSpPr>
        <p:spPr>
          <a:xfrm>
            <a:off x="9436994" y="259413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4"/>
          <a:srcRect l="8561" t="37136" r="7684" b="36948"/>
          <a:stretch/>
        </p:blipFill>
        <p:spPr>
          <a:xfrm>
            <a:off x="6374862" y="2627522"/>
            <a:ext cx="2081151" cy="643943"/>
          </a:xfrm>
          <a:prstGeom prst="rect">
            <a:avLst/>
          </a:prstGeom>
        </p:spPr>
      </p:pic>
      <p:sp>
        <p:nvSpPr>
          <p:cNvPr id="24" name="مستطيل 23"/>
          <p:cNvSpPr/>
          <p:nvPr/>
        </p:nvSpPr>
        <p:spPr>
          <a:xfrm>
            <a:off x="2627290" y="4686151"/>
            <a:ext cx="7572778" cy="838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996 - 256</a:t>
            </a:r>
          </a:p>
        </p:txBody>
      </p:sp>
      <p:sp>
        <p:nvSpPr>
          <p:cNvPr id="28" name="مخطط انسيابي: محطة طرفية 27">
            <a:hlinkClick r:id="" action="ppaction://hlinkshowjump?jump=nextslide">
              <a:snd r:embed="rId5" name="أنت حقاً ذكي.WAV"/>
            </a:hlinkClick>
          </p:cNvPr>
          <p:cNvSpPr/>
          <p:nvPr/>
        </p:nvSpPr>
        <p:spPr>
          <a:xfrm>
            <a:off x="8582254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740</a:t>
            </a:r>
            <a:endParaRPr lang="ar-SA" b="1" dirty="0"/>
          </a:p>
        </p:txBody>
      </p:sp>
      <p:sp>
        <p:nvSpPr>
          <p:cNvPr id="29" name="مخطط انسيابي: محطة طرفية 28">
            <a:hlinkClick r:id="" action="ppaction://noaction">
              <a:snd r:embed="rId6" name="حظ أوفر في المرة القادمة.WAV"/>
            </a:hlinkClick>
          </p:cNvPr>
          <p:cNvSpPr/>
          <p:nvPr/>
        </p:nvSpPr>
        <p:spPr>
          <a:xfrm>
            <a:off x="4757986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470</a:t>
            </a:r>
            <a:endParaRPr lang="ar-SA" b="1" dirty="0"/>
          </a:p>
        </p:txBody>
      </p:sp>
      <p:sp>
        <p:nvSpPr>
          <p:cNvPr id="30" name="مخطط انسيابي: محطة طرفية 29">
            <a:hlinkClick r:id="" action="ppaction://noaction">
              <a:snd r:embed="rId6" name="حظ أوفر في المرة القادمة.WAV"/>
            </a:hlinkClick>
          </p:cNvPr>
          <p:cNvSpPr/>
          <p:nvPr/>
        </p:nvSpPr>
        <p:spPr>
          <a:xfrm>
            <a:off x="933718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440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401359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18746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5130" y="1006620"/>
            <a:ext cx="2042337" cy="7986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16579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6165797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131525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181931" y="3913341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0200068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7731" y="3835835"/>
            <a:ext cx="2042337" cy="79864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9" y="1069256"/>
            <a:ext cx="2042337" cy="79864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8" y="3887506"/>
            <a:ext cx="2042337" cy="79864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90" y="1069256"/>
            <a:ext cx="2042337" cy="79864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594" y="3898471"/>
            <a:ext cx="2042337" cy="798645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0" y="1816230"/>
            <a:ext cx="12192000" cy="20712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إلى اليمين 16"/>
          <p:cNvSpPr/>
          <p:nvPr/>
        </p:nvSpPr>
        <p:spPr>
          <a:xfrm>
            <a:off x="1352282" y="2640169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إلى اليمين 17"/>
          <p:cNvSpPr/>
          <p:nvPr/>
        </p:nvSpPr>
        <p:spPr>
          <a:xfrm>
            <a:off x="4170678" y="2614566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 إلى اليمين 18"/>
          <p:cNvSpPr/>
          <p:nvPr/>
        </p:nvSpPr>
        <p:spPr>
          <a:xfrm>
            <a:off x="6681989" y="261456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 إلى اليمين 19"/>
          <p:cNvSpPr/>
          <p:nvPr/>
        </p:nvSpPr>
        <p:spPr>
          <a:xfrm>
            <a:off x="9436994" y="259413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4"/>
          <a:srcRect l="8561" t="37136" r="7684" b="36948"/>
          <a:stretch/>
        </p:blipFill>
        <p:spPr>
          <a:xfrm>
            <a:off x="7753547" y="2548105"/>
            <a:ext cx="2081151" cy="643943"/>
          </a:xfrm>
          <a:prstGeom prst="rect">
            <a:avLst/>
          </a:prstGeom>
        </p:spPr>
      </p:pic>
      <p:sp>
        <p:nvSpPr>
          <p:cNvPr id="24" name="مستطيل 23"/>
          <p:cNvSpPr/>
          <p:nvPr/>
        </p:nvSpPr>
        <p:spPr>
          <a:xfrm>
            <a:off x="2627290" y="4686151"/>
            <a:ext cx="7572778" cy="838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687 - 223</a:t>
            </a:r>
          </a:p>
        </p:txBody>
      </p:sp>
      <p:sp>
        <p:nvSpPr>
          <p:cNvPr id="28" name="مخطط انسيابي: محطة طرفية 27">
            <a:hlinkClick r:id="" action="ppaction://hlinkshowjump?jump=nextslide">
              <a:snd r:embed="rId5" name="أنت حقاً ذكي.WAV"/>
            </a:hlinkClick>
          </p:cNvPr>
          <p:cNvSpPr/>
          <p:nvPr/>
        </p:nvSpPr>
        <p:spPr>
          <a:xfrm>
            <a:off x="4402428" y="580503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464</a:t>
            </a:r>
            <a:endParaRPr lang="ar-SA" b="1" dirty="0"/>
          </a:p>
        </p:txBody>
      </p:sp>
      <p:sp>
        <p:nvSpPr>
          <p:cNvPr id="29" name="مخطط انسيابي: محطة طرفية 28">
            <a:hlinkClick r:id="" action="ppaction://noaction">
              <a:snd r:embed="rId6" name="حظ أوفر في المرة القادمة.WAV"/>
            </a:hlinkClick>
          </p:cNvPr>
          <p:cNvSpPr/>
          <p:nvPr/>
        </p:nvSpPr>
        <p:spPr>
          <a:xfrm>
            <a:off x="8506496" y="5701204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644</a:t>
            </a:r>
            <a:endParaRPr lang="ar-SA" b="1" dirty="0"/>
          </a:p>
        </p:txBody>
      </p:sp>
      <p:sp>
        <p:nvSpPr>
          <p:cNvPr id="30" name="مخطط انسيابي: محطة طرفية 29">
            <a:hlinkClick r:id="" action="ppaction://noaction">
              <a:snd r:embed="rId6" name="حظ أوفر في المرة القادمة.WAV"/>
            </a:hlinkClick>
          </p:cNvPr>
          <p:cNvSpPr/>
          <p:nvPr/>
        </p:nvSpPr>
        <p:spPr>
          <a:xfrm>
            <a:off x="933718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446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230524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18746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5130" y="1006620"/>
            <a:ext cx="2042337" cy="7986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165797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6165797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131525" y="106925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181931" y="3913341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0200068" y="3887506"/>
            <a:ext cx="1991932" cy="74697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7731" y="3835835"/>
            <a:ext cx="2042337" cy="79864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9" y="1069256"/>
            <a:ext cx="2042337" cy="79864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3458" y="3887506"/>
            <a:ext cx="2042337" cy="79864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90" y="1069256"/>
            <a:ext cx="2042337" cy="79864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594" y="3898471"/>
            <a:ext cx="2042337" cy="798645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0" y="1816230"/>
            <a:ext cx="12192000" cy="20712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إلى اليمين 16"/>
          <p:cNvSpPr/>
          <p:nvPr/>
        </p:nvSpPr>
        <p:spPr>
          <a:xfrm>
            <a:off x="1352282" y="2640169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إلى اليمين 17"/>
          <p:cNvSpPr/>
          <p:nvPr/>
        </p:nvSpPr>
        <p:spPr>
          <a:xfrm>
            <a:off x="4170678" y="2614566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 إلى اليمين 18"/>
          <p:cNvSpPr/>
          <p:nvPr/>
        </p:nvSpPr>
        <p:spPr>
          <a:xfrm>
            <a:off x="6681989" y="261456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 إلى اليمين 19"/>
          <p:cNvSpPr/>
          <p:nvPr/>
        </p:nvSpPr>
        <p:spPr>
          <a:xfrm>
            <a:off x="9436994" y="2594135"/>
            <a:ext cx="2112135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4"/>
          <a:srcRect l="8561" t="37136" r="7684" b="36948"/>
          <a:stretch/>
        </p:blipFill>
        <p:spPr>
          <a:xfrm>
            <a:off x="9867154" y="2395470"/>
            <a:ext cx="2081151" cy="643943"/>
          </a:xfrm>
          <a:prstGeom prst="rect">
            <a:avLst/>
          </a:prstGeom>
        </p:spPr>
      </p:pic>
      <p:sp>
        <p:nvSpPr>
          <p:cNvPr id="24" name="مستطيل 23"/>
          <p:cNvSpPr/>
          <p:nvPr/>
        </p:nvSpPr>
        <p:spPr>
          <a:xfrm>
            <a:off x="2627290" y="4686151"/>
            <a:ext cx="7572778" cy="838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946 - 204</a:t>
            </a:r>
          </a:p>
        </p:txBody>
      </p:sp>
      <p:sp>
        <p:nvSpPr>
          <p:cNvPr id="28" name="مخطط انسيابي: محطة طرفية 27">
            <a:hlinkClick r:id="" action="ppaction://hlinkshowjump?jump=nextslide">
              <a:snd r:embed="rId5" name="أنت حقاً ذكي.WAV"/>
            </a:hlinkClick>
          </p:cNvPr>
          <p:cNvSpPr/>
          <p:nvPr/>
        </p:nvSpPr>
        <p:spPr>
          <a:xfrm>
            <a:off x="714777" y="5637479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742</a:t>
            </a:r>
            <a:endParaRPr lang="ar-SA" b="1" dirty="0"/>
          </a:p>
        </p:txBody>
      </p:sp>
      <p:sp>
        <p:nvSpPr>
          <p:cNvPr id="29" name="مخطط انسيابي: محطة طرفية 28">
            <a:hlinkClick r:id="" action="ppaction://noaction">
              <a:snd r:embed="rId6" name="حظ أوفر في المرة القادمة.WAV"/>
            </a:hlinkClick>
          </p:cNvPr>
          <p:cNvSpPr/>
          <p:nvPr/>
        </p:nvSpPr>
        <p:spPr>
          <a:xfrm>
            <a:off x="4757986" y="5645396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273</a:t>
            </a:r>
            <a:endParaRPr lang="ar-SA" b="1" dirty="0"/>
          </a:p>
        </p:txBody>
      </p:sp>
      <p:sp>
        <p:nvSpPr>
          <p:cNvPr id="30" name="مخطط انسيابي: محطة طرفية 29">
            <a:hlinkClick r:id="" action="ppaction://noaction">
              <a:snd r:embed="rId6" name="حظ أوفر في المرة القادمة.WAV"/>
            </a:hlinkClick>
          </p:cNvPr>
          <p:cNvSpPr/>
          <p:nvPr/>
        </p:nvSpPr>
        <p:spPr>
          <a:xfrm>
            <a:off x="8790224" y="5708615"/>
            <a:ext cx="3387144" cy="1004552"/>
          </a:xfrm>
          <a:prstGeom prst="flowChartTerminator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472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34671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7" name="صورة 6">
            <a:hlinkClick r:id="" action="ppaction://noaction">
              <a:snd r:embed="rId3" name="ممتاز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541" y="1410789"/>
            <a:ext cx="6970607" cy="182957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940" y="4152141"/>
            <a:ext cx="3273836" cy="1408298"/>
          </a:xfrm>
          <a:prstGeom prst="rect">
            <a:avLst/>
          </a:prstGeom>
        </p:spPr>
      </p:pic>
      <p:sp>
        <p:nvSpPr>
          <p:cNvPr id="2" name="نجمة مكونة من 7 نقاط 1">
            <a:hlinkClick r:id="" action="ppaction://noaction">
              <a:snd r:embed="rId6" name="applause.wav"/>
            </a:hlinkClick>
          </p:cNvPr>
          <p:cNvSpPr/>
          <p:nvPr/>
        </p:nvSpPr>
        <p:spPr>
          <a:xfrm>
            <a:off x="4749421" y="3240359"/>
            <a:ext cx="3370997" cy="2587235"/>
          </a:xfrm>
          <a:prstGeom prst="star7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أنت رائع </a:t>
            </a:r>
          </a:p>
        </p:txBody>
      </p:sp>
    </p:spTree>
    <p:extLst>
      <p:ext uri="{BB962C8B-B14F-4D97-AF65-F5344CB8AC3E}">
        <p14:creationId xmlns:p14="http://schemas.microsoft.com/office/powerpoint/2010/main" val="35208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-179536" y="214901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8595360" y="-13063"/>
            <a:ext cx="3596639" cy="6858000"/>
            <a:chOff x="8595360" y="-13063"/>
            <a:chExt cx="3596639" cy="6858000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360" y="-13063"/>
              <a:ext cx="3596639" cy="6858000"/>
            </a:xfrm>
            <a:prstGeom prst="rect">
              <a:avLst/>
            </a:prstGeom>
          </p:spPr>
        </p:pic>
        <p:sp>
          <p:nvSpPr>
            <p:cNvPr id="3" name="مربع نص 2"/>
            <p:cNvSpPr txBox="1"/>
            <p:nvPr/>
          </p:nvSpPr>
          <p:spPr>
            <a:xfrm>
              <a:off x="8898177" y="404947"/>
              <a:ext cx="2991004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ar-SA" sz="4800" b="1" dirty="0">
                  <a:solidFill>
                    <a:srgbClr val="FF0000"/>
                  </a:solidFill>
                </a:rPr>
                <a:t>مُهِمْةُ تطبيقية</a:t>
              </a:r>
            </a:p>
            <a:p>
              <a:pPr algn="ctr">
                <a:lnSpc>
                  <a:spcPct val="200000"/>
                </a:lnSpc>
              </a:pPr>
              <a:r>
                <a:rPr lang="ar-SA" sz="4400" b="1" dirty="0">
                  <a:solidFill>
                    <a:schemeClr val="accent1">
                      <a:lumMod val="50000"/>
                    </a:schemeClr>
                  </a:solidFill>
                </a:rPr>
                <a:t>حل ورقة العمل</a:t>
              </a:r>
            </a:p>
            <a:p>
              <a:pPr algn="ctr">
                <a:lnSpc>
                  <a:spcPct val="200000"/>
                </a:lnSpc>
              </a:pPr>
              <a:r>
                <a:rPr lang="ar-SA" sz="4400" b="1" dirty="0">
                  <a:solidFill>
                    <a:schemeClr val="accent1">
                      <a:lumMod val="50000"/>
                    </a:schemeClr>
                  </a:solidFill>
                </a:rPr>
                <a:t>التالية</a:t>
              </a:r>
              <a:endParaRPr lang="en-US" sz="60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>
                <a:lnSpc>
                  <a:spcPct val="200000"/>
                </a:lnSpc>
              </a:pPr>
              <a:endParaRPr lang="en-US" sz="20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9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الرِّياضِيّات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9223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الصَّفُّ الثّاني</a:t>
            </a:r>
          </a:p>
        </p:txBody>
      </p:sp>
    </p:spTree>
    <p:extLst>
      <p:ext uri="{BB962C8B-B14F-4D97-AF65-F5344CB8AC3E}">
        <p14:creationId xmlns:p14="http://schemas.microsoft.com/office/powerpoint/2010/main" val="101412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فَريقُ الْعَمَل 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660044" y="1292942"/>
            <a:ext cx="7281333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أحلام خالد اللحسة ........مدرسة حيفا الأساسية المختلطة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شفاء خليل  عوينة ........مدرسة ذكور العرقوب الأساسية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باسمة إبراهيم شوشه......مدرسة تل الربيع الأساسية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59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7" action="ppaction://hlinksldjump"/>
                </a:rPr>
                <a:t>تدريب الكتاب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0" action="ppaction://hlinksldjump"/>
              </a:rPr>
              <a:t>المهام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2" action="ppaction://hlinksldjump"/>
              </a:rPr>
              <a:t>الهدف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3" action="ppaction://hlinksldjump"/>
              </a:rPr>
              <a:t>لعبة تفاعلية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5" action="ppaction://hlinksldjump"/>
              </a:rPr>
              <a:t>العرض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7" action="ppaction://hlinksldjump"/>
              </a:rPr>
              <a:t>فيديو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1" action="ppaction://hlinksldjump"/>
              </a:rPr>
              <a:t>عنوان الدرس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4" action="ppaction://hlinksldjump"/>
              </a:rPr>
              <a:t>نشاط كاشف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5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86391" y="1804740"/>
            <a:ext cx="581922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عِنْوانُ الدَّرْس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طرحُ عدديْنِ دونَ استلاف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ضِمْن 999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7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266268" y="1804740"/>
            <a:ext cx="765946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الهَــــدَف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أَنْ يَتَحققَ الطَّالِبُ مِنْ ناتجِ الطَّرح.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"التّحقُّقِ بالجمْعِ"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نَشاط كاشف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2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49597" y="542229"/>
            <a:ext cx="1163501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اطرح و تَحقق 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78 – 23 =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8216327" y="1742339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7" name="سهم إلى اليسار 6"/>
          <p:cNvSpPr/>
          <p:nvPr/>
        </p:nvSpPr>
        <p:spPr>
          <a:xfrm>
            <a:off x="6095999" y="1367598"/>
            <a:ext cx="2034862" cy="139581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التحقق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697869" y="1721664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9" name="زائد 8"/>
          <p:cNvSpPr/>
          <p:nvPr/>
        </p:nvSpPr>
        <p:spPr>
          <a:xfrm>
            <a:off x="4137980" y="1820979"/>
            <a:ext cx="528034" cy="489049"/>
          </a:xfrm>
          <a:prstGeom prst="mathPl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821287" y="1665393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1" name="يساوي 10"/>
          <p:cNvSpPr/>
          <p:nvPr/>
        </p:nvSpPr>
        <p:spPr>
          <a:xfrm>
            <a:off x="2141554" y="1775461"/>
            <a:ext cx="613082" cy="489049"/>
          </a:xfrm>
          <a:prstGeom prst="mathEqua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48406" y="1669429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149596" y="3030233"/>
            <a:ext cx="1163501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93 – 51 =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8261376" y="3606824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767305" y="3538019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93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839638" y="3477485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4738141" y="3510136"/>
            <a:ext cx="13007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9" name="سهم إلى اليسار 18"/>
          <p:cNvSpPr/>
          <p:nvPr/>
        </p:nvSpPr>
        <p:spPr>
          <a:xfrm>
            <a:off x="6151452" y="3224683"/>
            <a:ext cx="2034862" cy="139581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التحقق</a:t>
            </a:r>
          </a:p>
        </p:txBody>
      </p:sp>
      <p:sp>
        <p:nvSpPr>
          <p:cNvPr id="20" name="زائد 19"/>
          <p:cNvSpPr/>
          <p:nvPr/>
        </p:nvSpPr>
        <p:spPr>
          <a:xfrm>
            <a:off x="4195932" y="3588778"/>
            <a:ext cx="528034" cy="489049"/>
          </a:xfrm>
          <a:prstGeom prst="mathPl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يساوي 20"/>
          <p:cNvSpPr/>
          <p:nvPr/>
        </p:nvSpPr>
        <p:spPr>
          <a:xfrm>
            <a:off x="2158290" y="3606824"/>
            <a:ext cx="613082" cy="489049"/>
          </a:xfrm>
          <a:prstGeom prst="mathEqua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الْعَرْض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6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105469" y="655093"/>
            <a:ext cx="10208525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مثال 1: </a:t>
            </a:r>
            <a:r>
              <a:rPr lang="ar-SA" sz="3600" b="1" dirty="0">
                <a:solidFill>
                  <a:srgbClr val="FFC000"/>
                </a:solidFill>
              </a:rPr>
              <a:t>قررت مدرسة البراق الأساسية الذهاب في رحلة مدرسية إلى مدينة الخليل ،</a:t>
            </a:r>
          </a:p>
          <a:p>
            <a:r>
              <a:rPr lang="ar-SA" sz="3600" b="1" dirty="0">
                <a:solidFill>
                  <a:srgbClr val="FFC000"/>
                </a:solidFill>
              </a:rPr>
              <a:t>اذا كان عدد طلاب المدرسة </a:t>
            </a:r>
            <a:r>
              <a:rPr lang="ar-SA" sz="3600" b="1" dirty="0">
                <a:solidFill>
                  <a:schemeClr val="bg1"/>
                </a:solidFill>
              </a:rPr>
              <a:t>842</a:t>
            </a:r>
            <a:r>
              <a:rPr lang="ar-SA" sz="3600" b="1" dirty="0">
                <a:solidFill>
                  <a:srgbClr val="FFC000"/>
                </a:solidFill>
              </a:rPr>
              <a:t> طالباً ، إذا علمت أن عدد الطلبة الذين ذهبوا إلى المدرسة </a:t>
            </a:r>
            <a:r>
              <a:rPr lang="ar-SA" sz="3600" b="1" dirty="0">
                <a:solidFill>
                  <a:schemeClr val="bg1"/>
                </a:solidFill>
              </a:rPr>
              <a:t>510</a:t>
            </a:r>
            <a:r>
              <a:rPr lang="ar-SA" sz="3600" b="1" dirty="0">
                <a:solidFill>
                  <a:srgbClr val="FFC000"/>
                </a:solidFill>
              </a:rPr>
              <a:t> طالباً . ما عدد الطلبة الذين لم يذهبوا إلى الرحلة ؟  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l="14162" r="14185"/>
          <a:stretch/>
        </p:blipFill>
        <p:spPr>
          <a:xfrm>
            <a:off x="655091" y="2918099"/>
            <a:ext cx="3719903" cy="3370356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4374994" y="3578970"/>
            <a:ext cx="716079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لإيجاد عدد الطلبة الذين لم يذهبوا </a:t>
            </a:r>
          </a:p>
          <a:p>
            <a:r>
              <a:rPr lang="ar-SA" sz="3200" b="1" dirty="0">
                <a:solidFill>
                  <a:schemeClr val="bg1"/>
                </a:solidFill>
              </a:rPr>
              <a:t>نطرح </a:t>
            </a:r>
          </a:p>
          <a:p>
            <a:r>
              <a:rPr lang="ar-SA" sz="3200" b="1" dirty="0">
                <a:solidFill>
                  <a:schemeClr val="bg1"/>
                </a:solidFill>
              </a:rPr>
              <a:t>عدد الطلاب المدرسة جميعهم – عدد الطلبة الذين ذهبوا  </a:t>
            </a:r>
          </a:p>
        </p:txBody>
      </p:sp>
    </p:spTree>
    <p:extLst>
      <p:ext uri="{BB962C8B-B14F-4D97-AF65-F5344CB8AC3E}">
        <p14:creationId xmlns:p14="http://schemas.microsoft.com/office/powerpoint/2010/main" val="189933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547965" y="605307"/>
            <a:ext cx="48755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نطرح معا 842 – 510=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ثم تحقق من الناتج ؟</a:t>
            </a:r>
          </a:p>
        </p:txBody>
      </p:sp>
      <p:sp>
        <p:nvSpPr>
          <p:cNvPr id="6" name="إطار 5"/>
          <p:cNvSpPr/>
          <p:nvPr/>
        </p:nvSpPr>
        <p:spPr>
          <a:xfrm>
            <a:off x="1120462" y="2086377"/>
            <a:ext cx="9839459" cy="1983347"/>
          </a:xfrm>
          <a:prstGeom prst="fra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–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=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سهم منحني إلى الأسفل 7"/>
          <p:cNvSpPr/>
          <p:nvPr/>
        </p:nvSpPr>
        <p:spPr>
          <a:xfrm flipH="1">
            <a:off x="8503275" y="2163652"/>
            <a:ext cx="1990861" cy="631064"/>
          </a:xfrm>
          <a:prstGeom prst="curved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سهم منحني إلى الأعلى 8"/>
          <p:cNvSpPr/>
          <p:nvPr/>
        </p:nvSpPr>
        <p:spPr>
          <a:xfrm flipH="1">
            <a:off x="8126568" y="3294501"/>
            <a:ext cx="2060621" cy="9144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سهم منحني إلى الأسفل 9"/>
          <p:cNvSpPr/>
          <p:nvPr/>
        </p:nvSpPr>
        <p:spPr>
          <a:xfrm flipH="1">
            <a:off x="7639316" y="2163651"/>
            <a:ext cx="1981202" cy="6310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316573" y="2496255"/>
            <a:ext cx="7340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5939570" y="2410943"/>
            <a:ext cx="66970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129541" y="2434701"/>
            <a:ext cx="88649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53" name="مجموعة 52"/>
          <p:cNvGrpSpPr/>
          <p:nvPr/>
        </p:nvGrpSpPr>
        <p:grpSpPr>
          <a:xfrm>
            <a:off x="1120462" y="4417454"/>
            <a:ext cx="9929611" cy="1803042"/>
            <a:chOff x="1120462" y="4417454"/>
            <a:chExt cx="9929611" cy="1803042"/>
          </a:xfrm>
        </p:grpSpPr>
        <p:sp>
          <p:nvSpPr>
            <p:cNvPr id="31" name="إطار 30"/>
            <p:cNvSpPr/>
            <p:nvPr/>
          </p:nvSpPr>
          <p:spPr>
            <a:xfrm>
              <a:off x="1120462" y="4417454"/>
              <a:ext cx="9929611" cy="1803042"/>
            </a:xfrm>
            <a:prstGeom prst="fram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2" name="مخطط انسيابي: مهلة 41"/>
            <p:cNvSpPr/>
            <p:nvPr/>
          </p:nvSpPr>
          <p:spPr>
            <a:xfrm>
              <a:off x="1352282" y="4662152"/>
              <a:ext cx="2099256" cy="1339403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التحقق</a:t>
              </a:r>
            </a:p>
          </p:txBody>
        </p:sp>
      </p:grpSp>
      <p:sp>
        <p:nvSpPr>
          <p:cNvPr id="56" name="مربع نص 55"/>
          <p:cNvSpPr txBox="1"/>
          <p:nvPr/>
        </p:nvSpPr>
        <p:spPr>
          <a:xfrm>
            <a:off x="5644035" y="4811143"/>
            <a:ext cx="9039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سهم منحني إلى الأسفل 56"/>
          <p:cNvSpPr/>
          <p:nvPr/>
        </p:nvSpPr>
        <p:spPr>
          <a:xfrm flipH="1">
            <a:off x="8319752" y="4559121"/>
            <a:ext cx="2266682" cy="528034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سهم منحني إلى الأعلى 57"/>
          <p:cNvSpPr/>
          <p:nvPr/>
        </p:nvSpPr>
        <p:spPr>
          <a:xfrm flipH="1">
            <a:off x="7933386" y="5460642"/>
            <a:ext cx="2369713" cy="759029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مربع نص 58"/>
          <p:cNvSpPr txBox="1"/>
          <p:nvPr/>
        </p:nvSpPr>
        <p:spPr>
          <a:xfrm>
            <a:off x="5297577" y="4811142"/>
            <a:ext cx="8100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سهم منحني إلى الأسفل 60"/>
          <p:cNvSpPr/>
          <p:nvPr/>
        </p:nvSpPr>
        <p:spPr>
          <a:xfrm flipH="1">
            <a:off x="7340958" y="4414860"/>
            <a:ext cx="2562895" cy="672295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4905712" y="4811141"/>
            <a:ext cx="74321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مضلع سباعي 3"/>
          <p:cNvSpPr/>
          <p:nvPr/>
        </p:nvSpPr>
        <p:spPr>
          <a:xfrm>
            <a:off x="470079" y="1075386"/>
            <a:ext cx="3760631" cy="3464417"/>
          </a:xfrm>
          <a:prstGeom prst="hept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تذكر : نطرح الآحاد من الآحاد والعشرات من العشرات و المئات من المئات.</a:t>
            </a: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568468" y="358067"/>
            <a:ext cx="5721240" cy="1635616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التحقق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ناتج الطرح +المطروح = المطروح منه </a:t>
            </a:r>
          </a:p>
        </p:txBody>
      </p:sp>
    </p:spTree>
    <p:extLst>
      <p:ext uri="{BB962C8B-B14F-4D97-AF65-F5344CB8AC3E}">
        <p14:creationId xmlns:p14="http://schemas.microsoft.com/office/powerpoint/2010/main" val="107221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  <p:bldP spid="10" grpId="0" animBg="1"/>
      <p:bldP spid="11" grpId="0"/>
      <p:bldP spid="19" grpId="0"/>
      <p:bldP spid="20" grpId="0"/>
      <p:bldP spid="56" grpId="0"/>
      <p:bldP spid="57" grpId="0" animBg="1"/>
      <p:bldP spid="58" grpId="0" animBg="1"/>
      <p:bldP spid="59" grpId="0"/>
      <p:bldP spid="61" grpId="0" animBg="1"/>
      <p:bldP spid="62" grpId="0"/>
      <p:bldP spid="4" grpId="0" animBg="1"/>
      <p:bldP spid="4" grpId="1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080203" y="600655"/>
            <a:ext cx="1041900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مثال 2:هيا نطرح معا 679 – 352=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ثم تحقق من الناتج ؟</a:t>
            </a:r>
          </a:p>
        </p:txBody>
      </p:sp>
      <p:sp>
        <p:nvSpPr>
          <p:cNvPr id="6" name="إطار 5"/>
          <p:cNvSpPr/>
          <p:nvPr/>
        </p:nvSpPr>
        <p:spPr>
          <a:xfrm>
            <a:off x="1120462" y="2086377"/>
            <a:ext cx="9839459" cy="1983347"/>
          </a:xfrm>
          <a:prstGeom prst="fra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–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=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سهم منحني إلى الأسفل 7"/>
          <p:cNvSpPr/>
          <p:nvPr/>
        </p:nvSpPr>
        <p:spPr>
          <a:xfrm flipH="1">
            <a:off x="8503275" y="2163652"/>
            <a:ext cx="1990861" cy="631064"/>
          </a:xfrm>
          <a:prstGeom prst="curved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سهم منحني إلى الأعلى 8"/>
          <p:cNvSpPr/>
          <p:nvPr/>
        </p:nvSpPr>
        <p:spPr>
          <a:xfrm flipH="1">
            <a:off x="8126568" y="3294501"/>
            <a:ext cx="2060621" cy="9144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سهم منحني إلى الأسفل 9"/>
          <p:cNvSpPr/>
          <p:nvPr/>
        </p:nvSpPr>
        <p:spPr>
          <a:xfrm flipH="1">
            <a:off x="7639316" y="2163651"/>
            <a:ext cx="1981202" cy="6310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289708" y="2496255"/>
            <a:ext cx="7340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5939570" y="2410943"/>
            <a:ext cx="66970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129541" y="2434701"/>
            <a:ext cx="88649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53" name="مجموعة 52"/>
          <p:cNvGrpSpPr/>
          <p:nvPr/>
        </p:nvGrpSpPr>
        <p:grpSpPr>
          <a:xfrm>
            <a:off x="1120462" y="4417454"/>
            <a:ext cx="9929611" cy="1803042"/>
            <a:chOff x="1120462" y="4417454"/>
            <a:chExt cx="9929611" cy="1803042"/>
          </a:xfrm>
        </p:grpSpPr>
        <p:sp>
          <p:nvSpPr>
            <p:cNvPr id="31" name="إطار 30"/>
            <p:cNvSpPr/>
            <p:nvPr/>
          </p:nvSpPr>
          <p:spPr>
            <a:xfrm>
              <a:off x="1120462" y="4417454"/>
              <a:ext cx="9929611" cy="1803042"/>
            </a:xfrm>
            <a:prstGeom prst="fram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7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2" name="مخطط انسيابي: مهلة 41"/>
            <p:cNvSpPr/>
            <p:nvPr/>
          </p:nvSpPr>
          <p:spPr>
            <a:xfrm>
              <a:off x="1352282" y="4662152"/>
              <a:ext cx="2099256" cy="1339403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التحقق</a:t>
              </a:r>
            </a:p>
          </p:txBody>
        </p:sp>
      </p:grpSp>
      <p:sp>
        <p:nvSpPr>
          <p:cNvPr id="56" name="مربع نص 55"/>
          <p:cNvSpPr txBox="1"/>
          <p:nvPr/>
        </p:nvSpPr>
        <p:spPr>
          <a:xfrm>
            <a:off x="5644035" y="4811143"/>
            <a:ext cx="9039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سهم منحني إلى الأسفل 56"/>
          <p:cNvSpPr/>
          <p:nvPr/>
        </p:nvSpPr>
        <p:spPr>
          <a:xfrm flipH="1">
            <a:off x="8319752" y="4559121"/>
            <a:ext cx="2266682" cy="528034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سهم منحني إلى الأعلى 57"/>
          <p:cNvSpPr/>
          <p:nvPr/>
        </p:nvSpPr>
        <p:spPr>
          <a:xfrm flipH="1">
            <a:off x="7933386" y="5460642"/>
            <a:ext cx="2369713" cy="759029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مربع نص 58"/>
          <p:cNvSpPr txBox="1"/>
          <p:nvPr/>
        </p:nvSpPr>
        <p:spPr>
          <a:xfrm>
            <a:off x="5297577" y="4811142"/>
            <a:ext cx="8100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" name="سهم منحني إلى الأسفل 60"/>
          <p:cNvSpPr/>
          <p:nvPr/>
        </p:nvSpPr>
        <p:spPr>
          <a:xfrm flipH="1">
            <a:off x="7340958" y="4414860"/>
            <a:ext cx="2562895" cy="672295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4905712" y="4811141"/>
            <a:ext cx="74321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714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  <p:bldP spid="10" grpId="0" animBg="1"/>
      <p:bldP spid="11" grpId="0"/>
      <p:bldP spid="19" grpId="0"/>
      <p:bldP spid="20" grpId="0"/>
      <p:bldP spid="56" grpId="0"/>
      <p:bldP spid="57" grpId="0" animBg="1"/>
      <p:bldP spid="58" grpId="0" animBg="1"/>
      <p:bldP spid="59" grpId="0"/>
      <p:bldP spid="61" grpId="0" animBg="1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86394" y="1804740"/>
            <a:ext cx="58192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طرحُ عدديْنِ دونَ استلاف</a:t>
            </a:r>
          </a:p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ضِمْن 999 </a:t>
            </a: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تَدْريباتُ الْكِتاب</a:t>
            </a:r>
            <a:r>
              <a:rPr kumimoji="0" lang="ar-SA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6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097657" y="665877"/>
            <a:ext cx="7247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تَدْريبُ الْكِتاب / حل تَدْريب 7 صفحة16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صورة 3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19733" r="26268" b="34352"/>
          <a:stretch/>
        </p:blipFill>
        <p:spPr>
          <a:xfrm>
            <a:off x="1378039" y="1828800"/>
            <a:ext cx="8813443" cy="35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نَلْعَب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4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خلفية السؤال">
            <a:extLst>
              <a:ext uri="{FF2B5EF4-FFF2-40B4-BE49-F238E27FC236}">
                <a16:creationId xmlns="" xmlns:a16="http://schemas.microsoft.com/office/drawing/2014/main" id="{A5F30D61-7E9C-4115-82C6-E3D55365FB26}"/>
              </a:ext>
            </a:extLst>
          </p:cNvPr>
          <p:cNvSpPr/>
          <p:nvPr/>
        </p:nvSpPr>
        <p:spPr>
          <a:xfrm>
            <a:off x="3470560" y="301635"/>
            <a:ext cx="5058093" cy="2324910"/>
          </a:xfrm>
          <a:prstGeom prst="rect">
            <a:avLst/>
          </a:prstGeom>
          <a:solidFill>
            <a:schemeClr val="accent3">
              <a:lumMod val="60000"/>
              <a:lumOff val="40000"/>
              <a:alpha val="86000"/>
            </a:schemeClr>
          </a:solidFill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خلفية جواب 1">
            <a:extLst>
              <a:ext uri="{FF2B5EF4-FFF2-40B4-BE49-F238E27FC236}">
                <a16:creationId xmlns="" xmlns:a16="http://schemas.microsoft.com/office/drawing/2014/main" id="{B8057B1C-7509-40AF-9CD6-67B8FAD42179}"/>
              </a:ext>
            </a:extLst>
          </p:cNvPr>
          <p:cNvSpPr/>
          <p:nvPr/>
        </p:nvSpPr>
        <p:spPr>
          <a:xfrm>
            <a:off x="3470560" y="2756871"/>
            <a:ext cx="5058093" cy="526521"/>
          </a:xfrm>
          <a:prstGeom prst="rect">
            <a:avLst/>
          </a:prstGeom>
          <a:solidFill>
            <a:schemeClr val="accent3">
              <a:lumMod val="60000"/>
              <a:lumOff val="40000"/>
              <a:alpha val="86000"/>
            </a:schemeClr>
          </a:solidFill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خلفية جواب 2">
            <a:extLst>
              <a:ext uri="{FF2B5EF4-FFF2-40B4-BE49-F238E27FC236}">
                <a16:creationId xmlns="" xmlns:a16="http://schemas.microsoft.com/office/drawing/2014/main" id="{6038BBC0-C827-400A-8968-77317C3D4A4E}"/>
              </a:ext>
            </a:extLst>
          </p:cNvPr>
          <p:cNvSpPr/>
          <p:nvPr/>
        </p:nvSpPr>
        <p:spPr>
          <a:xfrm>
            <a:off x="3516642" y="3369771"/>
            <a:ext cx="5012011" cy="453988"/>
          </a:xfrm>
          <a:prstGeom prst="rect">
            <a:avLst/>
          </a:prstGeom>
          <a:solidFill>
            <a:schemeClr val="accent3">
              <a:lumMod val="60000"/>
              <a:lumOff val="40000"/>
              <a:alpha val="86000"/>
            </a:schemeClr>
          </a:solidFill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خلفية جواب 3">
            <a:extLst>
              <a:ext uri="{FF2B5EF4-FFF2-40B4-BE49-F238E27FC236}">
                <a16:creationId xmlns="" xmlns:a16="http://schemas.microsoft.com/office/drawing/2014/main" id="{6FB7F60A-F6CE-4C61-B5DE-9D46B0614203}"/>
              </a:ext>
            </a:extLst>
          </p:cNvPr>
          <p:cNvSpPr/>
          <p:nvPr/>
        </p:nvSpPr>
        <p:spPr>
          <a:xfrm>
            <a:off x="3516642" y="3910138"/>
            <a:ext cx="5012011" cy="632828"/>
          </a:xfrm>
          <a:prstGeom prst="rect">
            <a:avLst/>
          </a:prstGeom>
          <a:solidFill>
            <a:schemeClr val="accent3">
              <a:lumMod val="60000"/>
              <a:lumOff val="40000"/>
              <a:alpha val="86000"/>
            </a:schemeClr>
          </a:solidFill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ورقة 1">
            <a:extLst>
              <a:ext uri="{FF2B5EF4-FFF2-40B4-BE49-F238E27FC236}">
                <a16:creationId xmlns="" xmlns:a16="http://schemas.microsoft.com/office/drawing/2014/main" id="{1C22B484-7048-4686-BAFA-2EB054A10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70" y="5716335"/>
            <a:ext cx="1703978" cy="580397"/>
          </a:xfrm>
          <a:prstGeom prst="rect">
            <a:avLst/>
          </a:prstGeom>
        </p:spPr>
      </p:pic>
      <p:pic>
        <p:nvPicPr>
          <p:cNvPr id="10" name="ورقة 2">
            <a:extLst>
              <a:ext uri="{FF2B5EF4-FFF2-40B4-BE49-F238E27FC236}">
                <a16:creationId xmlns="" xmlns:a16="http://schemas.microsoft.com/office/drawing/2014/main" id="{BA2FC6D5-B44E-4F3A-8E03-1C29F2457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74" y="5131208"/>
            <a:ext cx="1703978" cy="580397"/>
          </a:xfrm>
          <a:prstGeom prst="rect">
            <a:avLst/>
          </a:prstGeom>
        </p:spPr>
      </p:pic>
      <p:pic>
        <p:nvPicPr>
          <p:cNvPr id="11" name="ورقة 3">
            <a:extLst>
              <a:ext uri="{FF2B5EF4-FFF2-40B4-BE49-F238E27FC236}">
                <a16:creationId xmlns="" xmlns:a16="http://schemas.microsoft.com/office/drawing/2014/main" id="{6971E2C7-52F6-46E4-974F-19E244AD3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23" y="6141458"/>
            <a:ext cx="1703978" cy="580397"/>
          </a:xfrm>
          <a:prstGeom prst="rect">
            <a:avLst/>
          </a:prstGeom>
        </p:spPr>
      </p:pic>
      <p:pic>
        <p:nvPicPr>
          <p:cNvPr id="12" name="ورقة 4">
            <a:extLst>
              <a:ext uri="{FF2B5EF4-FFF2-40B4-BE49-F238E27FC236}">
                <a16:creationId xmlns="" xmlns:a16="http://schemas.microsoft.com/office/drawing/2014/main" id="{FB02B9DE-A6DA-4F2B-A7EC-E380EE696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03" y="5131208"/>
            <a:ext cx="1703978" cy="580397"/>
          </a:xfrm>
          <a:prstGeom prst="rect">
            <a:avLst/>
          </a:prstGeom>
        </p:spPr>
      </p:pic>
      <p:pic>
        <p:nvPicPr>
          <p:cNvPr id="14" name="ورقة 5">
            <a:extLst>
              <a:ext uri="{FF2B5EF4-FFF2-40B4-BE49-F238E27FC236}">
                <a16:creationId xmlns="" xmlns:a16="http://schemas.microsoft.com/office/drawing/2014/main" id="{E262D1D6-D6C8-40CE-A914-B55356397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96" y="6141458"/>
            <a:ext cx="1703978" cy="580397"/>
          </a:xfrm>
          <a:prstGeom prst="rect">
            <a:avLst/>
          </a:prstGeom>
        </p:spPr>
      </p:pic>
      <p:pic>
        <p:nvPicPr>
          <p:cNvPr id="15" name="ورقة 6">
            <a:extLst>
              <a:ext uri="{FF2B5EF4-FFF2-40B4-BE49-F238E27FC236}">
                <a16:creationId xmlns="" xmlns:a16="http://schemas.microsoft.com/office/drawing/2014/main" id="{090843A8-8F64-4C71-9FBD-66CB9A5E1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33" y="5131208"/>
            <a:ext cx="1703978" cy="580397"/>
          </a:xfrm>
          <a:prstGeom prst="rect">
            <a:avLst/>
          </a:prstGeom>
        </p:spPr>
      </p:pic>
      <p:pic>
        <p:nvPicPr>
          <p:cNvPr id="16" name="ورقة 7">
            <a:extLst>
              <a:ext uri="{FF2B5EF4-FFF2-40B4-BE49-F238E27FC236}">
                <a16:creationId xmlns="" xmlns:a16="http://schemas.microsoft.com/office/drawing/2014/main" id="{92E6ED4A-D77D-447C-A02F-92460F80F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4" y="6141458"/>
            <a:ext cx="1703978" cy="580397"/>
          </a:xfrm>
          <a:prstGeom prst="rect">
            <a:avLst/>
          </a:prstGeom>
        </p:spPr>
      </p:pic>
      <p:pic>
        <p:nvPicPr>
          <p:cNvPr id="18" name="ورقة 8">
            <a:extLst>
              <a:ext uri="{FF2B5EF4-FFF2-40B4-BE49-F238E27FC236}">
                <a16:creationId xmlns="" xmlns:a16="http://schemas.microsoft.com/office/drawing/2014/main" id="{5C93317F-4E0E-4BA4-BBCD-0AAFC1C28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70" y="5131208"/>
            <a:ext cx="1703978" cy="580397"/>
          </a:xfrm>
          <a:prstGeom prst="rect">
            <a:avLst/>
          </a:prstGeom>
        </p:spPr>
      </p:pic>
      <p:pic>
        <p:nvPicPr>
          <p:cNvPr id="19" name="ورقة 9">
            <a:extLst>
              <a:ext uri="{FF2B5EF4-FFF2-40B4-BE49-F238E27FC236}">
                <a16:creationId xmlns="" xmlns:a16="http://schemas.microsoft.com/office/drawing/2014/main" id="{E6825E0F-4097-46E1-A25E-A057966B0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13" y="6141458"/>
            <a:ext cx="1703978" cy="580397"/>
          </a:xfrm>
          <a:prstGeom prst="rect">
            <a:avLst/>
          </a:prstGeom>
        </p:spPr>
      </p:pic>
      <p:pic>
        <p:nvPicPr>
          <p:cNvPr id="20" name="ورقة 10">
            <a:extLst>
              <a:ext uri="{FF2B5EF4-FFF2-40B4-BE49-F238E27FC236}">
                <a16:creationId xmlns="" xmlns:a16="http://schemas.microsoft.com/office/drawing/2014/main" id="{26841841-35C9-4218-80A1-FD72610A9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" y="5421407"/>
            <a:ext cx="1703978" cy="580397"/>
          </a:xfrm>
          <a:prstGeom prst="rect">
            <a:avLst/>
          </a:prstGeom>
        </p:spPr>
      </p:pic>
      <p:pic>
        <p:nvPicPr>
          <p:cNvPr id="23" name="فطر">
            <a:extLst>
              <a:ext uri="{FF2B5EF4-FFF2-40B4-BE49-F238E27FC236}">
                <a16:creationId xmlns="" xmlns:a16="http://schemas.microsoft.com/office/drawing/2014/main" id="{10B68B56-F2F4-4B47-8D0C-84ED0900EA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31" y="2939970"/>
            <a:ext cx="1637292" cy="1277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ضفدع">
            <a:extLst>
              <a:ext uri="{FF2B5EF4-FFF2-40B4-BE49-F238E27FC236}">
                <a16:creationId xmlns="" xmlns:a16="http://schemas.microsoft.com/office/drawing/2014/main" id="{BA6E7E4D-A9C0-4C7C-85CC-AC72886C29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52" y="5343159"/>
            <a:ext cx="791213" cy="8458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بالون 1">
            <a:extLst>
              <a:ext uri="{FF2B5EF4-FFF2-40B4-BE49-F238E27FC236}">
                <a16:creationId xmlns="" xmlns:a16="http://schemas.microsoft.com/office/drawing/2014/main" id="{E1ECE113-22B4-446E-80EE-063367B6A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168" y="6842531"/>
            <a:ext cx="2835562" cy="284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بالون 2">
            <a:extLst>
              <a:ext uri="{FF2B5EF4-FFF2-40B4-BE49-F238E27FC236}">
                <a16:creationId xmlns="" xmlns:a16="http://schemas.microsoft.com/office/drawing/2014/main" id="{AB97C3C7-8F44-40BC-B6D9-51FCC206BE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06" y="6842531"/>
            <a:ext cx="2835562" cy="284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بالون 3">
            <a:extLst>
              <a:ext uri="{FF2B5EF4-FFF2-40B4-BE49-F238E27FC236}">
                <a16:creationId xmlns="" xmlns:a16="http://schemas.microsoft.com/office/drawing/2014/main" id="{12465C15-CD41-4A87-97F1-E43CA8D837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11" y="6842531"/>
            <a:ext cx="2835562" cy="284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بالون 4">
            <a:extLst>
              <a:ext uri="{FF2B5EF4-FFF2-40B4-BE49-F238E27FC236}">
                <a16:creationId xmlns="" xmlns:a16="http://schemas.microsoft.com/office/drawing/2014/main" id="{C1B5ACDC-D8DF-4FC1-A741-AC68453198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363" y="6842531"/>
            <a:ext cx="2835562" cy="284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السؤال 1">
            <a:extLst>
              <a:ext uri="{FF2B5EF4-FFF2-40B4-BE49-F238E27FC236}">
                <a16:creationId xmlns="" xmlns:a16="http://schemas.microsoft.com/office/drawing/2014/main" id="{27D74DCD-7C27-4CE7-A7ED-D8E333E8EF6A}"/>
              </a:ext>
            </a:extLst>
          </p:cNvPr>
          <p:cNvGrpSpPr/>
          <p:nvPr/>
        </p:nvGrpSpPr>
        <p:grpSpPr>
          <a:xfrm>
            <a:off x="3663348" y="311285"/>
            <a:ext cx="4865305" cy="4062491"/>
            <a:chOff x="3663348" y="311285"/>
            <a:chExt cx="4865305" cy="4062491"/>
          </a:xfrm>
        </p:grpSpPr>
        <p:sp>
          <p:nvSpPr>
            <p:cNvPr id="25" name="سؤال">
              <a:extLst>
                <a:ext uri="{FF2B5EF4-FFF2-40B4-BE49-F238E27FC236}">
                  <a16:creationId xmlns="" xmlns:a16="http://schemas.microsoft.com/office/drawing/2014/main" id="{85C501C8-F730-4D5A-A1F8-A75BD0582BCD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ناتج طرح 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89 – 45= </a:t>
              </a:r>
            </a:p>
          </p:txBody>
        </p:sp>
        <p:sp>
          <p:nvSpPr>
            <p:cNvPr id="26" name="صحيح">
              <a:extLst>
                <a:ext uri="{FF2B5EF4-FFF2-40B4-BE49-F238E27FC236}">
                  <a16:creationId xmlns="" xmlns:a16="http://schemas.microsoft.com/office/drawing/2014/main" id="{B01D3B5E-753F-4FBB-99C0-44ED00712436}"/>
                </a:ext>
              </a:extLst>
            </p:cNvPr>
            <p:cNvSpPr/>
            <p:nvPr/>
          </p:nvSpPr>
          <p:spPr>
            <a:xfrm>
              <a:off x="3663348" y="283905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44</a:t>
              </a:r>
            </a:p>
          </p:txBody>
        </p:sp>
        <p:sp>
          <p:nvSpPr>
            <p:cNvPr id="27" name="خطأ 1">
              <a:extLst>
                <a:ext uri="{FF2B5EF4-FFF2-40B4-BE49-F238E27FC236}">
                  <a16:creationId xmlns="" xmlns:a16="http://schemas.microsoft.com/office/drawing/2014/main" id="{E5A70EC4-9EAB-40D1-982E-E866172B65EA}"/>
                </a:ext>
              </a:extLst>
            </p:cNvPr>
            <p:cNvSpPr/>
            <p:nvPr/>
          </p:nvSpPr>
          <p:spPr>
            <a:xfrm>
              <a:off x="3663348" y="337942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28" name="خطأ 2">
              <a:extLst>
                <a:ext uri="{FF2B5EF4-FFF2-40B4-BE49-F238E27FC236}">
                  <a16:creationId xmlns="" xmlns:a16="http://schemas.microsoft.com/office/drawing/2014/main" id="{68206FB7-253B-4938-B1A2-E4B26B8C3FB7}"/>
                </a:ext>
              </a:extLst>
            </p:cNvPr>
            <p:cNvSpPr/>
            <p:nvPr/>
          </p:nvSpPr>
          <p:spPr>
            <a:xfrm>
              <a:off x="3663348" y="391978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34</a:t>
              </a:r>
            </a:p>
          </p:txBody>
        </p:sp>
      </p:grpSp>
      <p:grpSp>
        <p:nvGrpSpPr>
          <p:cNvPr id="31" name="السؤال 2">
            <a:extLst>
              <a:ext uri="{FF2B5EF4-FFF2-40B4-BE49-F238E27FC236}">
                <a16:creationId xmlns="" xmlns:a16="http://schemas.microsoft.com/office/drawing/2014/main" id="{20CAAFFF-130C-44C7-8E74-48E006C8EE4E}"/>
              </a:ext>
            </a:extLst>
          </p:cNvPr>
          <p:cNvGrpSpPr/>
          <p:nvPr/>
        </p:nvGrpSpPr>
        <p:grpSpPr>
          <a:xfrm>
            <a:off x="3663348" y="311285"/>
            <a:ext cx="4865305" cy="4068877"/>
            <a:chOff x="3663348" y="311285"/>
            <a:chExt cx="4865305" cy="4068877"/>
          </a:xfrm>
        </p:grpSpPr>
        <p:sp>
          <p:nvSpPr>
            <p:cNvPr id="32" name="سؤال">
              <a:extLst>
                <a:ext uri="{FF2B5EF4-FFF2-40B4-BE49-F238E27FC236}">
                  <a16:creationId xmlns="" xmlns:a16="http://schemas.microsoft.com/office/drawing/2014/main" id="{F588B3D4-3457-4200-A412-89C93884EFE4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جملة الطرح :685-204= 481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فإن جملة التحقق تكون : </a:t>
              </a:r>
            </a:p>
          </p:txBody>
        </p:sp>
        <p:sp>
          <p:nvSpPr>
            <p:cNvPr id="33" name="صحيح">
              <a:extLst>
                <a:ext uri="{FF2B5EF4-FFF2-40B4-BE49-F238E27FC236}">
                  <a16:creationId xmlns="" xmlns:a16="http://schemas.microsoft.com/office/drawing/2014/main" id="{755B9CD8-2F0F-4614-A17F-846ABB12DC45}"/>
                </a:ext>
              </a:extLst>
            </p:cNvPr>
            <p:cNvSpPr/>
            <p:nvPr/>
          </p:nvSpPr>
          <p:spPr>
            <a:xfrm>
              <a:off x="3663348" y="392617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481 + 204 = 685</a:t>
              </a:r>
            </a:p>
          </p:txBody>
        </p:sp>
        <p:sp>
          <p:nvSpPr>
            <p:cNvPr id="34" name="خطأ 1">
              <a:extLst>
                <a:ext uri="{FF2B5EF4-FFF2-40B4-BE49-F238E27FC236}">
                  <a16:creationId xmlns="" xmlns:a16="http://schemas.microsoft.com/office/drawing/2014/main" id="{F25E1C5F-715D-460F-89FD-C2C2EE6AA731}"/>
                </a:ext>
              </a:extLst>
            </p:cNvPr>
            <p:cNvSpPr/>
            <p:nvPr/>
          </p:nvSpPr>
          <p:spPr>
            <a:xfrm>
              <a:off x="3663348" y="337942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481 – 204 = 277</a:t>
              </a:r>
            </a:p>
          </p:txBody>
        </p:sp>
        <p:sp>
          <p:nvSpPr>
            <p:cNvPr id="35" name="خطأ 2">
              <a:extLst>
                <a:ext uri="{FF2B5EF4-FFF2-40B4-BE49-F238E27FC236}">
                  <a16:creationId xmlns="" xmlns:a16="http://schemas.microsoft.com/office/drawing/2014/main" id="{5B765839-448F-4CB5-9278-2C0DE3D4BF69}"/>
                </a:ext>
              </a:extLst>
            </p:cNvPr>
            <p:cNvSpPr/>
            <p:nvPr/>
          </p:nvSpPr>
          <p:spPr>
            <a:xfrm>
              <a:off x="3663348" y="284282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685 +204 = 885</a:t>
              </a:r>
            </a:p>
          </p:txBody>
        </p:sp>
      </p:grpSp>
      <p:grpSp>
        <p:nvGrpSpPr>
          <p:cNvPr id="36" name="السؤال 3">
            <a:extLst>
              <a:ext uri="{FF2B5EF4-FFF2-40B4-BE49-F238E27FC236}">
                <a16:creationId xmlns="" xmlns:a16="http://schemas.microsoft.com/office/drawing/2014/main" id="{85FBDA37-4A15-4B04-A349-85589BF544CC}"/>
              </a:ext>
            </a:extLst>
          </p:cNvPr>
          <p:cNvGrpSpPr/>
          <p:nvPr/>
        </p:nvGrpSpPr>
        <p:grpSpPr>
          <a:xfrm>
            <a:off x="3663348" y="311285"/>
            <a:ext cx="4865305" cy="4063144"/>
            <a:chOff x="3663348" y="311285"/>
            <a:chExt cx="4865305" cy="4063144"/>
          </a:xfrm>
        </p:grpSpPr>
        <p:sp>
          <p:nvSpPr>
            <p:cNvPr id="37" name="سؤال">
              <a:extLst>
                <a:ext uri="{FF2B5EF4-FFF2-40B4-BE49-F238E27FC236}">
                  <a16:creationId xmlns="" xmlns:a16="http://schemas.microsoft.com/office/drawing/2014/main" id="{506B011A-A890-4781-B19B-F25F602FE291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جملة التحقق بالجمع هي :</a:t>
              </a:r>
            </a:p>
          </p:txBody>
        </p:sp>
        <p:sp>
          <p:nvSpPr>
            <p:cNvPr id="38" name="صحيح">
              <a:extLst>
                <a:ext uri="{FF2B5EF4-FFF2-40B4-BE49-F238E27FC236}">
                  <a16:creationId xmlns="" xmlns:a16="http://schemas.microsoft.com/office/drawing/2014/main" id="{60FE71F7-CC6B-4440-8908-668617E7374E}"/>
                </a:ext>
              </a:extLst>
            </p:cNvPr>
            <p:cNvSpPr/>
            <p:nvPr/>
          </p:nvSpPr>
          <p:spPr>
            <a:xfrm>
              <a:off x="3663348" y="338515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ناتج الطرح + المطروح = المطروح منه</a:t>
              </a:r>
            </a:p>
          </p:txBody>
        </p:sp>
        <p:sp>
          <p:nvSpPr>
            <p:cNvPr id="39" name="خطأ 1">
              <a:extLst>
                <a:ext uri="{FF2B5EF4-FFF2-40B4-BE49-F238E27FC236}">
                  <a16:creationId xmlns="" xmlns:a16="http://schemas.microsoft.com/office/drawing/2014/main" id="{99DBD2D5-B46F-4577-B2FB-48427B81E76D}"/>
                </a:ext>
              </a:extLst>
            </p:cNvPr>
            <p:cNvSpPr/>
            <p:nvPr/>
          </p:nvSpPr>
          <p:spPr>
            <a:xfrm>
              <a:off x="3663348" y="392044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ناتج الطرح – المطروح = المطروح منه</a:t>
              </a:r>
            </a:p>
          </p:txBody>
        </p:sp>
        <p:sp>
          <p:nvSpPr>
            <p:cNvPr id="40" name="خطأ 2">
              <a:extLst>
                <a:ext uri="{FF2B5EF4-FFF2-40B4-BE49-F238E27FC236}">
                  <a16:creationId xmlns="" xmlns:a16="http://schemas.microsoft.com/office/drawing/2014/main" id="{25703BF8-558C-49E2-A3EB-44073BF9E7DE}"/>
                </a:ext>
              </a:extLst>
            </p:cNvPr>
            <p:cNvSpPr/>
            <p:nvPr/>
          </p:nvSpPr>
          <p:spPr>
            <a:xfrm>
              <a:off x="3663348" y="284282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المطروح منه + ناتج الطرح = المطروح</a:t>
              </a:r>
            </a:p>
          </p:txBody>
        </p:sp>
      </p:grpSp>
      <p:grpSp>
        <p:nvGrpSpPr>
          <p:cNvPr id="41" name="السؤال 4">
            <a:extLst>
              <a:ext uri="{FF2B5EF4-FFF2-40B4-BE49-F238E27FC236}">
                <a16:creationId xmlns="" xmlns:a16="http://schemas.microsoft.com/office/drawing/2014/main" id="{AF7E5DF7-3AA4-4378-B363-EDF84A087DD9}"/>
              </a:ext>
            </a:extLst>
          </p:cNvPr>
          <p:cNvGrpSpPr/>
          <p:nvPr/>
        </p:nvGrpSpPr>
        <p:grpSpPr>
          <a:xfrm>
            <a:off x="3503439" y="294640"/>
            <a:ext cx="5042719" cy="4302165"/>
            <a:chOff x="3503439" y="310728"/>
            <a:chExt cx="5042719" cy="3931525"/>
          </a:xfrm>
        </p:grpSpPr>
        <p:sp>
          <p:nvSpPr>
            <p:cNvPr id="42" name="سؤال">
              <a:extLst>
                <a:ext uri="{FF2B5EF4-FFF2-40B4-BE49-F238E27FC236}">
                  <a16:creationId xmlns="" xmlns:a16="http://schemas.microsoft.com/office/drawing/2014/main" id="{6CE37E7F-FD60-47E1-9A9F-09B6A5BF7BC9}"/>
                </a:ext>
              </a:extLst>
            </p:cNvPr>
            <p:cNvSpPr/>
            <p:nvPr/>
          </p:nvSpPr>
          <p:spPr>
            <a:xfrm>
              <a:off x="3680853" y="310728"/>
              <a:ext cx="4865305" cy="1778357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أي من الآتية صحيحة :</a:t>
              </a:r>
            </a:p>
          </p:txBody>
        </p:sp>
        <p:sp>
          <p:nvSpPr>
            <p:cNvPr id="43" name="صحيح">
              <a:extLst>
                <a:ext uri="{FF2B5EF4-FFF2-40B4-BE49-F238E27FC236}">
                  <a16:creationId xmlns="" xmlns:a16="http://schemas.microsoft.com/office/drawing/2014/main" id="{41AA713F-C974-4DDD-8B1C-3FC3381F0618}"/>
                </a:ext>
              </a:extLst>
            </p:cNvPr>
            <p:cNvSpPr/>
            <p:nvPr/>
          </p:nvSpPr>
          <p:spPr>
            <a:xfrm>
              <a:off x="3534339" y="3721881"/>
              <a:ext cx="4865305" cy="520372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67-32=35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35+32=67</a:t>
              </a:r>
            </a:p>
          </p:txBody>
        </p:sp>
        <p:sp>
          <p:nvSpPr>
            <p:cNvPr id="44" name="خطأ 1">
              <a:extLst>
                <a:ext uri="{FF2B5EF4-FFF2-40B4-BE49-F238E27FC236}">
                  <a16:creationId xmlns="" xmlns:a16="http://schemas.microsoft.com/office/drawing/2014/main" id="{7E0EBA36-7052-4AFD-8005-270C1F705428}"/>
                </a:ext>
              </a:extLst>
            </p:cNvPr>
            <p:cNvSpPr/>
            <p:nvPr/>
          </p:nvSpPr>
          <p:spPr>
            <a:xfrm>
              <a:off x="3503439" y="3104527"/>
              <a:ext cx="4865305" cy="55003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67-32=35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67+32=99</a:t>
              </a:r>
            </a:p>
          </p:txBody>
        </p:sp>
        <p:sp>
          <p:nvSpPr>
            <p:cNvPr id="45" name="خطأ 2">
              <a:extLst>
                <a:ext uri="{FF2B5EF4-FFF2-40B4-BE49-F238E27FC236}">
                  <a16:creationId xmlns="" xmlns:a16="http://schemas.microsoft.com/office/drawing/2014/main" id="{1F01B1A4-7540-4871-9ED0-037F32C58A6B}"/>
                </a:ext>
              </a:extLst>
            </p:cNvPr>
            <p:cNvSpPr/>
            <p:nvPr/>
          </p:nvSpPr>
          <p:spPr>
            <a:xfrm>
              <a:off x="3516642" y="2571472"/>
              <a:ext cx="4865305" cy="542277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67-32=35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35+32= 38</a:t>
              </a:r>
            </a:p>
          </p:txBody>
        </p:sp>
      </p:grpSp>
      <p:grpSp>
        <p:nvGrpSpPr>
          <p:cNvPr id="46" name="السؤال 5">
            <a:extLst>
              <a:ext uri="{FF2B5EF4-FFF2-40B4-BE49-F238E27FC236}">
                <a16:creationId xmlns="" xmlns:a16="http://schemas.microsoft.com/office/drawing/2014/main" id="{1797B821-7489-447C-80D0-CB967B1B85FF}"/>
              </a:ext>
            </a:extLst>
          </p:cNvPr>
          <p:cNvGrpSpPr/>
          <p:nvPr/>
        </p:nvGrpSpPr>
        <p:grpSpPr>
          <a:xfrm>
            <a:off x="3663348" y="311285"/>
            <a:ext cx="4865305" cy="4059951"/>
            <a:chOff x="3663348" y="311285"/>
            <a:chExt cx="4865305" cy="4059951"/>
          </a:xfrm>
        </p:grpSpPr>
        <p:sp>
          <p:nvSpPr>
            <p:cNvPr id="47" name="سؤال">
              <a:extLst>
                <a:ext uri="{FF2B5EF4-FFF2-40B4-BE49-F238E27FC236}">
                  <a16:creationId xmlns="" xmlns:a16="http://schemas.microsoft.com/office/drawing/2014/main" id="{3476D12B-4600-4D6D-BE03-A48DA7A75809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في جملة الطرح 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878-341= 537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العدد 341 هو :</a:t>
              </a:r>
            </a:p>
          </p:txBody>
        </p:sp>
        <p:sp>
          <p:nvSpPr>
            <p:cNvPr id="48" name="صحيح">
              <a:extLst>
                <a:ext uri="{FF2B5EF4-FFF2-40B4-BE49-F238E27FC236}">
                  <a16:creationId xmlns="" xmlns:a16="http://schemas.microsoft.com/office/drawing/2014/main" id="{470A94AF-A224-4BCA-A074-1CDFA4E00911}"/>
                </a:ext>
              </a:extLst>
            </p:cNvPr>
            <p:cNvSpPr/>
            <p:nvPr/>
          </p:nvSpPr>
          <p:spPr>
            <a:xfrm>
              <a:off x="3663348" y="285175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المطروح</a:t>
              </a:r>
            </a:p>
          </p:txBody>
        </p:sp>
        <p:sp>
          <p:nvSpPr>
            <p:cNvPr id="49" name="خطأ 1">
              <a:extLst>
                <a:ext uri="{FF2B5EF4-FFF2-40B4-BE49-F238E27FC236}">
                  <a16:creationId xmlns="" xmlns:a16="http://schemas.microsoft.com/office/drawing/2014/main" id="{F469F891-A1EA-4073-B041-58F44E21D092}"/>
                </a:ext>
              </a:extLst>
            </p:cNvPr>
            <p:cNvSpPr/>
            <p:nvPr/>
          </p:nvSpPr>
          <p:spPr>
            <a:xfrm>
              <a:off x="3663348" y="337942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المطروح منه</a:t>
              </a:r>
            </a:p>
          </p:txBody>
        </p:sp>
        <p:sp>
          <p:nvSpPr>
            <p:cNvPr id="50" name="خطأ 2">
              <a:extLst>
                <a:ext uri="{FF2B5EF4-FFF2-40B4-BE49-F238E27FC236}">
                  <a16:creationId xmlns="" xmlns:a16="http://schemas.microsoft.com/office/drawing/2014/main" id="{8E0AA37D-A614-479B-A234-5353B0A717E9}"/>
                </a:ext>
              </a:extLst>
            </p:cNvPr>
            <p:cNvSpPr/>
            <p:nvPr/>
          </p:nvSpPr>
          <p:spPr>
            <a:xfrm>
              <a:off x="3663348" y="391724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ناتج الطرح</a:t>
              </a:r>
            </a:p>
          </p:txBody>
        </p:sp>
      </p:grpSp>
      <p:grpSp>
        <p:nvGrpSpPr>
          <p:cNvPr id="51" name="السؤال 6">
            <a:extLst>
              <a:ext uri="{FF2B5EF4-FFF2-40B4-BE49-F238E27FC236}">
                <a16:creationId xmlns="" xmlns:a16="http://schemas.microsoft.com/office/drawing/2014/main" id="{258B4577-B8A4-4BE4-9165-CBB0FAB2AC11}"/>
              </a:ext>
            </a:extLst>
          </p:cNvPr>
          <p:cNvGrpSpPr/>
          <p:nvPr/>
        </p:nvGrpSpPr>
        <p:grpSpPr>
          <a:xfrm>
            <a:off x="3663348" y="311285"/>
            <a:ext cx="4865305" cy="4059951"/>
            <a:chOff x="3663348" y="311285"/>
            <a:chExt cx="4865305" cy="4059951"/>
          </a:xfrm>
        </p:grpSpPr>
        <p:sp>
          <p:nvSpPr>
            <p:cNvPr id="52" name="سؤال">
              <a:extLst>
                <a:ext uri="{FF2B5EF4-FFF2-40B4-BE49-F238E27FC236}">
                  <a16:creationId xmlns="" xmlns:a16="http://schemas.microsoft.com/office/drawing/2014/main" id="{E2148B9E-AB09-4708-9EF6-A52800C6B7F2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947 – 722 =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الناتج هو :</a:t>
              </a:r>
            </a:p>
          </p:txBody>
        </p:sp>
        <p:sp>
          <p:nvSpPr>
            <p:cNvPr id="53" name="صحيح">
              <a:extLst>
                <a:ext uri="{FF2B5EF4-FFF2-40B4-BE49-F238E27FC236}">
                  <a16:creationId xmlns="" xmlns:a16="http://schemas.microsoft.com/office/drawing/2014/main" id="{A085E258-C8B4-45D2-858A-EE908D0109F7}"/>
                </a:ext>
              </a:extLst>
            </p:cNvPr>
            <p:cNvSpPr/>
            <p:nvPr/>
          </p:nvSpPr>
          <p:spPr>
            <a:xfrm>
              <a:off x="3663348" y="338515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225</a:t>
              </a:r>
            </a:p>
          </p:txBody>
        </p:sp>
        <p:sp>
          <p:nvSpPr>
            <p:cNvPr id="54" name="خطأ 1">
              <a:extLst>
                <a:ext uri="{FF2B5EF4-FFF2-40B4-BE49-F238E27FC236}">
                  <a16:creationId xmlns="" xmlns:a16="http://schemas.microsoft.com/office/drawing/2014/main" id="{440BDAB2-A397-4C3C-953E-EAC3E488B60A}"/>
                </a:ext>
              </a:extLst>
            </p:cNvPr>
            <p:cNvSpPr/>
            <p:nvPr/>
          </p:nvSpPr>
          <p:spPr>
            <a:xfrm>
              <a:off x="3663348" y="284602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335</a:t>
              </a:r>
            </a:p>
          </p:txBody>
        </p:sp>
        <p:sp>
          <p:nvSpPr>
            <p:cNvPr id="55" name="خطأ 2">
              <a:extLst>
                <a:ext uri="{FF2B5EF4-FFF2-40B4-BE49-F238E27FC236}">
                  <a16:creationId xmlns="" xmlns:a16="http://schemas.microsoft.com/office/drawing/2014/main" id="{EC44976D-04CA-496B-825B-A8D91FC9973A}"/>
                </a:ext>
              </a:extLst>
            </p:cNvPr>
            <p:cNvSpPr/>
            <p:nvPr/>
          </p:nvSpPr>
          <p:spPr>
            <a:xfrm>
              <a:off x="3663348" y="391724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445</a:t>
              </a:r>
            </a:p>
          </p:txBody>
        </p:sp>
      </p:grpSp>
      <p:grpSp>
        <p:nvGrpSpPr>
          <p:cNvPr id="56" name="السؤال 7">
            <a:extLst>
              <a:ext uri="{FF2B5EF4-FFF2-40B4-BE49-F238E27FC236}">
                <a16:creationId xmlns="" xmlns:a16="http://schemas.microsoft.com/office/drawing/2014/main" id="{A2850C61-8A86-49F9-85E9-0CCBF513F798}"/>
              </a:ext>
            </a:extLst>
          </p:cNvPr>
          <p:cNvGrpSpPr/>
          <p:nvPr/>
        </p:nvGrpSpPr>
        <p:grpSpPr>
          <a:xfrm>
            <a:off x="3663348" y="311285"/>
            <a:ext cx="4865305" cy="4059951"/>
            <a:chOff x="3663348" y="311285"/>
            <a:chExt cx="4865305" cy="4059951"/>
          </a:xfrm>
        </p:grpSpPr>
        <p:sp>
          <p:nvSpPr>
            <p:cNvPr id="57" name="سؤال">
              <a:extLst>
                <a:ext uri="{FF2B5EF4-FFF2-40B4-BE49-F238E27FC236}">
                  <a16:creationId xmlns="" xmlns:a16="http://schemas.microsoft.com/office/drawing/2014/main" id="{693C8A82-E2C0-4358-881B-1F5D361C5330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إذا كانت جملة الطرح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567-213=354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فإن جملة التحقق هي :</a:t>
              </a:r>
            </a:p>
          </p:txBody>
        </p:sp>
        <p:sp>
          <p:nvSpPr>
            <p:cNvPr id="58" name="صحيح">
              <a:extLst>
                <a:ext uri="{FF2B5EF4-FFF2-40B4-BE49-F238E27FC236}">
                  <a16:creationId xmlns="" xmlns:a16="http://schemas.microsoft.com/office/drawing/2014/main" id="{74893EFE-3DC3-4106-A421-FE76482FAD0F}"/>
                </a:ext>
              </a:extLst>
            </p:cNvPr>
            <p:cNvSpPr/>
            <p:nvPr/>
          </p:nvSpPr>
          <p:spPr>
            <a:xfrm>
              <a:off x="3663348" y="285175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354+213= 567</a:t>
              </a:r>
            </a:p>
          </p:txBody>
        </p:sp>
        <p:sp>
          <p:nvSpPr>
            <p:cNvPr id="59" name="خطأ 1">
              <a:extLst>
                <a:ext uri="{FF2B5EF4-FFF2-40B4-BE49-F238E27FC236}">
                  <a16:creationId xmlns="" xmlns:a16="http://schemas.microsoft.com/office/drawing/2014/main" id="{D6C620C6-FD53-4353-84AE-ACB37D97458A}"/>
                </a:ext>
              </a:extLst>
            </p:cNvPr>
            <p:cNvSpPr/>
            <p:nvPr/>
          </p:nvSpPr>
          <p:spPr>
            <a:xfrm>
              <a:off x="3663348" y="337942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567+213= 780</a:t>
              </a:r>
            </a:p>
          </p:txBody>
        </p:sp>
        <p:sp>
          <p:nvSpPr>
            <p:cNvPr id="60" name="خطأ 2">
              <a:extLst>
                <a:ext uri="{FF2B5EF4-FFF2-40B4-BE49-F238E27FC236}">
                  <a16:creationId xmlns="" xmlns:a16="http://schemas.microsoft.com/office/drawing/2014/main" id="{6D8714F2-D823-4E96-B229-B106A8DA6D86}"/>
                </a:ext>
              </a:extLst>
            </p:cNvPr>
            <p:cNvSpPr/>
            <p:nvPr/>
          </p:nvSpPr>
          <p:spPr>
            <a:xfrm>
              <a:off x="3663348" y="391724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354+ 354= 708</a:t>
              </a:r>
            </a:p>
          </p:txBody>
        </p:sp>
      </p:grpSp>
      <p:grpSp>
        <p:nvGrpSpPr>
          <p:cNvPr id="61" name="السؤال 8">
            <a:extLst>
              <a:ext uri="{FF2B5EF4-FFF2-40B4-BE49-F238E27FC236}">
                <a16:creationId xmlns="" xmlns:a16="http://schemas.microsoft.com/office/drawing/2014/main" id="{2D752CB1-AA03-4027-B9BB-C82D56E85FC4}"/>
              </a:ext>
            </a:extLst>
          </p:cNvPr>
          <p:cNvGrpSpPr/>
          <p:nvPr/>
        </p:nvGrpSpPr>
        <p:grpSpPr>
          <a:xfrm>
            <a:off x="3663348" y="311285"/>
            <a:ext cx="4865305" cy="4061257"/>
            <a:chOff x="3663348" y="311285"/>
            <a:chExt cx="4865305" cy="4061257"/>
          </a:xfrm>
        </p:grpSpPr>
        <p:sp>
          <p:nvSpPr>
            <p:cNvPr id="62" name="سؤال">
              <a:extLst>
                <a:ext uri="{FF2B5EF4-FFF2-40B4-BE49-F238E27FC236}">
                  <a16:creationId xmlns="" xmlns:a16="http://schemas.microsoft.com/office/drawing/2014/main" id="{E6311EB2-ECF8-4179-9039-82694AFFA674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 فيه 35 طالباً. إذا كان 13 منهم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فتياناً ، فما عدد الفتيات ؟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اختر المعادلة التي يمكن استخدامها في إيجاد الناتج ؟</a:t>
              </a:r>
            </a:p>
          </p:txBody>
        </p:sp>
        <p:sp>
          <p:nvSpPr>
            <p:cNvPr id="63" name="صحيح">
              <a:extLst>
                <a:ext uri="{FF2B5EF4-FFF2-40B4-BE49-F238E27FC236}">
                  <a16:creationId xmlns="" xmlns:a16="http://schemas.microsoft.com/office/drawing/2014/main" id="{692153E5-F06A-45A0-B6F0-0E8A143AA79F}"/>
                </a:ext>
              </a:extLst>
            </p:cNvPr>
            <p:cNvSpPr/>
            <p:nvPr/>
          </p:nvSpPr>
          <p:spPr>
            <a:xfrm>
              <a:off x="3663348" y="391855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35 – 13 = 12 </a:t>
              </a:r>
            </a:p>
          </p:txBody>
        </p:sp>
        <p:sp>
          <p:nvSpPr>
            <p:cNvPr id="64" name="خطأ 1">
              <a:extLst>
                <a:ext uri="{FF2B5EF4-FFF2-40B4-BE49-F238E27FC236}">
                  <a16:creationId xmlns="" xmlns:a16="http://schemas.microsoft.com/office/drawing/2014/main" id="{6506457E-98E5-43A3-B225-A494085725C4}"/>
                </a:ext>
              </a:extLst>
            </p:cNvPr>
            <p:cNvSpPr/>
            <p:nvPr/>
          </p:nvSpPr>
          <p:spPr>
            <a:xfrm>
              <a:off x="3663348" y="337942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13 – 35= ولا يمكن الحصول على جواب</a:t>
              </a:r>
            </a:p>
          </p:txBody>
        </p:sp>
        <p:sp>
          <p:nvSpPr>
            <p:cNvPr id="65" name="خطأ 2">
              <a:extLst>
                <a:ext uri="{FF2B5EF4-FFF2-40B4-BE49-F238E27FC236}">
                  <a16:creationId xmlns="" xmlns:a16="http://schemas.microsoft.com/office/drawing/2014/main" id="{61115098-F5C1-45D4-AB23-7491174A19C0}"/>
                </a:ext>
              </a:extLst>
            </p:cNvPr>
            <p:cNvSpPr/>
            <p:nvPr/>
          </p:nvSpPr>
          <p:spPr>
            <a:xfrm>
              <a:off x="3663348" y="284282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35 +13 = 48 </a:t>
              </a:r>
            </a:p>
          </p:txBody>
        </p:sp>
      </p:grpSp>
      <p:grpSp>
        <p:nvGrpSpPr>
          <p:cNvPr id="66" name="السؤال 9">
            <a:extLst>
              <a:ext uri="{FF2B5EF4-FFF2-40B4-BE49-F238E27FC236}">
                <a16:creationId xmlns="" xmlns:a16="http://schemas.microsoft.com/office/drawing/2014/main" id="{823764ED-FA9D-44C8-84F2-49DEE055A073}"/>
              </a:ext>
            </a:extLst>
          </p:cNvPr>
          <p:cNvGrpSpPr/>
          <p:nvPr/>
        </p:nvGrpSpPr>
        <p:grpSpPr>
          <a:xfrm>
            <a:off x="3663348" y="311285"/>
            <a:ext cx="4865305" cy="3520237"/>
            <a:chOff x="3663348" y="311285"/>
            <a:chExt cx="4865305" cy="3520237"/>
          </a:xfrm>
        </p:grpSpPr>
        <p:sp>
          <p:nvSpPr>
            <p:cNvPr id="67" name="سؤال">
              <a:extLst>
                <a:ext uri="{FF2B5EF4-FFF2-40B4-BE49-F238E27FC236}">
                  <a16:creationId xmlns="" xmlns:a16="http://schemas.microsoft.com/office/drawing/2014/main" id="{E9E1AEF6-4AF9-435E-B537-A4D4E3C995F9}"/>
                </a:ext>
              </a:extLst>
            </p:cNvPr>
            <p:cNvSpPr/>
            <p:nvPr/>
          </p:nvSpPr>
          <p:spPr>
            <a:xfrm>
              <a:off x="3663348" y="311285"/>
              <a:ext cx="4865305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إذا كان 663-521=142.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هل صواب أن 142 + 521= 663</a:t>
              </a:r>
            </a:p>
          </p:txBody>
        </p:sp>
        <p:sp>
          <p:nvSpPr>
            <p:cNvPr id="68" name="صحيح">
              <a:extLst>
                <a:ext uri="{FF2B5EF4-FFF2-40B4-BE49-F238E27FC236}">
                  <a16:creationId xmlns="" xmlns:a16="http://schemas.microsoft.com/office/drawing/2014/main" id="{FFBCC02E-34EF-4D45-890A-6CB8972F5522}"/>
                </a:ext>
              </a:extLst>
            </p:cNvPr>
            <p:cNvSpPr/>
            <p:nvPr/>
          </p:nvSpPr>
          <p:spPr>
            <a:xfrm>
              <a:off x="3663348" y="337753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نعم</a:t>
              </a:r>
            </a:p>
          </p:txBody>
        </p:sp>
        <p:sp>
          <p:nvSpPr>
            <p:cNvPr id="70" name="خطأ 2">
              <a:extLst>
                <a:ext uri="{FF2B5EF4-FFF2-40B4-BE49-F238E27FC236}">
                  <a16:creationId xmlns="" xmlns:a16="http://schemas.microsoft.com/office/drawing/2014/main" id="{52B8938A-378B-40F9-8F59-F8F145575B94}"/>
                </a:ext>
              </a:extLst>
            </p:cNvPr>
            <p:cNvSpPr/>
            <p:nvPr/>
          </p:nvSpPr>
          <p:spPr>
            <a:xfrm>
              <a:off x="3663348" y="284282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لا </a:t>
              </a:r>
            </a:p>
          </p:txBody>
        </p:sp>
      </p:grpSp>
      <p:grpSp>
        <p:nvGrpSpPr>
          <p:cNvPr id="71" name="السؤال 10">
            <a:extLst>
              <a:ext uri="{FF2B5EF4-FFF2-40B4-BE49-F238E27FC236}">
                <a16:creationId xmlns="" xmlns:a16="http://schemas.microsoft.com/office/drawing/2014/main" id="{16089146-50D4-4CB2-9EDD-A78747A5C699}"/>
              </a:ext>
            </a:extLst>
          </p:cNvPr>
          <p:cNvGrpSpPr/>
          <p:nvPr/>
        </p:nvGrpSpPr>
        <p:grpSpPr>
          <a:xfrm>
            <a:off x="3642190" y="311285"/>
            <a:ext cx="4886463" cy="4061257"/>
            <a:chOff x="3642190" y="311285"/>
            <a:chExt cx="4886463" cy="4061257"/>
          </a:xfrm>
        </p:grpSpPr>
        <p:sp>
          <p:nvSpPr>
            <p:cNvPr id="72" name="سؤال">
              <a:extLst>
                <a:ext uri="{FF2B5EF4-FFF2-40B4-BE49-F238E27FC236}">
                  <a16:creationId xmlns="" xmlns:a16="http://schemas.microsoft.com/office/drawing/2014/main" id="{4C81DFC5-CD36-41DC-AADF-9A039519F856}"/>
                </a:ext>
              </a:extLst>
            </p:cNvPr>
            <p:cNvSpPr/>
            <p:nvPr/>
          </p:nvSpPr>
          <p:spPr>
            <a:xfrm>
              <a:off x="3642190" y="311285"/>
              <a:ext cx="4886463" cy="2324910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 العدد الذي يمكن كتابته في المكانيين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الفارغيين</a:t>
              </a: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؟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864-732=-----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-----+ 732= 864 </a:t>
              </a:r>
            </a:p>
          </p:txBody>
        </p:sp>
        <p:sp>
          <p:nvSpPr>
            <p:cNvPr id="73" name="صحيح">
              <a:extLst>
                <a:ext uri="{FF2B5EF4-FFF2-40B4-BE49-F238E27FC236}">
                  <a16:creationId xmlns="" xmlns:a16="http://schemas.microsoft.com/office/drawing/2014/main" id="{89F9C26C-616B-4D7A-A7C4-EF9F8795FA17}"/>
                </a:ext>
              </a:extLst>
            </p:cNvPr>
            <p:cNvSpPr/>
            <p:nvPr/>
          </p:nvSpPr>
          <p:spPr>
            <a:xfrm>
              <a:off x="3663348" y="3918554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132</a:t>
              </a:r>
            </a:p>
          </p:txBody>
        </p:sp>
        <p:sp>
          <p:nvSpPr>
            <p:cNvPr id="74" name="خطأ 1">
              <a:extLst>
                <a:ext uri="{FF2B5EF4-FFF2-40B4-BE49-F238E27FC236}">
                  <a16:creationId xmlns="" xmlns:a16="http://schemas.microsoft.com/office/drawing/2014/main" id="{BBC88135-F69B-4D51-9247-E47B91AFBCAB}"/>
                </a:ext>
              </a:extLst>
            </p:cNvPr>
            <p:cNvSpPr/>
            <p:nvPr/>
          </p:nvSpPr>
          <p:spPr>
            <a:xfrm>
              <a:off x="3663348" y="3379421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123</a:t>
              </a:r>
            </a:p>
          </p:txBody>
        </p:sp>
        <p:sp>
          <p:nvSpPr>
            <p:cNvPr id="75" name="خطأ 2">
              <a:extLst>
                <a:ext uri="{FF2B5EF4-FFF2-40B4-BE49-F238E27FC236}">
                  <a16:creationId xmlns="" xmlns:a16="http://schemas.microsoft.com/office/drawing/2014/main" id="{5878A1FB-A564-47D2-9007-3072AFE9C4D5}"/>
                </a:ext>
              </a:extLst>
            </p:cNvPr>
            <p:cNvSpPr/>
            <p:nvPr/>
          </p:nvSpPr>
          <p:spPr>
            <a:xfrm>
              <a:off x="3663348" y="2842828"/>
              <a:ext cx="4865305" cy="45398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122</a:t>
              </a:r>
            </a:p>
          </p:txBody>
        </p:sp>
      </p:grpSp>
      <p:grpSp>
        <p:nvGrpSpPr>
          <p:cNvPr id="84" name="قناع شفاف خطأ">
            <a:extLst>
              <a:ext uri="{FF2B5EF4-FFF2-40B4-BE49-F238E27FC236}">
                <a16:creationId xmlns="" xmlns:a16="http://schemas.microsoft.com/office/drawing/2014/main" id="{46C6076E-BC06-4833-AB27-617CE1BEECD8}"/>
              </a:ext>
            </a:extLst>
          </p:cNvPr>
          <p:cNvGrpSpPr/>
          <p:nvPr/>
        </p:nvGrpSpPr>
        <p:grpSpPr>
          <a:xfrm>
            <a:off x="3663348" y="2443480"/>
            <a:ext cx="4865305" cy="2308450"/>
            <a:chOff x="3663347" y="2657956"/>
            <a:chExt cx="4865306" cy="1706170"/>
          </a:xfrm>
        </p:grpSpPr>
        <p:sp>
          <p:nvSpPr>
            <p:cNvPr id="81" name="1">
              <a:extLst>
                <a:ext uri="{FF2B5EF4-FFF2-40B4-BE49-F238E27FC236}">
                  <a16:creationId xmlns="" xmlns:a16="http://schemas.microsoft.com/office/drawing/2014/main" id="{D00CAE43-84C9-43B9-A11D-76356DB06346}"/>
                </a:ext>
              </a:extLst>
            </p:cNvPr>
            <p:cNvSpPr/>
            <p:nvPr/>
          </p:nvSpPr>
          <p:spPr>
            <a:xfrm>
              <a:off x="3663348" y="2657956"/>
              <a:ext cx="4865305" cy="625435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2">
              <a:extLst>
                <a:ext uri="{FF2B5EF4-FFF2-40B4-BE49-F238E27FC236}">
                  <a16:creationId xmlns="" xmlns:a16="http://schemas.microsoft.com/office/drawing/2014/main" id="{678EB6D7-0533-4930-96D5-4225421568C1}"/>
                </a:ext>
              </a:extLst>
            </p:cNvPr>
            <p:cNvSpPr/>
            <p:nvPr/>
          </p:nvSpPr>
          <p:spPr>
            <a:xfrm>
              <a:off x="3663348" y="3290902"/>
              <a:ext cx="4865305" cy="53285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3">
              <a:extLst>
                <a:ext uri="{FF2B5EF4-FFF2-40B4-BE49-F238E27FC236}">
                  <a16:creationId xmlns="" xmlns:a16="http://schemas.microsoft.com/office/drawing/2014/main" id="{79A42C8F-3E50-4C7F-89AB-0E7996B34CBB}"/>
                </a:ext>
              </a:extLst>
            </p:cNvPr>
            <p:cNvSpPr/>
            <p:nvPr/>
          </p:nvSpPr>
          <p:spPr>
            <a:xfrm>
              <a:off x="3663347" y="3782692"/>
              <a:ext cx="4865305" cy="581434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6" name="قناع شفاف صحيح">
            <a:extLst>
              <a:ext uri="{FF2B5EF4-FFF2-40B4-BE49-F238E27FC236}">
                <a16:creationId xmlns="" xmlns:a16="http://schemas.microsoft.com/office/drawing/2014/main" id="{22644A21-777A-4574-AA60-69A2393353FC}"/>
              </a:ext>
            </a:extLst>
          </p:cNvPr>
          <p:cNvSpPr/>
          <p:nvPr/>
        </p:nvSpPr>
        <p:spPr>
          <a:xfrm>
            <a:off x="3867448" y="2771490"/>
            <a:ext cx="4698596" cy="552794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7" name="صورة عادي">
            <a:extLst>
              <a:ext uri="{FF2B5EF4-FFF2-40B4-BE49-F238E27FC236}">
                <a16:creationId xmlns="" xmlns:a16="http://schemas.microsoft.com/office/drawing/2014/main" id="{FCB13FF2-8589-4FA4-BFB5-3FB81F54070F}"/>
              </a:ext>
            </a:extLst>
          </p:cNvPr>
          <p:cNvGrpSpPr/>
          <p:nvPr/>
        </p:nvGrpSpPr>
        <p:grpSpPr>
          <a:xfrm>
            <a:off x="8710373" y="1591056"/>
            <a:ext cx="3048770" cy="2886855"/>
            <a:chOff x="8710373" y="1591056"/>
            <a:chExt cx="3048770" cy="2886855"/>
          </a:xfrm>
        </p:grpSpPr>
        <p:pic>
          <p:nvPicPr>
            <p:cNvPr id="90" name="صورة">
              <a:extLst>
                <a:ext uri="{FF2B5EF4-FFF2-40B4-BE49-F238E27FC236}">
                  <a16:creationId xmlns="" xmlns:a16="http://schemas.microsoft.com/office/drawing/2014/main" id="{542FD2FA-B557-4BB0-ADC8-89DEE3A09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76557" y="2406516"/>
              <a:ext cx="1182586" cy="20713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نص">
              <a:extLst>
                <a:ext uri="{FF2B5EF4-FFF2-40B4-BE49-F238E27FC236}">
                  <a16:creationId xmlns="" xmlns:a16="http://schemas.microsoft.com/office/drawing/2014/main" id="{1B2CF8B7-44AE-49F9-B0B1-A2C42FF95924}"/>
                </a:ext>
              </a:extLst>
            </p:cNvPr>
            <p:cNvSpPr/>
            <p:nvPr/>
          </p:nvSpPr>
          <p:spPr>
            <a:xfrm>
              <a:off x="8710373" y="1591056"/>
              <a:ext cx="1866184" cy="1191793"/>
            </a:xfrm>
            <a:prstGeom prst="cloudCallout">
              <a:avLst>
                <a:gd name="adj1" fmla="val 51603"/>
                <a:gd name="adj2" fmla="val 5551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مرحبًا..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ساعد الضفدع للوصول إلى ضفة النهر.</a:t>
              </a:r>
              <a:endParaRPr kumimoji="0" lang="ar-S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صورة خطأ">
            <a:extLst>
              <a:ext uri="{FF2B5EF4-FFF2-40B4-BE49-F238E27FC236}">
                <a16:creationId xmlns="" xmlns:a16="http://schemas.microsoft.com/office/drawing/2014/main" id="{200878E7-D5F7-4E80-8505-FB49FF114B1D}"/>
              </a:ext>
            </a:extLst>
          </p:cNvPr>
          <p:cNvGrpSpPr/>
          <p:nvPr/>
        </p:nvGrpSpPr>
        <p:grpSpPr>
          <a:xfrm>
            <a:off x="8713246" y="1591056"/>
            <a:ext cx="3007235" cy="2886855"/>
            <a:chOff x="8710373" y="1591056"/>
            <a:chExt cx="3007235" cy="2886855"/>
          </a:xfrm>
        </p:grpSpPr>
        <p:pic>
          <p:nvPicPr>
            <p:cNvPr id="91" name="صورة">
              <a:extLst>
                <a:ext uri="{FF2B5EF4-FFF2-40B4-BE49-F238E27FC236}">
                  <a16:creationId xmlns="" xmlns:a16="http://schemas.microsoft.com/office/drawing/2014/main" id="{AEBCDE4F-6B77-48E1-A3EF-9C7818657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42127" y="2443480"/>
              <a:ext cx="775481" cy="203443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5" name="نص">
              <a:extLst>
                <a:ext uri="{FF2B5EF4-FFF2-40B4-BE49-F238E27FC236}">
                  <a16:creationId xmlns="" xmlns:a16="http://schemas.microsoft.com/office/drawing/2014/main" id="{06A0393F-2B45-4A47-A16C-2E25D1C15C84}"/>
                </a:ext>
              </a:extLst>
            </p:cNvPr>
            <p:cNvSpPr/>
            <p:nvPr/>
          </p:nvSpPr>
          <p:spPr>
            <a:xfrm>
              <a:off x="8710373" y="1591056"/>
              <a:ext cx="1866184" cy="1191793"/>
            </a:xfrm>
            <a:prstGeom prst="cloudCallout">
              <a:avLst>
                <a:gd name="adj1" fmla="val 51432"/>
                <a:gd name="adj2" fmla="val 5541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خطأ..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لا بأس حاول مرة أخرى!</a:t>
              </a:r>
              <a:endParaRPr kumimoji="0" lang="ar-S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9" name="صورة صحيح">
            <a:extLst>
              <a:ext uri="{FF2B5EF4-FFF2-40B4-BE49-F238E27FC236}">
                <a16:creationId xmlns="" xmlns:a16="http://schemas.microsoft.com/office/drawing/2014/main" id="{1754453F-D9CD-4463-8B04-B0BBE0039D57}"/>
              </a:ext>
            </a:extLst>
          </p:cNvPr>
          <p:cNvGrpSpPr/>
          <p:nvPr/>
        </p:nvGrpSpPr>
        <p:grpSpPr>
          <a:xfrm>
            <a:off x="8712506" y="1591056"/>
            <a:ext cx="3059840" cy="2903116"/>
            <a:chOff x="8710373" y="1591056"/>
            <a:chExt cx="3059840" cy="2903116"/>
          </a:xfrm>
        </p:grpSpPr>
        <p:pic>
          <p:nvPicPr>
            <p:cNvPr id="88" name="صورة">
              <a:extLst>
                <a:ext uri="{FF2B5EF4-FFF2-40B4-BE49-F238E27FC236}">
                  <a16:creationId xmlns="" xmlns:a16="http://schemas.microsoft.com/office/drawing/2014/main" id="{7FB26463-0041-40F0-84C9-4DD402EE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37280" y="2363825"/>
              <a:ext cx="1232933" cy="213034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6" name="نص">
              <a:extLst>
                <a:ext uri="{FF2B5EF4-FFF2-40B4-BE49-F238E27FC236}">
                  <a16:creationId xmlns="" xmlns:a16="http://schemas.microsoft.com/office/drawing/2014/main" id="{389FCA9D-8B5E-4176-BDCB-628B21A18457}"/>
                </a:ext>
              </a:extLst>
            </p:cNvPr>
            <p:cNvSpPr/>
            <p:nvPr/>
          </p:nvSpPr>
          <p:spPr>
            <a:xfrm>
              <a:off x="8710373" y="1591056"/>
              <a:ext cx="1866184" cy="1191793"/>
            </a:xfrm>
            <a:prstGeom prst="cloudCallout">
              <a:avLst>
                <a:gd name="adj1" fmla="val 51467"/>
                <a:gd name="adj2" fmla="val 55358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أحسنت..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لقد وصل الضفدع لضفة النهر!</a:t>
              </a:r>
              <a:endParaRPr kumimoji="0" lang="ar-S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6" name="نغمة تهنئة">
            <a:hlinkClick r:id="" action="ppaction://media"/>
            <a:extLst>
              <a:ext uri="{FF2B5EF4-FFF2-40B4-BE49-F238E27FC236}">
                <a16:creationId xmlns="" xmlns:a16="http://schemas.microsoft.com/office/drawing/2014/main" id="{6AE64AD9-4D3C-46CA-BBEF-6BF1DD8A0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55003" y="0"/>
            <a:ext cx="487363" cy="487363"/>
          </a:xfrm>
          <a:prstGeom prst="rect">
            <a:avLst/>
          </a:prstGeom>
        </p:spPr>
      </p:pic>
      <p:sp>
        <p:nvSpPr>
          <p:cNvPr id="21" name="خروج">
            <a:hlinkClick r:id="rId18" action="ppaction://hlinksldjump"/>
            <a:extLst>
              <a:ext uri="{FF2B5EF4-FFF2-40B4-BE49-F238E27FC236}">
                <a16:creationId xmlns="" xmlns:a16="http://schemas.microsoft.com/office/drawing/2014/main" id="{7C97C94C-A0AE-45F3-BCDD-13399A48E991}"/>
              </a:ext>
            </a:extLst>
          </p:cNvPr>
          <p:cNvSpPr/>
          <p:nvPr/>
        </p:nvSpPr>
        <p:spPr>
          <a:xfrm>
            <a:off x="5335620" y="3283392"/>
            <a:ext cx="1528476" cy="52210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خروج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1.66667E-6 0.00024 C -0.00156 -0.00393 -0.00299 -0.00787 -0.00456 -0.0118 C -0.00482 -0.0125 -0.00534 -0.01296 -0.0056 -0.01365 C -0.00651 -0.01689 -0.00638 -0.01736 -0.00703 -0.0199 C -0.00742 -0.02106 -0.00768 -0.02222 -0.00807 -0.02337 C -0.00833 -0.0243 -0.00885 -0.025 -0.00911 -0.02615 C -0.00937 -0.02685 -0.00924 -0.028 -0.0095 -0.02893 C -0.00989 -0.02986 -0.01055 -0.03055 -0.01107 -0.03148 C -0.01211 -0.0331 -0.01276 -0.03402 -0.01406 -0.03495 C -0.01471 -0.03541 -0.01549 -0.03564 -0.01601 -0.03634 C -0.02109 -0.04143 -0.01523 -0.03726 -0.02005 -0.04027 C -0.02396 -0.04745 -0.0181 -0.03773 -0.02552 -0.04583 C -0.02864 -0.0493 -0.02708 -0.04814 -0.03008 -0.0493 C -0.03112 -0.05023 -0.03216 -0.05092 -0.03307 -0.05208 C -0.03372 -0.05254 -0.03437 -0.05347 -0.03502 -0.05416 C -0.03633 -0.05532 -0.03776 -0.05625 -0.03906 -0.0574 C -0.03958 -0.05787 -0.03997 -0.05856 -0.04062 -0.05879 C -0.04153 -0.05949 -0.04258 -0.05972 -0.04362 -0.06018 C -0.04661 -0.0618 -0.04518 -0.06111 -0.04752 -0.06226 C -0.04778 -0.06296 -0.04765 -0.06388 -0.04805 -0.06435 C -0.04844 -0.06481 -0.04909 -0.06481 -0.04961 -0.06504 C -0.0513 -0.06597 -0.05312 -0.0662 -0.05456 -0.06782 C -0.05508 -0.06805 -0.0556 -0.06875 -0.05612 -0.06921 C -0.05703 -0.06967 -0.0582 -0.06967 -0.05911 -0.07037 C -0.05963 -0.07083 -0.06015 -0.07129 -0.06055 -0.07175 C -0.06133 -0.07245 -0.06185 -0.07337 -0.06263 -0.07384 C -0.06354 -0.07453 -0.06458 -0.07476 -0.06562 -0.07523 C -0.06614 -0.07546 -0.06666 -0.07546 -0.06706 -0.07592 C -0.06771 -0.07638 -0.06836 -0.07708 -0.06914 -0.07731 C -0.07018 -0.07777 -0.07148 -0.07824 -0.07265 -0.07847 C -0.07305 -0.07893 -0.07357 -0.07916 -0.07409 -0.07916 C -0.07487 -0.07962 -0.07578 -0.07986 -0.07656 -0.08009 C -0.08021 -0.08125 -0.07617 -0.08125 -0.08307 -0.08217 C -0.08489 -0.0824 -0.08672 -0.0824 -0.08867 -0.08263 C -0.09088 -0.0831 -0.09153 -0.08333 -0.09362 -0.08402 C -0.09583 -0.08402 -0.11393 -0.08564 -0.12265 -0.08263 C -0.12318 -0.0824 -0.12357 -0.0824 -0.12409 -0.08217 C -0.12526 -0.07962 -0.12448 -0.08009 -0.12617 -0.08009 L -0.12656 -0.08009 " pathEditMode="relative" rAng="0" ptsTypes="AAAAAAAAAAAAAAAAAAAAAAAAAAAAAAAAAAAAAA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-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15764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56 -0.0801 L -0.12656 -0.0801 L -0.13164 -0.07894 C -0.13229 -0.07871 -0.13294 -0.07848 -0.13359 -0.07824 C -0.13541 -0.07778 -0.13724 -0.07732 -0.13906 -0.07686 C -0.13984 -0.07662 -0.14049 -0.07639 -0.14114 -0.07616 C -0.14232 -0.07547 -0.14349 -0.07454 -0.14466 -0.07408 C -0.14557 -0.07361 -0.14765 -0.07246 -0.14765 -0.07223 C -0.15013 -0.06736 -0.14687 -0.07385 -0.15013 -0.06829 C -0.15052 -0.06783 -0.15065 -0.0669 -0.15104 -0.06621 C -0.15208 -0.06482 -0.15286 -0.06459 -0.15416 -0.06389 C -0.15482 -0.06343 -0.15547 -0.06273 -0.15612 -0.06204 C -0.1582 -0.0588 -0.15612 -0.06065 -0.15755 -0.05718 C -0.15794 -0.05602 -0.15859 -0.05556 -0.15911 -0.05486 C -0.16094 -0.04699 -0.15807 -0.0588 -0.16055 -0.05047 C -0.16107 -0.04908 -0.16133 -0.04769 -0.16159 -0.0463 C -0.16237 -0.04213 -0.16185 -0.04445 -0.16315 -0.03912 L -0.16354 -0.03704 C -0.1638 -0.03635 -0.1638 -0.03565 -0.16406 -0.03496 C -0.16484 -0.03287 -0.16523 -0.03218 -0.16562 -0.0301 C -0.16575 -0.02871 -0.16588 -0.02755 -0.16614 -0.02616 C -0.16653 -0.02315 -0.16666 -0.02361 -0.16706 -0.01991 C -0.16784 -0.01273 -0.16706 -0.01644 -0.1681 -0.01227 C -0.16823 -0.00926 -0.16836 -0.00648 -0.16862 -0.00348 C -0.16862 -0.00278 -0.16901 -0.00162 -0.16914 -0.00093 C -0.1694 0.00555 -0.16927 0.0118 -0.16953 0.01782 C -0.16966 0.01875 -0.17031 0.02152 -0.17057 0.02268 C -0.17083 0.02639 -0.17096 0.03032 -0.17161 0.03402 C -0.17174 0.03472 -0.17187 0.03541 -0.17213 0.03634 C -0.17226 0.04097 -0.17239 0.0456 -0.17252 0.05046 C -0.17331 0.06319 -0.17305 0.04514 -0.17305 0.05995 L -0.17305 0.05902 " pathEditMode="relative" rAng="0" ptsTypes="AAAAAAAAAAAAAAAAAAAAAAAAAAAAAA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5764 L 4.16667E-6 0.07848 " pathEditMode="relative" rAng="0" ptsTypes="AA">
                                      <p:cBhvr>
                                        <p:cTn id="20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75 0.05995 L -0.17175 0.06019 C -0.17266 0.0581 -0.17357 0.05625 -0.17435 0.0544 C -0.17604 0.05 -0.17539 0.04745 -0.17878 0.04329 L -0.18086 0.04097 C -0.18177 0.03773 -0.1819 0.03356 -0.18386 0.03148 C -0.18607 0.02917 -0.18659 0.02894 -0.18828 0.02361 C -0.18867 0.02269 -0.1888 0.02153 -0.18932 0.0206 C -0.18984 0.01944 -0.19063 0.01852 -0.19128 0.01736 C -0.19167 0.01667 -0.19193 0.01574 -0.19232 0.01505 C -0.19271 0.01458 -0.19336 0.01435 -0.19375 0.01343 C -0.19492 0.01157 -0.19557 0.00903 -0.19675 0.00718 C -0.19766 0.00625 -0.19883 0.00602 -0.19974 0.00486 C -0.20104 0.00347 -0.20221 0.00185 -0.20326 0.00023 C -0.20417 -0.00093 -0.20495 -0.00231 -0.20586 -0.0037 C -0.20664 -0.00486 -0.20755 -0.00579 -0.20833 -0.00694 C -0.20951 -0.0088 -0.21211 -0.01366 -0.21432 -0.01551 C -0.21471 -0.01597 -0.21524 -0.01597 -0.21576 -0.0162 C -0.21914 -0.025 -0.21511 -0.01597 -0.21979 -0.02245 C -0.2207 -0.02384 -0.22149 -0.02569 -0.22227 -0.02708 C -0.22279 -0.02801 -0.22331 -0.0287 -0.22383 -0.02963 C -0.22435 -0.03056 -0.22474 -0.03171 -0.22526 -0.03264 C -0.22591 -0.0338 -0.22669 -0.03472 -0.22734 -0.03588 C -0.22774 -0.03657 -0.228 -0.03727 -0.22826 -0.03819 C -0.22852 -0.03889 -0.22852 -0.03981 -0.22878 -0.04051 C -0.22969 -0.04236 -0.23177 -0.04537 -0.23177 -0.04514 C -0.23281 -0.04977 -0.23151 -0.0456 -0.23373 -0.04931 C -0.2375 -0.05486 -0.2332 -0.05023 -0.23685 -0.05394 C -0.23893 -0.06042 -0.2362 -0.0537 -0.24024 -0.05949 C -0.24141 -0.06111 -0.24232 -0.06319 -0.24323 -0.06481 C -0.24479 -0.06736 -0.24466 -0.0669 -0.24623 -0.06875 C -0.24662 -0.06944 -0.24688 -0.07037 -0.24727 -0.07106 C -0.24792 -0.07199 -0.2487 -0.07245 -0.24922 -0.07361 C -0.24961 -0.07407 -0.24948 -0.07523 -0.24974 -0.07569 C -0.25013 -0.07685 -0.25078 -0.07731 -0.2513 -0.07824 C -0.25313 -0.08056 -0.25508 -0.08241 -0.25677 -0.08519 C -0.25859 -0.08796 -0.25807 -0.0875 -0.26029 -0.08981 C -0.26081 -0.09051 -0.2612 -0.09097 -0.26172 -0.09144 C -0.26263 -0.09213 -0.26341 -0.09236 -0.26432 -0.09306 C -0.26484 -0.09352 -0.26524 -0.09421 -0.26576 -0.09444 C -0.26628 -0.09491 -0.2668 -0.09491 -0.26732 -0.09537 C -0.26797 -0.09583 -0.26862 -0.0963 -0.26927 -0.09699 C -0.27057 -0.09792 -0.27136 -0.09792 -0.27279 -0.09838 C -0.27383 -0.09907 -0.27474 -0.09954 -0.27578 -0.1 L -0.27721 -0.10093 C -0.2987 -0.1 -0.29531 -0.10995 -0.29779 -0.09306 C -0.29831 -0.08958 -0.29779 -0.09074 -0.2987 -0.08912 L -0.2987 -0.08889 " pathEditMode="relative" rAng="0" ptsTypes="AAAAAAAAAAAAAAAAAAAAAAAAAAAAA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8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7848 L 4.16667E-6 0.15764 " pathEditMode="relative" rAng="0" ptsTypes="AA">
                                      <p:cBhvr>
                                        <p:cTn id="32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87 -0.08889 L -0.2987 -0.08866 C -0.30234 -0.09005 -0.30755 -0.09213 -0.31133 -0.09213 C -0.31523 -0.09213 -0.31927 -0.09213 -0.32331 -0.0919 C -0.32409 -0.0912 -0.32487 -0.09074 -0.32578 -0.09028 C -0.32773 -0.08935 -0.32708 -0.08982 -0.3293 -0.08889 C -0.33425 -0.08681 -0.32656 -0.08958 -0.33281 -0.08727 C -0.33372 -0.08657 -0.3349 -0.08588 -0.33581 -0.08449 C -0.33672 -0.08333 -0.33802 -0.08218 -0.3388 -0.08056 C -0.34023 -0.07732 -0.33945 -0.07917 -0.34128 -0.0757 C -0.34258 -0.06806 -0.34063 -0.07685 -0.34323 -0.07153 C -0.34805 -0.06181 -0.34388 -0.06921 -0.34583 -0.06389 C -0.34609 -0.0632 -0.34648 -0.06227 -0.34675 -0.06157 C -0.34701 -0.06065 -0.34701 -0.05972 -0.34727 -0.05903 C -0.34753 -0.05833 -0.34805 -0.05764 -0.34831 -0.05671 C -0.3487 -0.05509 -0.34857 -0.05301 -0.34935 -0.05139 C -0.34961 -0.0507 -0.35 -0.05 -0.35026 -0.04907 C -0.35052 -0.04861 -0.35052 -0.04769 -0.35078 -0.04722 C -0.35143 -0.04514 -0.35247 -0.04352 -0.35273 -0.04167 C -0.35339 -0.03796 -0.35286 -0.03958 -0.3543 -0.03657 C -0.35456 -0.03495 -0.35508 -0.03241 -0.35534 -0.03056 C -0.35573 -0.02639 -0.35586 -0.02199 -0.35625 -0.01782 C -0.35638 -0.01713 -0.35664 -0.01667 -0.35677 -0.01574 C -0.35938 0.00255 -0.35677 -0.0125 -0.35833 -0.00509 C -0.35859 -0.0037 -0.35885 -0.00232 -0.35925 -0.00046 C -0.35964 0.00069 -0.36029 0.00185 -0.36081 0.00301 C -0.36094 0.00486 -0.36107 0.00625 -0.36133 0.00787 C -0.36146 0.00856 -0.36159 0.00926 -0.36185 0.00995 C -0.36211 0.01157 -0.3625 0.01319 -0.36276 0.01481 C -0.36302 0.0169 -0.36302 0.01898 -0.36328 0.02106 C -0.36354 0.02315 -0.36419 0.02384 -0.36484 0.02593 C -0.3655 0.02847 -0.3655 0.03171 -0.36576 0.03426 C -0.36589 0.03542 -0.36615 0.03611 -0.36628 0.03704 C -0.36641 0.03773 -0.3668 0.03843 -0.3668 0.03912 C -0.36693 0.04653 -0.3668 0.05393 -0.3668 0.0618 L -0.3668 0.06204 " pathEditMode="relative" rAng="0" ptsTypes="AAAAAAAAAAAAAAAAAAAAAAAAAAAAAAAAAAAA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5764 L 4.16667E-6 -4.44444E-6 " pathEditMode="relative" rAng="0" ptsTypes="AA">
                                      <p:cBhvr>
                                        <p:cTn id="44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32 0.06296 L -0.36732 0.06388 C -0.36719 0.06064 -0.3668 0.05787 -0.3668 0.05578 C -0.3668 0.05486 -0.36836 0.04953 -0.36836 0.04953 C -0.36849 0.04884 -0.36862 0.04791 -0.36888 0.04722 C -0.36914 0.04652 -0.36966 0.04537 -0.36992 0.04444 C -0.37005 0.04305 -0.37018 0.04189 -0.37031 0.04097 C -0.37083 0.03912 -0.37148 0.0368 -0.37187 0.03518 C -0.372 0.03426 -0.37227 0.03287 -0.3724 0.03194 C -0.37253 0.03032 -0.37253 0.02847 -0.37292 0.02731 C -0.37357 0.02453 -0.37461 0.02268 -0.37591 0.0206 C -0.3763 0.01898 -0.37721 0.01551 -0.37786 0.01342 C -0.37812 0.01296 -0.37852 0.01226 -0.37891 0.01157 C -0.37943 0.01064 -0.37982 0.00972 -0.38034 0.00833 C -0.38125 0.00671 -0.38255 0.00509 -0.38333 0.00277 C -0.38372 0.00231 -0.38398 0.00138 -0.38437 0.00069 C -0.38477 -0.00024 -0.3849 -0.00186 -0.38529 -0.00278 C -0.38581 -0.00348 -0.38633 -0.00417 -0.38685 -0.0051 C -0.38945 -0.01505 -0.38646 -0.0051 -0.3888 -0.01135 C -0.38919 -0.01204 -0.38945 -0.0132 -0.38984 -0.01412 C -0.39128 -0.01806 -0.39336 -0.02153 -0.39427 -0.025 C -0.39453 -0.02616 -0.39466 -0.02686 -0.39479 -0.02755 C -0.39518 -0.02871 -0.39531 -0.0301 -0.39583 -0.03218 C -0.39674 -0.03403 -0.3987 -0.03658 -0.39935 -0.03866 C -0.39974 -0.04051 -0.4 -0.04213 -0.40078 -0.04352 C -0.4013 -0.04445 -0.40195 -0.04468 -0.40234 -0.04537 C -0.40495 -0.05024 -0.4013 -0.0463 -0.40534 -0.04977 C -0.40612 -0.05324 -0.40547 -0.05116 -0.40729 -0.0544 C -0.40768 -0.0551 -0.40794 -0.05602 -0.40833 -0.05695 C -0.40872 -0.05741 -0.40937 -0.05741 -0.40977 -0.05787 C -0.41133 -0.05949 -0.41302 -0.06158 -0.41432 -0.06343 C -0.41484 -0.06436 -0.41523 -0.06574 -0.41575 -0.06644 C -0.41628 -0.0669 -0.41693 -0.06713 -0.41732 -0.06783 C -0.41836 -0.06875 -0.4194 -0.07014 -0.42031 -0.07153 C -0.42083 -0.07246 -0.42122 -0.07362 -0.42174 -0.07385 C -0.4224 -0.07454 -0.42318 -0.07477 -0.42383 -0.0757 C -0.42552 -0.07686 -0.42734 -0.07824 -0.42878 -0.07987 C -0.42943 -0.08102 -0.43008 -0.08195 -0.43086 -0.08264 C -0.43125 -0.08287 -0.43177 -0.08287 -0.43229 -0.08334 C -0.43724 -0.08588 -0.43411 -0.08449 -0.43776 -0.08588 C -0.43971 -0.08912 -0.43802 -0.08727 -0.44323 -0.0882 C -0.44401 -0.0882 -0.44466 -0.08889 -0.44531 -0.08912 C -0.44909 -0.08959 -0.45299 -0.08982 -0.45677 -0.09005 C -0.45924 -0.08982 -0.46237 -0.09167 -0.46328 -0.08797 C -0.46341 -0.08704 -0.46328 -0.08612 -0.46328 -0.08473 L -0.46328 -0.0838 " pathEditMode="relative" rAng="0" ptsTypes="AAAAAAAAAAAAAAAAAAAAAAAAAAAAAAAAAAAAAAAAAAAAAA">
                                      <p:cBhvr>
                                        <p:cTn id="5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-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7848 " pathEditMode="relative" rAng="0" ptsTypes="AA">
                                      <p:cBhvr>
                                        <p:cTn id="56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28 -0.0838 L -0.46328 -0.08357 L -0.47083 -0.08797 C -0.47253 -0.08866 -0.47422 -0.08936 -0.47591 -0.09051 L -0.47891 -0.09213 C -0.48268 -0.09213 -0.48659 -0.09213 -0.49036 -0.09213 C -0.49323 -0.09167 -0.4905 -0.09098 -0.49336 -0.08959 C -0.49596 -0.08889 -0.4987 -0.08843 -0.5013 -0.08797 C -0.50273 -0.08681 -0.50391 -0.08565 -0.50534 -0.08496 C -0.50664 -0.08426 -0.50807 -0.08449 -0.50938 -0.08426 C -0.51003 -0.08426 -0.51068 -0.0838 -0.51133 -0.0838 C -0.5125 -0.08334 -0.51367 -0.08311 -0.51484 -0.08287 C -0.51576 -0.08287 -0.51654 -0.08264 -0.51732 -0.08241 C -0.51784 -0.08172 -0.51836 -0.08125 -0.51888 -0.08079 C -0.51953 -0.0801 -0.52018 -0.0801 -0.52083 -0.07963 C -0.52175 -0.07894 -0.52357 -0.07662 -0.52435 -0.07547 C -0.52539 -0.07338 -0.52734 -0.06945 -0.52734 -0.06922 C -0.52773 -0.06736 -0.52813 -0.06574 -0.52839 -0.06389 C -0.52852 -0.06204 -0.52852 -0.05996 -0.52891 -0.05834 C -0.52904 -0.05764 -0.52956 -0.05718 -0.52982 -0.05625 C -0.53125 -0.05209 -0.5306 -0.05232 -0.53138 -0.04815 C -0.53151 -0.04746 -0.53164 -0.04653 -0.5319 -0.04607 C -0.53216 -0.04352 -0.53229 -0.04098 -0.53281 -0.03843 C -0.5332 -0.03727 -0.53346 -0.03611 -0.53385 -0.03519 C -0.53438 -0.03056 -0.53451 -0.02894 -0.5349 -0.02408 C -0.53503 -0.0213 -0.53516 -0.01806 -0.53542 -0.01505 C -0.53555 -0.01274 -0.53568 -0.01019 -0.53581 -0.00764 C -0.53607 -0.00394 -0.53607 3.7037E-6 -0.53633 0.00393 C -0.53646 0.00578 -0.53711 0.00787 -0.53737 0.00926 C -0.5375 0.01088 -0.53763 0.01226 -0.53789 0.01342 C -0.53802 0.01435 -0.53815 0.01504 -0.53841 0.01574 C -0.53854 0.01643 -0.53867 0.01736 -0.5388 0.01828 C -0.53906 0.01898 -0.53919 0.0199 -0.53932 0.0206 C -0.5401 0.0243 -0.53958 0.02291 -0.54036 0.02662 C -0.54063 0.02801 -0.54115 0.02916 -0.54141 0.03078 C -0.54154 0.03194 -0.54167 0.0331 -0.5418 0.03379 C -0.54219 0.03611 -0.54284 0.03958 -0.54284 0.03981 C -0.54297 0.04305 -0.54323 0.04652 -0.54336 0.04976 C -0.54349 0.05393 -0.54349 0.0581 -0.54388 0.0625 C -0.54388 0.0625 -0.54414 0.0625 -0.5444 0.0625 L -0.54479 0.06157 " pathEditMode="relative" rAng="0" ptsTypes="AAAAAAAAAAAAAAAAAAAAAAAAAAAAAAAAAAAAAAAAA">
                                      <p:cBhvr>
                                        <p:cTn id="6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7848 L 4.16667E-6 -4.44444E-6 " pathEditMode="relative" rAng="0" ptsTypes="AA">
                                      <p:cBhvr>
                                        <p:cTn id="68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3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479 0.06157 L -0.54479 0.06181 C -0.54622 0.05648 -0.54805 0.05185 -0.54883 0.04722 C -0.54896 0.04607 -0.54896 0.04491 -0.54935 0.04398 C -0.54974 0.04306 -0.55039 0.04236 -0.55091 0.0419 C -0.5513 0.03935 -0.55195 0.03657 -0.55234 0.03426 C -0.55312 0.03032 -0.55365 0.02616 -0.5543 0.02222 C -0.55469 0.0206 -0.55508 0.01875 -0.55534 0.0169 C -0.55573 0.01458 -0.55586 0.0125 -0.55638 0.01019 C -0.55677 0.00833 -0.55742 0.00695 -0.55781 0.00486 C -0.55937 -0.00093 -0.55651 0.00764 -0.5599 -0.00347 C -0.56016 -0.00417 -0.56055 -0.00463 -0.56081 -0.00555 C -0.56198 -0.00926 -0.56224 -0.0125 -0.5638 -0.01528 C -0.56432 -0.0162 -0.56484 -0.0169 -0.56536 -0.01782 C -0.56706 -0.02407 -0.56549 -0.01875 -0.56836 -0.02593 C -0.56953 -0.02893 -0.57109 -0.03171 -0.57187 -0.03495 C -0.572 -0.03588 -0.572 -0.03634 -0.5724 -0.03727 C -0.57305 -0.03912 -0.57396 -0.04074 -0.57487 -0.04259 C -0.57565 -0.04606 -0.57565 -0.04699 -0.57682 -0.05 C -0.57773 -0.05255 -0.57904 -0.05486 -0.57982 -0.05741 C -0.58034 -0.05903 -0.58073 -0.06111 -0.58138 -0.06273 C -0.58346 -0.06898 -0.58203 -0.06296 -0.58437 -0.06805 C -0.58516 -0.06968 -0.58555 -0.07153 -0.58633 -0.07315 C -0.58672 -0.0743 -0.58737 -0.07523 -0.58776 -0.07639 C -0.58841 -0.07755 -0.58867 -0.07893 -0.58932 -0.08009 C -0.58984 -0.08079 -0.59062 -0.08148 -0.59128 -0.08241 C -0.5918 -0.0831 -0.59232 -0.0838 -0.59284 -0.08449 C -0.59388 -0.08935 -0.59245 -0.08403 -0.59531 -0.08981 C -0.5957 -0.09074 -0.59583 -0.0919 -0.59635 -0.09282 C -0.59687 -0.09398 -0.59779 -0.09421 -0.59831 -0.09491 C -0.60299 -0.10278 -0.59883 -0.09815 -0.60234 -0.10185 C -0.60286 -0.10301 -0.60312 -0.10463 -0.60378 -0.10555 C -0.61107 -0.11574 -0.60742 -0.10972 -0.61185 -0.11366 C -0.61367 -0.11574 -0.61549 -0.11713 -0.61732 -0.11921 C -0.61797 -0.11991 -0.61849 -0.12083 -0.61927 -0.12153 C -0.62005 -0.12176 -0.62096 -0.12176 -0.62174 -0.12222 C -0.62227 -0.12292 -0.62266 -0.12361 -0.62331 -0.1243 C -0.62383 -0.125 -0.62461 -0.12477 -0.62526 -0.12523 C -0.6306 -0.12778 -0.62448 -0.12616 -0.63333 -0.12708 C -0.63776 -0.12708 -0.64232 -0.12708 -0.64674 -0.12685 C -0.64857 -0.12662 -0.6487 -0.12477 -0.65026 -0.12361 C -0.65091 -0.12338 -0.65156 -0.12338 -0.65221 -0.12292 C -0.65273 -0.12268 -0.65325 -0.12245 -0.65378 -0.12222 C -0.65534 -0.12106 -0.65651 -0.11991 -0.65781 -0.11829 C -0.65885 -0.1169 -0.66081 -0.11366 -0.66081 -0.11343 C -0.66198 -0.09444 -0.66172 -0.10393 -0.66172 -0.08611 L -0.66172 -0.08588 " pathEditMode="relative" rAng="0" ptsTypes="AAAAAAAAAAAAAAAAAAAAAAAAAAAAAAAAAAAAAAAAAAAAAAA">
                                      <p:cBhvr>
                                        <p:cTn id="7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-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15764 " pathEditMode="relative" rAng="0" ptsTypes="AA">
                                      <p:cBhvr>
                                        <p:cTn id="80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7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172 -0.08588 L -0.66172 -0.08565 C -0.67122 -0.09653 -0.66211 -0.08773 -0.66784 -0.09097 C -0.66836 -0.09143 -0.66875 -0.09236 -0.66927 -0.09259 C -0.6707 -0.09329 -0.67227 -0.09305 -0.67383 -0.09352 C -0.67422 -0.09398 -0.67461 -0.09537 -0.67526 -0.0956 C -0.68008 -0.09676 -0.68984 -0.09699 -0.68984 -0.09699 C -0.69753 -0.09861 -0.69427 -0.09792 -0.70781 -0.09699 C -0.70924 -0.09699 -0.7095 -0.09583 -0.71081 -0.09468 C -0.7138 -0.09259 -0.7138 -0.09329 -0.71628 -0.09097 C -0.7168 -0.09051 -0.71719 -0.09005 -0.71784 -0.08958 C -0.71875 -0.08912 -0.72187 -0.08819 -0.72331 -0.08727 C -0.72565 -0.08449 -0.7263 -0.08356 -0.7293 -0.08148 C -0.73021 -0.08079 -0.73138 -0.08055 -0.73229 -0.07986 C -0.7362 -0.07639 -0.7345 -0.07755 -0.73724 -0.07593 C -0.73789 -0.07523 -0.73854 -0.07477 -0.73932 -0.07407 C -0.73971 -0.07361 -0.74036 -0.07315 -0.74075 -0.07268 C -0.74375 -0.06875 -0.74062 -0.07153 -0.74427 -0.06875 C -0.74531 -0.0669 -0.74648 -0.06458 -0.74779 -0.06273 C -0.74818 -0.06227 -0.74883 -0.0618 -0.74922 -0.06134 C -0.74961 -0.06065 -0.74987 -0.05972 -0.75026 -0.05926 C -0.75091 -0.05833 -0.75169 -0.05787 -0.75221 -0.05694 C -0.75273 -0.05625 -0.75286 -0.05486 -0.75325 -0.05393 C -0.75352 -0.05301 -0.75391 -0.05255 -0.7543 -0.05185 C -0.75443 -0.05069 -0.75469 -0.04954 -0.75482 -0.04861 C -0.75495 -0.04699 -0.75495 -0.04514 -0.75521 -0.04352 C -0.75547 -0.04236 -0.75599 -0.0412 -0.75625 -0.03981 C -0.75664 -0.03773 -0.75716 -0.03356 -0.75833 -0.03171 C -0.75859 -0.03079 -0.75924 -0.03079 -0.75977 -0.03009 C -0.76016 -0.02824 -0.76042 -0.02639 -0.76081 -0.0243 C -0.76094 -0.02292 -0.76107 -0.02176 -0.76133 -0.0206 C -0.76159 -0.01875 -0.76224 -0.01458 -0.76224 -0.01435 C -0.7625 -0.01227 -0.7625 -0.00995 -0.76276 -0.00787 C -0.76289 -0.00694 -0.76315 -0.00648 -0.76328 -0.00555 C -0.76354 -0.00393 -0.76354 -0.00208 -0.7638 -0.00023 C -0.76419 0.0037 -0.76419 0.00394 -0.76471 0.00764 C -0.76471 0.01181 -0.7651 0.03195 -0.7638 0.0419 C -0.76367 0.04282 -0.76341 0.04329 -0.76328 0.04398 C -0.76276 0.04745 -0.76276 0.04884 -0.76224 0.05232 C -0.76211 0.05347 -0.76198 0.05417 -0.76172 0.05509 C -0.76159 0.05648 -0.76159 0.05787 -0.76133 0.05903 C -0.76107 0.05972 -0.76029 0.06134 -0.76029 0.06181 L -0.76133 0.06134 " pathEditMode="relative" rAng="0" ptsTypes="AAAAAAAAAAAAAAAAAAAAAAAAAAAAAAAAAAAAAAAAAAA">
                                      <p:cBhvr>
                                        <p:cTn id="9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5764 L 4.16667E-6 0.07848 " pathEditMode="relative" rAng="0" ptsTypes="AA">
                                      <p:cBhvr>
                                        <p:cTn id="92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3 0.06134 L -0.76133 0.06157 C -0.76172 0.05185 -0.76198 0.04259 -0.76237 0.03333 C -0.7625 0.03195 -0.76263 0.03102 -0.76289 0.02986 C -0.76315 0.0287 -0.76354 0.02778 -0.76393 0.02685 C -0.76406 0.0257 -0.76419 0.02407 -0.76445 0.02269 C -0.76458 0.02153 -0.76471 0.02014 -0.76484 0.01921 C -0.7651 0.01713 -0.76523 0.01482 -0.76536 0.01273 C -0.7655 0.01111 -0.76576 0.00972 -0.76589 0.00833 C -0.76719 -0.00463 -0.76536 0.01134 -0.76745 -0.00741 C -0.76758 -0.00833 -0.76771 -0.00972 -0.76784 -0.01088 C -0.7681 -0.01227 -0.76823 -0.01389 -0.76836 -0.01505 C -0.76849 -0.0162 -0.76862 -0.02153 -0.7694 -0.02361 C -0.76979 -0.02477 -0.77044 -0.02569 -0.77096 -0.02662 C -0.77135 -0.0287 -0.77161 -0.03102 -0.7724 -0.03287 C -0.77344 -0.03542 -0.77461 -0.0375 -0.77539 -0.04005 C -0.77656 -0.04398 -0.77682 -0.04537 -0.77839 -0.04861 C -0.77943 -0.05046 -0.78073 -0.05231 -0.78138 -0.0544 C -0.78216 -0.05648 -0.78268 -0.0581 -0.78398 -0.05995 C -0.78451 -0.06088 -0.78529 -0.06134 -0.78594 -0.06227 C -0.78646 -0.06273 -0.78685 -0.06296 -0.78737 -0.06343 C -0.78867 -0.06458 -0.79063 -0.06574 -0.79193 -0.06643 C -0.7931 -0.0669 -0.79427 -0.06736 -0.79544 -0.06782 C -0.79805 -0.07037 -0.79596 -0.06875 -0.8 -0.06991 C -0.80052 -0.07014 -0.80091 -0.0706 -0.80143 -0.07083 C -0.80247 -0.07106 -0.80352 -0.07106 -0.80443 -0.07106 C -0.81302 -0.07106 -0.82148 -0.07106 -0.82995 -0.07083 C -0.83177 -0.0706 -0.83151 -0.06852 -0.83203 -0.0669 C -0.83229 -0.0662 -0.83268 -0.06574 -0.83294 -0.06481 C -0.8332 -0.06435 -0.83333 -0.06343 -0.83346 -0.06273 C -0.83372 -0.06204 -0.83425 -0.06134 -0.83451 -0.06065 C -0.83477 -0.05995 -0.83477 -0.05926 -0.83503 -0.05856 C -0.83529 -0.05787 -0.83581 -0.05718 -0.83607 -0.05648 C -0.83672 -0.0544 -0.83737 -0.05023 -0.8375 -0.04792 C -0.83763 -0.04444 -0.8375 -0.04074 -0.8375 -0.03727 L -0.8375 -0.03704 " pathEditMode="relative" rAng="0" ptsTypes="AAAAAAAAAAAAAAAAAAAAAAAAAAAAAAAAAAAA">
                                      <p:cBhvr>
                                        <p:cTn id="10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7848 L 4.16667E-6 0.15764 " pathEditMode="relative" rAng="0" ptsTypes="AA">
                                      <p:cBhvr>
                                        <p:cTn id="104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غمة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40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0" presetClass="path" presetSubtype="0" accel="33333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75 -0.03704 L -0.8375 -0.03657 C -0.83607 -0.08241 -0.8362 -0.07269 -0.83581 -0.13264 C -0.83581 -0.1338 -0.83607 -0.13519 -0.8362 -0.13634 C -0.83711 -0.15116 -0.83737 -0.16644 -0.83893 -0.18056 C -0.84089 -0.19977 -0.84232 -0.22176 -0.84661 -0.23565 C -0.85065 -0.24861 -0.85013 -0.24815 -0.85495 -0.25833 C -0.85547 -0.25926 -0.85612 -0.26019 -0.85664 -0.26065 C -0.85729 -0.26088 -0.85807 -0.26065 -0.85859 -0.26065 L -0.85859 -0.26042 " pathEditMode="relative" rAng="0" ptsTypes="AAAAAAAAAA">
                                      <p:cBhvr>
                                        <p:cTn id="1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-1118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28906 -1.43032 " pathEditMode="relative" rAng="0" ptsTypes="AA">
                                      <p:cBhvr>
                                        <p:cTn id="142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3" y="-7152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56211 -1.46782 " pathEditMode="relative" rAng="0" ptsTypes="AA">
                                      <p:cBhvr>
                                        <p:cTn id="144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99" y="-7340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54531 -1.45069 " pathEditMode="relative" rAng="0" ptsTypes="AA">
                                      <p:cBhvr>
                                        <p:cTn id="146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6" y="-7254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30677 -1.43032 " pathEditMode="relative" rAng="0" ptsTypes="AA">
                                      <p:cBhvr>
                                        <p:cTn id="148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7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400"/>
                            </p:stCondLst>
                            <p:childTnLst>
                              <p:par>
                                <p:cTn id="1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غمة 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76" grpId="0" animBg="1"/>
      <p:bldP spid="76" grpId="1" animBg="1"/>
      <p:bldP spid="76" grpId="2" animBg="1"/>
      <p:bldP spid="76" grpId="3" animBg="1"/>
      <p:bldP spid="76" grpId="4" animBg="1"/>
      <p:bldP spid="76" grpId="5" animBg="1"/>
      <p:bldP spid="76" grpId="6" animBg="1"/>
      <p:bldP spid="76" grpId="7" animBg="1"/>
      <p:bldP spid="76" grpId="8" animBg="1"/>
      <p:bldP spid="76" grpId="9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الْمَهامُ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3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مجموعة 6"/>
          <p:cNvGrpSpPr/>
          <p:nvPr/>
        </p:nvGrpSpPr>
        <p:grpSpPr>
          <a:xfrm>
            <a:off x="581477" y="496389"/>
            <a:ext cx="7144366" cy="5538651"/>
            <a:chOff x="939238" y="280762"/>
            <a:chExt cx="7144366" cy="5538651"/>
          </a:xfrm>
        </p:grpSpPr>
        <p:pic>
          <p:nvPicPr>
            <p:cNvPr id="5" name="صورة 4" descr="اوراق عمل للصف الثاني | مدونة المعلمة وفاء العماوي - Google Chrome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6" t="37981" r="38081" b="18263"/>
            <a:stretch/>
          </p:blipFill>
          <p:spPr>
            <a:xfrm>
              <a:off x="939238" y="1466353"/>
              <a:ext cx="7144366" cy="4353060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2464236" y="280762"/>
              <a:ext cx="4094369" cy="11075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حل التدريب على دفتر الرياضيات 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8020595" y="496389"/>
            <a:ext cx="3500846" cy="5538651"/>
            <a:chOff x="8595360" y="-13063"/>
            <a:chExt cx="3596639" cy="6858000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360" y="-13063"/>
              <a:ext cx="3596639" cy="6858000"/>
            </a:xfrm>
            <a:prstGeom prst="rect">
              <a:avLst/>
            </a:prstGeom>
          </p:spPr>
        </p:pic>
        <p:sp>
          <p:nvSpPr>
            <p:cNvPr id="10" name="مربع نص 9"/>
            <p:cNvSpPr txBox="1"/>
            <p:nvPr/>
          </p:nvSpPr>
          <p:spPr>
            <a:xfrm>
              <a:off x="8898177" y="404947"/>
              <a:ext cx="2991004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ar-SA" sz="4800" b="1" dirty="0">
                  <a:solidFill>
                    <a:srgbClr val="FF0000"/>
                  </a:solidFill>
                </a:rPr>
                <a:t>مُهِمْةُ تطبيقية</a:t>
              </a:r>
            </a:p>
            <a:p>
              <a:pPr algn="ctr">
                <a:lnSpc>
                  <a:spcPct val="200000"/>
                </a:lnSpc>
              </a:pPr>
              <a:r>
                <a:rPr lang="ar-SA" sz="4400" b="1" dirty="0">
                  <a:solidFill>
                    <a:schemeClr val="accent1">
                      <a:lumMod val="50000"/>
                    </a:schemeClr>
                  </a:solidFill>
                </a:rPr>
                <a:t>حل ورقة العمل</a:t>
              </a:r>
            </a:p>
            <a:p>
              <a:pPr algn="ctr">
                <a:lnSpc>
                  <a:spcPct val="200000"/>
                </a:lnSpc>
              </a:pPr>
              <a:r>
                <a:rPr lang="ar-SA" sz="4400" b="1" dirty="0">
                  <a:solidFill>
                    <a:schemeClr val="accent1">
                      <a:lumMod val="50000"/>
                    </a:schemeClr>
                  </a:solidFill>
                </a:rPr>
                <a:t>التالية</a:t>
              </a:r>
              <a:endParaRPr lang="en-US" sz="60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>
                <a:lnSpc>
                  <a:spcPct val="200000"/>
                </a:lnSpc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5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0" y="1860"/>
            <a:ext cx="9258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مُهِمْة أدائية: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1260764" y="1153551"/>
            <a:ext cx="779883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عزيزي الطالب عليك الرجوع للقرآن الكريم لتنفيذ المهمة :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2. أكتب عدد الآيات لسور الموجودة في الجدول ، ثم أوجد كم يزيد عدد الآيات في سورة 1 عن سورة 2 ، ثم تحقق من صحة الطرح .</a:t>
            </a: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/>
        </p:nvGraphicFramePr>
        <p:xfrm>
          <a:off x="74029" y="3429000"/>
          <a:ext cx="9153239" cy="325304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58572">
                  <a:extLst>
                    <a:ext uri="{9D8B030D-6E8A-4147-A177-3AD203B41FA5}">
                      <a16:colId xmlns="" xmlns:a16="http://schemas.microsoft.com/office/drawing/2014/main" val="2934664266"/>
                    </a:ext>
                  </a:extLst>
                </a:gridCol>
                <a:gridCol w="1064376">
                  <a:extLst>
                    <a:ext uri="{9D8B030D-6E8A-4147-A177-3AD203B41FA5}">
                      <a16:colId xmlns="" xmlns:a16="http://schemas.microsoft.com/office/drawing/2014/main" val="349005742"/>
                    </a:ext>
                  </a:extLst>
                </a:gridCol>
                <a:gridCol w="1537854">
                  <a:extLst>
                    <a:ext uri="{9D8B030D-6E8A-4147-A177-3AD203B41FA5}">
                      <a16:colId xmlns="" xmlns:a16="http://schemas.microsoft.com/office/drawing/2014/main" val="2237054376"/>
                    </a:ext>
                  </a:extLst>
                </a:gridCol>
                <a:gridCol w="1330037">
                  <a:extLst>
                    <a:ext uri="{9D8B030D-6E8A-4147-A177-3AD203B41FA5}">
                      <a16:colId xmlns="" xmlns:a16="http://schemas.microsoft.com/office/drawing/2014/main" val="541102679"/>
                    </a:ext>
                  </a:extLst>
                </a:gridCol>
                <a:gridCol w="2064327">
                  <a:extLst>
                    <a:ext uri="{9D8B030D-6E8A-4147-A177-3AD203B41FA5}">
                      <a16:colId xmlns="" xmlns:a16="http://schemas.microsoft.com/office/drawing/2014/main" val="1515930669"/>
                    </a:ext>
                  </a:extLst>
                </a:gridCol>
                <a:gridCol w="1898073">
                  <a:extLst>
                    <a:ext uri="{9D8B030D-6E8A-4147-A177-3AD203B41FA5}">
                      <a16:colId xmlns="" xmlns:a16="http://schemas.microsoft.com/office/drawing/2014/main" val="3108854937"/>
                    </a:ext>
                  </a:extLst>
                </a:gridCol>
              </a:tblGrid>
              <a:tr h="1270806"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سورة 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عدد الآيات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سورة 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عدد الآيات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bg1"/>
                          </a:solidFill>
                        </a:rPr>
                        <a:t>كم</a:t>
                      </a:r>
                      <a:r>
                        <a:rPr lang="ar-SA" b="1" baseline="0" dirty="0">
                          <a:solidFill>
                            <a:schemeClr val="bg1"/>
                          </a:solidFill>
                        </a:rPr>
                        <a:t> يزيد عدد الآيات في سورة 1 عن سورة 2</a:t>
                      </a:r>
                      <a:endParaRPr lang="ar-SA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bg1"/>
                          </a:solidFill>
                        </a:rPr>
                        <a:t>جملة التحقق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4938523"/>
                  </a:ext>
                </a:extLst>
              </a:tr>
              <a:tr h="39644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البقرة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ال عمران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2807503"/>
                  </a:ext>
                </a:extLst>
              </a:tr>
              <a:tr h="39644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</a:t>
                      </a:r>
                      <a:r>
                        <a:rPr lang="ar-SA" b="1" dirty="0" err="1"/>
                        <a:t>يس</a:t>
                      </a:r>
                      <a:endParaRPr lang="ar-SA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القيامة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1711420"/>
                  </a:ext>
                </a:extLst>
              </a:tr>
              <a:tr h="39644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الشعراء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الانبياء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8372636"/>
                  </a:ext>
                </a:extLst>
              </a:tr>
              <a:tr h="39644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النحل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الاسراء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3622638"/>
                  </a:ext>
                </a:extLst>
              </a:tr>
              <a:tr h="39644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 طه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سورة</a:t>
                      </a:r>
                      <a:r>
                        <a:rPr lang="ar-SA" b="1" baseline="0" dirty="0"/>
                        <a:t> الكهف</a:t>
                      </a:r>
                      <a:endParaRPr lang="ar-SA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3810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وفقكم الله يا أبطال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إلى اللقــــاء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6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176343" y="1804740"/>
            <a:ext cx="7680308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4800" b="1" dirty="0">
                <a:ln/>
                <a:solidFill>
                  <a:schemeClr val="accent4"/>
                </a:solidFill>
              </a:rPr>
              <a:t>أَنْ يَجْد الطَّالب ناتج طرح عددين بدون</a:t>
            </a:r>
          </a:p>
          <a:p>
            <a:pPr algn="ctr"/>
            <a:r>
              <a:rPr lang="ar-SA" sz="4800" b="1" dirty="0">
                <a:ln/>
                <a:solidFill>
                  <a:schemeClr val="accent4"/>
                </a:solidFill>
              </a:rPr>
              <a:t> استلاف ضمن 999 </a:t>
            </a:r>
          </a:p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 </a:t>
            </a:r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7" y="-29679"/>
            <a:ext cx="12192000" cy="68580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604155" y="470638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5921" y="470638"/>
            <a:ext cx="92083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جد ناتج ما يلي : </a:t>
            </a:r>
          </a:p>
          <a:p>
            <a:endParaRPr lang="ar-SA" sz="3600" b="1" dirty="0">
              <a:solidFill>
                <a:schemeClr val="bg1"/>
              </a:solidFill>
            </a:endParaRPr>
          </a:p>
          <a:p>
            <a:r>
              <a:rPr lang="ar-SA" sz="3600" b="1" dirty="0">
                <a:solidFill>
                  <a:schemeClr val="bg1"/>
                </a:solidFill>
              </a:rPr>
              <a:t>97-32 = ................</a:t>
            </a:r>
          </a:p>
          <a:p>
            <a:endParaRPr lang="ar-SA" sz="2000" b="1" dirty="0">
              <a:solidFill>
                <a:schemeClr val="bg1"/>
              </a:solidFill>
            </a:endParaRPr>
          </a:p>
          <a:p>
            <a:endParaRPr lang="ar-SA" sz="2000" b="1" dirty="0">
              <a:solidFill>
                <a:schemeClr val="bg1"/>
              </a:solidFill>
            </a:endParaRPr>
          </a:p>
          <a:p>
            <a:endParaRPr lang="ar-SA" sz="2000" b="1" dirty="0">
              <a:solidFill>
                <a:schemeClr val="bg1"/>
              </a:solidFill>
            </a:endParaRPr>
          </a:p>
          <a:p>
            <a:endParaRPr lang="ar-SA" sz="2000" b="1" dirty="0">
              <a:solidFill>
                <a:schemeClr val="bg1"/>
              </a:solidFill>
            </a:endParaRPr>
          </a:p>
          <a:p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284558" y="2369011"/>
            <a:ext cx="1352282" cy="1030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/>
              <a:t>33</a:t>
            </a:r>
            <a:endParaRPr lang="en-US" sz="3200" b="1" dirty="0"/>
          </a:p>
        </p:txBody>
      </p:sp>
      <p:sp>
        <p:nvSpPr>
          <p:cNvPr id="17" name="Oval 16"/>
          <p:cNvSpPr/>
          <p:nvPr/>
        </p:nvSpPr>
        <p:spPr>
          <a:xfrm>
            <a:off x="6315977" y="2398690"/>
            <a:ext cx="1352282" cy="1030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/>
              <a:t>56</a:t>
            </a:r>
            <a:endParaRPr lang="en-US" sz="3200" b="1" dirty="0"/>
          </a:p>
        </p:txBody>
      </p:sp>
      <p:sp>
        <p:nvSpPr>
          <p:cNvPr id="18" name="Oval 17"/>
          <p:cNvSpPr/>
          <p:nvPr/>
        </p:nvSpPr>
        <p:spPr>
          <a:xfrm>
            <a:off x="3122572" y="2412510"/>
            <a:ext cx="1352282" cy="1030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/>
              <a:t>65</a:t>
            </a:r>
            <a:endParaRPr lang="en-US" sz="3200" b="1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9344383" y="5628067"/>
            <a:ext cx="1519707" cy="69545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/>
              <a:t> 3 4</a:t>
            </a:r>
            <a:endParaRPr lang="en-US" sz="3200" b="1" dirty="0"/>
          </a:p>
        </p:txBody>
      </p:sp>
      <p:sp>
        <p:nvSpPr>
          <p:cNvPr id="23" name="Flowchart: Alternate Process 22"/>
          <p:cNvSpPr/>
          <p:nvPr/>
        </p:nvSpPr>
        <p:spPr>
          <a:xfrm>
            <a:off x="6764932" y="5566478"/>
            <a:ext cx="1519707" cy="69545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/>
              <a:t>4 4</a:t>
            </a:r>
            <a:endParaRPr lang="en-US" sz="3200" b="1" dirty="0"/>
          </a:p>
        </p:txBody>
      </p:sp>
      <p:sp>
        <p:nvSpPr>
          <p:cNvPr id="28" name="Flowchart: Alternate Process 27"/>
          <p:cNvSpPr/>
          <p:nvPr/>
        </p:nvSpPr>
        <p:spPr>
          <a:xfrm>
            <a:off x="3515164" y="5628067"/>
            <a:ext cx="1519707" cy="69545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/>
              <a:t>3  2 </a:t>
            </a:r>
            <a:endParaRPr lang="en-US" sz="3200" b="1" dirty="0"/>
          </a:p>
        </p:txBody>
      </p:sp>
      <p:sp>
        <p:nvSpPr>
          <p:cNvPr id="5" name="سهم منحني إلى الأسفل 4"/>
          <p:cNvSpPr/>
          <p:nvPr/>
        </p:nvSpPr>
        <p:spPr>
          <a:xfrm flipH="1">
            <a:off x="10032274" y="1163244"/>
            <a:ext cx="855336" cy="482675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9" name="سهم منحني إلى الأسفل 8"/>
          <p:cNvSpPr/>
          <p:nvPr/>
        </p:nvSpPr>
        <p:spPr>
          <a:xfrm flipH="1">
            <a:off x="9784080" y="1301909"/>
            <a:ext cx="805388" cy="365759"/>
          </a:xfrm>
          <a:prstGeom prst="curved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grpSp>
        <p:nvGrpSpPr>
          <p:cNvPr id="15" name="مجموعة 14"/>
          <p:cNvGrpSpPr/>
          <p:nvPr/>
        </p:nvGrpSpPr>
        <p:grpSpPr>
          <a:xfrm>
            <a:off x="8787569" y="3240890"/>
            <a:ext cx="2798410" cy="1560337"/>
            <a:chOff x="8791509" y="3226573"/>
            <a:chExt cx="2798410" cy="1560337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9784080" y="4786910"/>
              <a:ext cx="134369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مجموعة 13"/>
            <p:cNvGrpSpPr/>
            <p:nvPr/>
          </p:nvGrpSpPr>
          <p:grpSpPr>
            <a:xfrm>
              <a:off x="8791509" y="3226573"/>
              <a:ext cx="2798410" cy="1551810"/>
              <a:chOff x="8721112" y="3327509"/>
              <a:chExt cx="2798410" cy="219132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721112" y="3395180"/>
                <a:ext cx="2303204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3200" b="1" dirty="0">
                    <a:solidFill>
                      <a:schemeClr val="bg1"/>
                    </a:solidFill>
                  </a:rPr>
                  <a:t> </a:t>
                </a:r>
                <a:r>
                  <a:rPr lang="ar-SA" sz="4400" b="1" dirty="0">
                    <a:solidFill>
                      <a:schemeClr val="bg1"/>
                    </a:solidFill>
                  </a:rPr>
                  <a:t>7  4 </a:t>
                </a:r>
              </a:p>
              <a:p>
                <a:r>
                  <a:rPr lang="ar-SA" sz="4400" b="1" dirty="0">
                    <a:solidFill>
                      <a:schemeClr val="bg1"/>
                    </a:solidFill>
                  </a:rPr>
                  <a:t>4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ar-SA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ar-SA" sz="4400" b="1" dirty="0">
                    <a:solidFill>
                      <a:schemeClr val="bg1"/>
                    </a:solidFill>
                  </a:rPr>
                  <a:t>2</a:t>
                </a:r>
              </a:p>
              <a:p>
                <a:endParaRPr lang="ar-SA" sz="4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مربع نص 10"/>
              <p:cNvSpPr txBox="1"/>
              <p:nvPr/>
            </p:nvSpPr>
            <p:spPr>
              <a:xfrm>
                <a:off x="11024316" y="3327509"/>
                <a:ext cx="495206" cy="132343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8000" dirty="0">
                    <a:solidFill>
                      <a:schemeClr val="bg1"/>
                    </a:solidFill>
                  </a:rPr>
                  <a:t>-</a:t>
                </a:r>
              </a:p>
            </p:txBody>
          </p:sp>
        </p:grpSp>
      </p:grpSp>
      <p:sp>
        <p:nvSpPr>
          <p:cNvPr id="12" name="سهم منحني إلى اليسار 11"/>
          <p:cNvSpPr/>
          <p:nvPr/>
        </p:nvSpPr>
        <p:spPr>
          <a:xfrm>
            <a:off x="10864090" y="3668292"/>
            <a:ext cx="343841" cy="817366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3" name="سهم منحني إلى اليمين 12"/>
          <p:cNvSpPr/>
          <p:nvPr/>
        </p:nvSpPr>
        <p:spPr>
          <a:xfrm>
            <a:off x="9444446" y="3668292"/>
            <a:ext cx="420387" cy="836357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07018 -0.1620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24505 3.7037E-6 C 0.35469 3.7037E-6 0.49011 -0.02061 0.49011 -0.03727 L 0.49011 -0.07431 " pathEditMode="relative" rAng="0" ptsTypes="AAAA"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7" grpId="0" animBg="1"/>
      <p:bldP spid="17" grpId="1" animBg="1"/>
      <p:bldP spid="18" grpId="0" animBg="1"/>
      <p:bldP spid="18" grpId="1" animBg="1"/>
      <p:bldP spid="8" grpId="0" animBg="1"/>
      <p:bldP spid="8" grpId="1" animBg="1"/>
      <p:bldP spid="23" grpId="0" animBg="1"/>
      <p:bldP spid="23" grpId="1" animBg="1"/>
      <p:bldP spid="28" grpId="0" animBg="1"/>
      <p:bldP spid="28" grpId="1" animBg="1"/>
      <p:bldP spid="5" grpId="0" animBg="1"/>
      <p:bldP spid="9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" y="-103142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618" y="293572"/>
            <a:ext cx="106508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هيا بنا نطرح العديين 587 – 374 = </a:t>
            </a:r>
          </a:p>
          <a:p>
            <a:endParaRPr lang="ar-SA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chemeClr val="bg1"/>
                </a:solidFill>
              </a:rPr>
              <a:t>نرتب المنازل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sz="2000" dirty="0"/>
          </a:p>
          <a:p>
            <a:endParaRPr lang="ar-SA" sz="2000" dirty="0"/>
          </a:p>
          <a:p>
            <a:endParaRPr lang="ar-SA" sz="2000" dirty="0"/>
          </a:p>
          <a:p>
            <a:endParaRPr lang="ar-SA" sz="2000" dirty="0"/>
          </a:p>
          <a:p>
            <a:endParaRPr lang="ar-SA" sz="2000" dirty="0"/>
          </a:p>
          <a:p>
            <a:endParaRPr lang="en-US" sz="2000" dirty="0"/>
          </a:p>
        </p:txBody>
      </p:sp>
      <p:sp>
        <p:nvSpPr>
          <p:cNvPr id="4" name="Cloud Callout 3"/>
          <p:cNvSpPr/>
          <p:nvPr/>
        </p:nvSpPr>
        <p:spPr>
          <a:xfrm>
            <a:off x="738388" y="470079"/>
            <a:ext cx="2653048" cy="153258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بِاسْتِخْدامِ لَوْحَةِ الْمَنازل.. 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9981127" y="1730542"/>
            <a:ext cx="1120462" cy="4507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/>
              <a:t>آحاد 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8691093" y="1712889"/>
            <a:ext cx="1120462" cy="4507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/>
              <a:t>العشرات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7401059" y="1712888"/>
            <a:ext cx="1120462" cy="4507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/>
              <a:t>المئات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0054107" y="2434941"/>
            <a:ext cx="1120462" cy="4507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7</a:t>
            </a:r>
            <a:endParaRPr lang="en-US" sz="20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8691093" y="2445318"/>
            <a:ext cx="1120462" cy="4507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8</a:t>
            </a:r>
            <a:endParaRPr lang="en-US" sz="20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7401059" y="2453423"/>
            <a:ext cx="1120462" cy="4507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5</a:t>
            </a:r>
            <a:endParaRPr lang="en-US" sz="20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9981127" y="3100478"/>
            <a:ext cx="1120462" cy="4507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8684654" y="3156765"/>
            <a:ext cx="1120462" cy="4507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7</a:t>
            </a:r>
            <a:endParaRPr lang="en-US" sz="20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7388181" y="3164872"/>
            <a:ext cx="1120462" cy="4507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9" name="Minus 8"/>
          <p:cNvSpPr/>
          <p:nvPr/>
        </p:nvSpPr>
        <p:spPr>
          <a:xfrm>
            <a:off x="11160081" y="2912294"/>
            <a:ext cx="287628" cy="19723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096259" y="3773510"/>
            <a:ext cx="42221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9981127" y="3865104"/>
            <a:ext cx="1120462" cy="4507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8691093" y="3897750"/>
            <a:ext cx="1120462" cy="4507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7388181" y="3918510"/>
            <a:ext cx="1120462" cy="4507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7" name="Chevron 26"/>
          <p:cNvSpPr/>
          <p:nvPr/>
        </p:nvSpPr>
        <p:spPr>
          <a:xfrm>
            <a:off x="4020355" y="2240919"/>
            <a:ext cx="2975020" cy="65516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الْمَطْروح مِنه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4052553" y="3100478"/>
            <a:ext cx="2975020" cy="65516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الْمَطْروح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4121239" y="3913515"/>
            <a:ext cx="2975020" cy="65516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بَاقي الطَّرح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0" name="Flowchart: Punched Tape 29"/>
          <p:cNvSpPr/>
          <p:nvPr/>
        </p:nvSpPr>
        <p:spPr>
          <a:xfrm>
            <a:off x="3561008" y="940158"/>
            <a:ext cx="3264795" cy="1068946"/>
          </a:xfrm>
          <a:prstGeom prst="flowChartPunched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عَنَاصرُ عَمَليةُ الطَّرح 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679583" y="4778062"/>
            <a:ext cx="495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نَاتج طرح 587- 374 = 213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نسق Office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11696</TotalTime>
  <Words>860</Words>
  <Application>Microsoft Office PowerPoint</Application>
  <PresentationFormat>Personnalisé</PresentationFormat>
  <Paragraphs>298</Paragraphs>
  <Slides>47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47</vt:i4>
      </vt:variant>
    </vt:vector>
  </HeadingPairs>
  <TitlesOfParts>
    <vt:vector size="50" baseType="lpstr">
      <vt:lpstr>نسق Office</vt:lpstr>
      <vt:lpstr>1_نسق Office</vt:lpstr>
      <vt:lpstr>2_نسق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درس الطرح ضمن 999 بدون استلاف الصف الثاني الاساسي الفصل الدراسي الثاني</dc:title>
  <dc:subject>بوربوينت رياضيات الصف الثاني الاساسي الفصل الدراسي الثاني درس الطرح ضمن 999 بدون استلاف</dc:subject>
  <dc:creator>الملتقى التربوي; Windows User</dc:creator>
  <cp:keywords>رياضيات; الفصل الثاني; الملتقى التربوي; بوربوينت</cp:keywords>
  <dc:description>بوربوينت رياضيات الصف الثاني الاساسي الفصل الدراسي الثاني درس الطرح ضمن 999 بدون استلاف</dc:description>
  <cp:lastModifiedBy>HDNL2GSR557</cp:lastModifiedBy>
  <cp:revision>1</cp:revision>
  <dcterms:created xsi:type="dcterms:W3CDTF">2021-03-15T14:44:21Z</dcterms:created>
  <dcterms:modified xsi:type="dcterms:W3CDTF">2021-03-15T20:35:40Z</dcterms:modified>
  <cp:category>بوربوينت; رياضيات; الصف الثاني الابتدائي; الفصل الدراسي الثاني</cp:category>
</cp:coreProperties>
</file>