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sldIdLst>
    <p:sldId id="269" r:id="rId2"/>
    <p:sldId id="270" r:id="rId3"/>
    <p:sldId id="271" r:id="rId4"/>
    <p:sldId id="272" r:id="rId5"/>
    <p:sldId id="273" r:id="rId6"/>
    <p:sldId id="294" r:id="rId7"/>
    <p:sldId id="264" r:id="rId8"/>
    <p:sldId id="265" r:id="rId9"/>
    <p:sldId id="266" r:id="rId10"/>
    <p:sldId id="289" r:id="rId11"/>
    <p:sldId id="277" r:id="rId12"/>
    <p:sldId id="291" r:id="rId13"/>
    <p:sldId id="292" r:id="rId14"/>
    <p:sldId id="293" r:id="rId15"/>
    <p:sldId id="274" r:id="rId16"/>
    <p:sldId id="286" r:id="rId17"/>
    <p:sldId id="276" r:id="rId18"/>
    <p:sldId id="287" r:id="rId19"/>
    <p:sldId id="290" r:id="rId20"/>
    <p:sldId id="267" r:id="rId21"/>
    <p:sldId id="256" r:id="rId22"/>
    <p:sldId id="257" r:id="rId23"/>
    <p:sldId id="259" r:id="rId24"/>
    <p:sldId id="260" r:id="rId25"/>
    <p:sldId id="261" r:id="rId26"/>
    <p:sldId id="262" r:id="rId27"/>
    <p:sldId id="263" r:id="rId28"/>
    <p:sldId id="279" r:id="rId29"/>
    <p:sldId id="282" r:id="rId30"/>
    <p:sldId id="280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FFFF00"/>
    <a:srgbClr val="FF0000"/>
    <a:srgbClr val="CC00CC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0822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5307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10056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89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5603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410259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5828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9899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53627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9653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21539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83EB-B42B-4ED6-B86C-7A17A36A6FB8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60DA4-3E34-48D0-98D1-73439BC224BF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880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fad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8.gif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46.jp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7.jp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11" Type="http://schemas.openxmlformats.org/officeDocument/2006/relationships/image" Target="../media/image57.png"/><Relationship Id="rId5" Type="http://schemas.openxmlformats.org/officeDocument/2006/relationships/slide" Target="slide21.xml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7.jpg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58.png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2.wav"/><Relationship Id="rId7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slide" Target="slide21.xml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5.xml"/><Relationship Id="rId3" Type="http://schemas.openxmlformats.org/officeDocument/2006/relationships/image" Target="../media/image3.emf"/><Relationship Id="rId7" Type="http://schemas.openxmlformats.org/officeDocument/2006/relationships/slide" Target="slide4.xml"/><Relationship Id="rId12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slide" Target="slide8.xml"/><Relationship Id="rId5" Type="http://schemas.openxmlformats.org/officeDocument/2006/relationships/slide" Target="slide20.xml"/><Relationship Id="rId10" Type="http://schemas.openxmlformats.org/officeDocument/2006/relationships/slide" Target="slide5.xml"/><Relationship Id="rId4" Type="http://schemas.openxmlformats.org/officeDocument/2006/relationships/image" Target="../media/image4.jpeg"/><Relationship Id="rId9" Type="http://schemas.openxmlformats.org/officeDocument/2006/relationships/slide" Target="slide23.xml"/><Relationship Id="rId1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pal.net/library/?app=content.list&amp;level=2&amp;semester=2&amp;subject=2&amp;type=5&amp;submit=submit" TargetMode="External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gi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0"/>
            <a:ext cx="12192000" cy="6850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 4"/>
          <p:cNvSpPr/>
          <p:nvPr/>
        </p:nvSpPr>
        <p:spPr>
          <a:xfrm>
            <a:off x="1332412" y="1478168"/>
            <a:ext cx="54823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99223" y="3163277"/>
            <a:ext cx="3015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3" name="رابط بشكل مرفق 2"/>
          <p:cNvCxnSpPr/>
          <p:nvPr/>
        </p:nvCxnSpPr>
        <p:spPr>
          <a:xfrm rot="16200000" flipV="1">
            <a:off x="4362995" y="4685211"/>
            <a:ext cx="470263" cy="3483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67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13063"/>
            <a:ext cx="12374879" cy="6871063"/>
          </a:xfrm>
          <a:prstGeom prst="rect">
            <a:avLst/>
          </a:prstGeom>
        </p:spPr>
      </p:pic>
      <p:sp>
        <p:nvSpPr>
          <p:cNvPr id="7" name="سحابة 6"/>
          <p:cNvSpPr/>
          <p:nvPr/>
        </p:nvSpPr>
        <p:spPr>
          <a:xfrm>
            <a:off x="2717073" y="130629"/>
            <a:ext cx="8934995" cy="2081348"/>
          </a:xfrm>
          <a:prstGeom prst="clou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8" name="مجسم مشطوف الحواف 7"/>
          <p:cNvSpPr/>
          <p:nvPr/>
        </p:nvSpPr>
        <p:spPr>
          <a:xfrm>
            <a:off x="6305005" y="3640179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13" name="مجسم مشطوف الحواف 12"/>
          <p:cNvSpPr/>
          <p:nvPr/>
        </p:nvSpPr>
        <p:spPr>
          <a:xfrm>
            <a:off x="3666308" y="5089721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14" name="مجسم مشطوف الحواف 13"/>
          <p:cNvSpPr/>
          <p:nvPr/>
        </p:nvSpPr>
        <p:spPr>
          <a:xfrm>
            <a:off x="1410788" y="3640180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9" name="زر إجراء: إرجاع 8">
            <a:hlinkClick r:id="rId5" action="ppaction://hlinksldjump" highlightClick="1"/>
          </p:cNvPr>
          <p:cNvSpPr/>
          <p:nvPr/>
        </p:nvSpPr>
        <p:spPr>
          <a:xfrm>
            <a:off x="-104502" y="6331132"/>
            <a:ext cx="853440" cy="54428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err="1" smtClean="0"/>
              <a:t>غغغغغغغغغغغغغغغغغغغغغغغغغغغغغغغغغغغغغغغغغغغغغغغغغغغ</a:t>
            </a:r>
            <a:endParaRPr lang="ar-JO" dirty="0" smtClean="0"/>
          </a:p>
          <a:p>
            <a:pPr algn="ctr"/>
            <a:endParaRPr lang="ar-JO" dirty="0"/>
          </a:p>
          <a:p>
            <a:pPr algn="ctr"/>
            <a:endParaRPr lang="ar-JO" dirty="0" smtClean="0"/>
          </a:p>
          <a:p>
            <a:pPr algn="ctr"/>
            <a:endParaRPr lang="ar-JO" dirty="0"/>
          </a:p>
          <a:p>
            <a:pPr algn="ctr"/>
            <a:endParaRPr lang="ar-JO" dirty="0" smtClean="0"/>
          </a:p>
          <a:p>
            <a:pPr algn="ctr"/>
            <a:endParaRPr lang="ar-JO" dirty="0"/>
          </a:p>
          <a:p>
            <a:pPr algn="ctr"/>
            <a:endParaRPr lang="ar-JO" dirty="0" smtClean="0"/>
          </a:p>
          <a:p>
            <a:pPr algn="ctr"/>
            <a:endParaRPr lang="ar-JO" dirty="0"/>
          </a:p>
          <a:p>
            <a:pPr algn="ctr"/>
            <a:endParaRPr lang="ar-JO" dirty="0" smtClean="0"/>
          </a:p>
          <a:p>
            <a:pPr algn="ctr"/>
            <a:endParaRPr lang="ar-JO" dirty="0"/>
          </a:p>
          <a:p>
            <a:pPr algn="ctr"/>
            <a:endParaRPr lang="ar-JO" dirty="0" smtClean="0"/>
          </a:p>
          <a:p>
            <a:pPr algn="ctr"/>
            <a:endParaRPr lang="ar-JO" dirty="0"/>
          </a:p>
          <a:p>
            <a:pPr algn="ctr"/>
            <a:endParaRPr lang="ar-JO" dirty="0" smtClean="0"/>
          </a:p>
          <a:p>
            <a:pPr algn="ctr"/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135" y="816393"/>
            <a:ext cx="5224725" cy="64013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862" y="3681474"/>
            <a:ext cx="914479" cy="85351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354" y="3571737"/>
            <a:ext cx="1024217" cy="96325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5503" y="5089721"/>
            <a:ext cx="102421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0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16172 -0.4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-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6446 -0.45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22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226423"/>
            <a:ext cx="12096206" cy="66315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1060225" y="1495585"/>
            <a:ext cx="543922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65852" y="5399314"/>
            <a:ext cx="3247884" cy="1348309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8835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187543" y="226422"/>
            <a:ext cx="28215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الجمع مع الحمل ضمن 99</a:t>
            </a:r>
          </a:p>
          <a:p>
            <a:pPr algn="r"/>
            <a:r>
              <a:rPr lang="ar-SA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الجمع العمودي </a:t>
            </a:r>
            <a:endParaRPr lang="ar-SA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27521" y="1358537"/>
            <a:ext cx="51206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في حصالة سامي 38   شيكلاً  وفي حصالة عماد </a:t>
            </a:r>
            <a:r>
              <a:rPr lang="ar-SA" sz="2400" dirty="0"/>
              <a:t>4</a:t>
            </a:r>
            <a:r>
              <a:rPr lang="ar-SA" sz="2400" dirty="0" smtClean="0"/>
              <a:t>3 شيكلاً كم شيكل في الحصالتين ؟</a:t>
            </a:r>
            <a:endParaRPr lang="ar-SA" sz="2400" dirty="0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5788739" y="129309"/>
            <a:ext cx="37117" cy="62714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3570515" y="129309"/>
            <a:ext cx="34833" cy="62714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3370217" y="6400800"/>
            <a:ext cx="28999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5767196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5194551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4621906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4049261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3476616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2903971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2331326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1758681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5" y="5712152"/>
            <a:ext cx="691227" cy="6581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5" y="5023504"/>
            <a:ext cx="691227" cy="6581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3491857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2919212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2346567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17" y="1773922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2" name="صورة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5" y="4378290"/>
            <a:ext cx="691227" cy="6581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5" name="صورة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58" y="1160446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7" y="3697400"/>
            <a:ext cx="691227" cy="6581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8" name="صورة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9" y="33129"/>
            <a:ext cx="614878" cy="572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68" y="619045"/>
            <a:ext cx="586376" cy="5461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00" y="1743390"/>
            <a:ext cx="691227" cy="6581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51" name="صورة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01" y="2384324"/>
            <a:ext cx="691227" cy="6581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07" y="3045709"/>
            <a:ext cx="691227" cy="6581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53" name="صورة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49" y="403183"/>
            <a:ext cx="691227" cy="65816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5" name="مستطيل 54"/>
          <p:cNvSpPr/>
          <p:nvPr/>
        </p:nvSpPr>
        <p:spPr>
          <a:xfrm>
            <a:off x="5499858" y="0"/>
            <a:ext cx="633437" cy="576719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326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513909" y="200373"/>
            <a:ext cx="8582297" cy="927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C000"/>
                </a:solidFill>
              </a:rPr>
              <a:t>الحل</a:t>
            </a:r>
            <a:r>
              <a:rPr lang="ar-SA" sz="2800" dirty="0" smtClean="0">
                <a:solidFill>
                  <a:srgbClr val="FFC000"/>
                </a:solidFill>
              </a:rPr>
              <a:t> </a:t>
            </a:r>
            <a:r>
              <a:rPr lang="ar-SA" sz="2800" dirty="0" smtClean="0"/>
              <a:t>:</a:t>
            </a:r>
          </a:p>
          <a:p>
            <a:pPr algn="ctr"/>
            <a:r>
              <a:rPr lang="ar-SA" sz="2400" dirty="0" smtClean="0"/>
              <a:t>1- كتابة المسالة بالصورة العمودية مع مراعات ترتيب المنازل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21" y="3031179"/>
            <a:ext cx="1708687" cy="921487"/>
          </a:xfrm>
          <a:prstGeom prst="rect">
            <a:avLst/>
          </a:prstGeom>
        </p:spPr>
      </p:pic>
      <p:sp>
        <p:nvSpPr>
          <p:cNvPr id="5" name="زائد 4"/>
          <p:cNvSpPr/>
          <p:nvPr/>
        </p:nvSpPr>
        <p:spPr>
          <a:xfrm>
            <a:off x="9721979" y="4078220"/>
            <a:ext cx="400595" cy="444138"/>
          </a:xfrm>
          <a:prstGeom prst="mathPl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H="1" flipV="1">
            <a:off x="8013292" y="5460802"/>
            <a:ext cx="1708688" cy="34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390604" y="1573480"/>
            <a:ext cx="57476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dirty="0" smtClean="0"/>
              <a:t>2-نقسم بخط خفيف بين الاحاد والعشرات لتميز المنازل 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0" y="2800338"/>
            <a:ext cx="720634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400" dirty="0" smtClean="0"/>
              <a:t>3- نجمع الاحاد مع الاحاد ونكتب ناتج الجمع تحت الاحاد ولك نلاحظ ان ناتج المع اكبر من 9لذلك </a:t>
            </a:r>
            <a:r>
              <a:rPr lang="ar-JO" sz="2400" dirty="0" err="1" smtClean="0"/>
              <a:t>ناخذ</a:t>
            </a:r>
            <a:r>
              <a:rPr lang="ar-JO" sz="2400" dirty="0" smtClean="0"/>
              <a:t> آحاد ناتج الجمع ونكتبه تحت منزلة الاحاد وعشرات ناتج الجمع يكتب فوق العشرات ونميزه بكتابته في داخل دائرة  ثم نكمل الجمع كما في المثال </a:t>
            </a:r>
            <a:endParaRPr lang="ar-SA" sz="2400" dirty="0"/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8804365" y="3122359"/>
            <a:ext cx="1" cy="32230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8264433" y="2796212"/>
            <a:ext cx="296092" cy="2424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00B050"/>
                </a:solidFill>
              </a:rPr>
              <a:t>1</a:t>
            </a:r>
            <a:endParaRPr lang="ar-SA" sz="3200" dirty="0">
              <a:solidFill>
                <a:srgbClr val="00B050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292" y="3002013"/>
            <a:ext cx="963182" cy="985822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366" y="4664351"/>
            <a:ext cx="766682" cy="937262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608" y="4664350"/>
            <a:ext cx="792549" cy="969348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033" y="5437709"/>
            <a:ext cx="969348" cy="1103663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8870" y="5364742"/>
            <a:ext cx="1012024" cy="1176630"/>
          </a:xfrm>
          <a:prstGeom prst="rect">
            <a:avLst/>
          </a:prstGeom>
        </p:spPr>
      </p:pic>
      <p:sp>
        <p:nvSpPr>
          <p:cNvPr id="30" name="سهم منحني إلى اليسار 29"/>
          <p:cNvSpPr/>
          <p:nvPr/>
        </p:nvSpPr>
        <p:spPr>
          <a:xfrm>
            <a:off x="9420497" y="3389745"/>
            <a:ext cx="301482" cy="164407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1" name="سهم منحني إلى اليمين 30"/>
          <p:cNvSpPr/>
          <p:nvPr/>
        </p:nvSpPr>
        <p:spPr>
          <a:xfrm>
            <a:off x="7748451" y="3491922"/>
            <a:ext cx="582749" cy="165710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سهم منحني إلى اليمين 31"/>
          <p:cNvSpPr/>
          <p:nvPr/>
        </p:nvSpPr>
        <p:spPr>
          <a:xfrm>
            <a:off x="7950021" y="2917423"/>
            <a:ext cx="314412" cy="57449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96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1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997181" y="131480"/>
            <a:ext cx="45994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5400" dirty="0" smtClean="0">
                <a:solidFill>
                  <a:srgbClr val="FFC000"/>
                </a:solidFill>
              </a:rPr>
              <a:t>الجمع الأفقي</a:t>
            </a:r>
            <a:endParaRPr lang="ar-SA" sz="5400" dirty="0">
              <a:solidFill>
                <a:srgbClr val="FFC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0446" y="1314441"/>
            <a:ext cx="11538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sz="3600" dirty="0">
                <a:solidFill>
                  <a:prstClr val="white"/>
                </a:solidFill>
              </a:rPr>
              <a:t>في حصالة سامي </a:t>
            </a:r>
            <a:r>
              <a:rPr lang="ar-SA" sz="3600" dirty="0">
                <a:solidFill>
                  <a:srgbClr val="FFC000"/>
                </a:solidFill>
              </a:rPr>
              <a:t>38</a:t>
            </a:r>
            <a:r>
              <a:rPr lang="ar-SA" sz="3600" dirty="0">
                <a:solidFill>
                  <a:prstClr val="white"/>
                </a:solidFill>
              </a:rPr>
              <a:t>   </a:t>
            </a:r>
            <a:r>
              <a:rPr lang="ar-SA" sz="3600" dirty="0" smtClean="0">
                <a:solidFill>
                  <a:prstClr val="white"/>
                </a:solidFill>
              </a:rPr>
              <a:t>شيكلاً  </a:t>
            </a:r>
            <a:r>
              <a:rPr lang="ar-SA" sz="3600" dirty="0">
                <a:solidFill>
                  <a:prstClr val="white"/>
                </a:solidFill>
              </a:rPr>
              <a:t>وفي حصالة عماد </a:t>
            </a:r>
            <a:r>
              <a:rPr lang="ar-SA" sz="3600" dirty="0">
                <a:solidFill>
                  <a:srgbClr val="FFC000"/>
                </a:solidFill>
              </a:rPr>
              <a:t>43</a:t>
            </a:r>
            <a:r>
              <a:rPr lang="ar-SA" sz="3600" dirty="0">
                <a:solidFill>
                  <a:prstClr val="white"/>
                </a:solidFill>
              </a:rPr>
              <a:t> </a:t>
            </a:r>
            <a:r>
              <a:rPr lang="ar-SA" sz="3600" dirty="0" smtClean="0">
                <a:solidFill>
                  <a:prstClr val="white"/>
                </a:solidFill>
              </a:rPr>
              <a:t>شيكلاً </a:t>
            </a:r>
            <a:r>
              <a:rPr lang="ar-SA" sz="3600" dirty="0">
                <a:solidFill>
                  <a:prstClr val="white"/>
                </a:solidFill>
              </a:rPr>
              <a:t>كم </a:t>
            </a:r>
            <a:r>
              <a:rPr lang="ar-SA" sz="3600" dirty="0" smtClean="0">
                <a:solidFill>
                  <a:prstClr val="white"/>
                </a:solidFill>
              </a:rPr>
              <a:t>شيكل </a:t>
            </a:r>
            <a:r>
              <a:rPr lang="ar-SA" sz="3600" dirty="0">
                <a:solidFill>
                  <a:prstClr val="white"/>
                </a:solidFill>
              </a:rPr>
              <a:t>في الحصالتين ؟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252" y="2754608"/>
            <a:ext cx="1463167" cy="178018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771" y="2819044"/>
            <a:ext cx="1591194" cy="1780186"/>
          </a:xfrm>
          <a:prstGeom prst="rect">
            <a:avLst/>
          </a:prstGeom>
        </p:spPr>
      </p:pic>
      <p:sp>
        <p:nvSpPr>
          <p:cNvPr id="8" name="زائد 7"/>
          <p:cNvSpPr/>
          <p:nvPr/>
        </p:nvSpPr>
        <p:spPr>
          <a:xfrm>
            <a:off x="9267408" y="3084945"/>
            <a:ext cx="812800" cy="757382"/>
          </a:xfrm>
          <a:prstGeom prst="mathPl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572" y="2760704"/>
            <a:ext cx="1463167" cy="177409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799" y="2754608"/>
            <a:ext cx="1463167" cy="1774090"/>
          </a:xfrm>
          <a:prstGeom prst="rect">
            <a:avLst/>
          </a:prstGeom>
        </p:spPr>
      </p:pic>
      <p:sp>
        <p:nvSpPr>
          <p:cNvPr id="13" name="يساوي 12"/>
          <p:cNvSpPr/>
          <p:nvPr/>
        </p:nvSpPr>
        <p:spPr>
          <a:xfrm>
            <a:off x="6179127" y="3015672"/>
            <a:ext cx="1192672" cy="895927"/>
          </a:xfrm>
          <a:prstGeom prst="mathEqua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033" y="2652791"/>
            <a:ext cx="1463167" cy="177409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766" y="2652791"/>
            <a:ext cx="1463167" cy="1774090"/>
          </a:xfrm>
          <a:prstGeom prst="rect">
            <a:avLst/>
          </a:prstGeom>
        </p:spPr>
      </p:pic>
      <p:cxnSp>
        <p:nvCxnSpPr>
          <p:cNvPr id="26" name="رابط مستقيم 25"/>
          <p:cNvCxnSpPr/>
          <p:nvPr/>
        </p:nvCxnSpPr>
        <p:spPr>
          <a:xfrm flipH="1">
            <a:off x="10925715" y="3842327"/>
            <a:ext cx="6176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431652" y="3842327"/>
            <a:ext cx="6176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>
            <a:off x="10133166" y="3914262"/>
            <a:ext cx="6176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H="1">
            <a:off x="7723903" y="3842327"/>
            <a:ext cx="6176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سهم منحني إلى الأعلى 30"/>
          <p:cNvSpPr/>
          <p:nvPr/>
        </p:nvSpPr>
        <p:spPr>
          <a:xfrm>
            <a:off x="8676377" y="3886013"/>
            <a:ext cx="2913577" cy="7071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0166262" y="2458826"/>
            <a:ext cx="792549" cy="969348"/>
            <a:chOff x="7883828" y="5595667"/>
            <a:chExt cx="792549" cy="969348"/>
          </a:xfrm>
        </p:grpSpPr>
        <p:sp>
          <p:nvSpPr>
            <p:cNvPr id="19" name="شكل بيضاوي 18"/>
            <p:cNvSpPr/>
            <p:nvPr/>
          </p:nvSpPr>
          <p:spPr>
            <a:xfrm>
              <a:off x="8063881" y="5735625"/>
              <a:ext cx="432442" cy="406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4" name="صورة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83828" y="5595667"/>
              <a:ext cx="792549" cy="969348"/>
            </a:xfrm>
            <a:prstGeom prst="rect">
              <a:avLst/>
            </a:prstGeom>
          </p:spPr>
        </p:pic>
      </p:grpSp>
      <p:sp>
        <p:nvSpPr>
          <p:cNvPr id="35" name="مربع نص 34"/>
          <p:cNvSpPr txBox="1"/>
          <p:nvPr/>
        </p:nvSpPr>
        <p:spPr>
          <a:xfrm>
            <a:off x="3853484" y="3140469"/>
            <a:ext cx="13551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dirty="0" smtClean="0"/>
              <a:t>شيكلاً</a:t>
            </a:r>
            <a:r>
              <a:rPr lang="ar-JO" dirty="0" smtClean="0"/>
              <a:t> </a:t>
            </a:r>
            <a:endParaRPr lang="ar-SA" dirty="0"/>
          </a:p>
        </p:txBody>
      </p:sp>
      <p:cxnSp>
        <p:nvCxnSpPr>
          <p:cNvPr id="21" name="رابط مستقيم 20"/>
          <p:cNvCxnSpPr/>
          <p:nvPr/>
        </p:nvCxnSpPr>
        <p:spPr>
          <a:xfrm flipH="1">
            <a:off x="10133166" y="4103188"/>
            <a:ext cx="6176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>
            <a:off x="7723903" y="3981664"/>
            <a:ext cx="6176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سهم منحني إلى الأعلى 31"/>
          <p:cNvSpPr/>
          <p:nvPr/>
        </p:nvSpPr>
        <p:spPr>
          <a:xfrm rot="10800000">
            <a:off x="7800263" y="2514674"/>
            <a:ext cx="2813468" cy="7071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33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31" grpId="0" animBg="1"/>
      <p:bldP spid="35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60960"/>
            <a:ext cx="12113959" cy="6797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1761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جمع مع حمل ضمن 9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6127"/>
            <a:ext cx="12192000" cy="63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96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207664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431410" y="1573962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483662" y="5490754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153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مربع نص 208"/>
          <p:cNvSpPr txBox="1"/>
          <p:nvPr/>
        </p:nvSpPr>
        <p:spPr>
          <a:xfrm>
            <a:off x="7883259" y="2626774"/>
            <a:ext cx="9579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الرابع</a:t>
            </a:r>
            <a:r>
              <a:rPr lang="ar-JO" sz="2400" b="1" dirty="0" smtClean="0"/>
              <a:t> </a:t>
            </a:r>
            <a:endParaRPr lang="ar-SA" sz="2400" b="1" dirty="0"/>
          </a:p>
        </p:txBody>
      </p:sp>
      <p:sp>
        <p:nvSpPr>
          <p:cNvPr id="210" name="مربع نص 209"/>
          <p:cNvSpPr txBox="1"/>
          <p:nvPr/>
        </p:nvSpPr>
        <p:spPr>
          <a:xfrm>
            <a:off x="7311005" y="3073024"/>
            <a:ext cx="1616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>
                <a:solidFill>
                  <a:srgbClr val="7030A0"/>
                </a:solidFill>
                <a:hlinkClick r:id="rId3" action="ppaction://hlinksldjump"/>
              </a:rPr>
              <a:t>34+47=   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211" name="مربع نص 210"/>
          <p:cNvSpPr txBox="1"/>
          <p:nvPr/>
        </p:nvSpPr>
        <p:spPr>
          <a:xfrm>
            <a:off x="7009890" y="3469613"/>
            <a:ext cx="43194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err="1" smtClean="0">
                <a:solidFill>
                  <a:srgbClr val="FF0000"/>
                </a:solidFill>
              </a:rPr>
              <a:t>ملاحظة:انقر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لاظهار</a:t>
            </a:r>
            <a:r>
              <a:rPr lang="ar-JO" dirty="0" smtClean="0">
                <a:solidFill>
                  <a:srgbClr val="FF0000"/>
                </a:solidFill>
              </a:rPr>
              <a:t> الشريحة التوضيحية للسؤال </a:t>
            </a:r>
            <a:r>
              <a:rPr lang="ar-JO" dirty="0" smtClean="0"/>
              <a:t>ظ</a:t>
            </a:r>
            <a:endParaRPr lang="ar-SA" dirty="0"/>
          </a:p>
        </p:txBody>
      </p:sp>
      <p:sp>
        <p:nvSpPr>
          <p:cNvPr id="212" name="مربع نص 211"/>
          <p:cNvSpPr txBox="1"/>
          <p:nvPr/>
        </p:nvSpPr>
        <p:spPr>
          <a:xfrm>
            <a:off x="3155388" y="2040493"/>
            <a:ext cx="20697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dirty="0" smtClean="0">
                <a:solidFill>
                  <a:srgbClr val="CC00CC"/>
                </a:solidFill>
              </a:rPr>
              <a:t>3</a:t>
            </a:r>
            <a:r>
              <a:rPr lang="ar-JO" sz="4400" b="1" dirty="0" smtClean="0">
                <a:solidFill>
                  <a:srgbClr val="C00000"/>
                </a:solidFill>
              </a:rPr>
              <a:t>2</a:t>
            </a:r>
            <a:r>
              <a:rPr lang="ar-JO" sz="4400" b="1" dirty="0" smtClean="0">
                <a:solidFill>
                  <a:schemeClr val="bg1"/>
                </a:solidFill>
              </a:rPr>
              <a:t>+</a:t>
            </a:r>
            <a:r>
              <a:rPr lang="ar-JO" sz="4000" b="1" dirty="0" smtClean="0">
                <a:solidFill>
                  <a:srgbClr val="CC00CC"/>
                </a:solidFill>
              </a:rPr>
              <a:t>4</a:t>
            </a:r>
            <a:r>
              <a:rPr lang="ar-JO" sz="4000" b="1" dirty="0" smtClean="0">
                <a:solidFill>
                  <a:srgbClr val="C00000"/>
                </a:solidFill>
              </a:rPr>
              <a:t>8</a:t>
            </a:r>
            <a:r>
              <a:rPr lang="ar-JO" sz="4000" b="1" dirty="0" smtClean="0">
                <a:solidFill>
                  <a:schemeClr val="bg1"/>
                </a:solidFill>
              </a:rPr>
              <a:t>=</a:t>
            </a:r>
            <a:endParaRPr lang="ar-SA" sz="4000" b="1" dirty="0">
              <a:solidFill>
                <a:schemeClr val="bg1"/>
              </a:solidFill>
            </a:endParaRPr>
          </a:p>
        </p:txBody>
      </p:sp>
      <p:sp>
        <p:nvSpPr>
          <p:cNvPr id="213" name="سهم منحني إلى الأعلى 212"/>
          <p:cNvSpPr/>
          <p:nvPr/>
        </p:nvSpPr>
        <p:spPr>
          <a:xfrm rot="10800000">
            <a:off x="3852172" y="1813400"/>
            <a:ext cx="1073896" cy="4306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4" name="مربع نص 213"/>
          <p:cNvSpPr txBox="1"/>
          <p:nvPr/>
        </p:nvSpPr>
        <p:spPr>
          <a:xfrm>
            <a:off x="2620490" y="1959385"/>
            <a:ext cx="53489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b="1" dirty="0" smtClean="0">
                <a:solidFill>
                  <a:srgbClr val="FF0000"/>
                </a:solidFill>
              </a:rPr>
              <a:t>0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215" name="مخطط انسيابي: رابط 214"/>
          <p:cNvSpPr/>
          <p:nvPr/>
        </p:nvSpPr>
        <p:spPr>
          <a:xfrm>
            <a:off x="4389120" y="2040493"/>
            <a:ext cx="200297" cy="2414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FF0000"/>
                </a:solidFill>
              </a:rPr>
              <a:t>1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16" name="سهم منحني إلى اليسار 215"/>
          <p:cNvSpPr/>
          <p:nvPr/>
        </p:nvSpPr>
        <p:spPr>
          <a:xfrm rot="5590671">
            <a:off x="3833566" y="2316652"/>
            <a:ext cx="464514" cy="995837"/>
          </a:xfrm>
          <a:prstGeom prst="curvedLef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7" name="مربع نص 216"/>
          <p:cNvSpPr txBox="1"/>
          <p:nvPr/>
        </p:nvSpPr>
        <p:spPr>
          <a:xfrm>
            <a:off x="2421497" y="2114514"/>
            <a:ext cx="4531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dirty="0" smtClean="0">
                <a:solidFill>
                  <a:srgbClr val="CC00CC"/>
                </a:solidFill>
              </a:rPr>
              <a:t>8</a:t>
            </a:r>
            <a:endParaRPr lang="ar-SA" sz="4000" dirty="0">
              <a:solidFill>
                <a:srgbClr val="CC00CC"/>
              </a:solidFill>
            </a:endParaRPr>
          </a:p>
        </p:txBody>
      </p:sp>
      <p:sp>
        <p:nvSpPr>
          <p:cNvPr id="218" name="مخطط انسيابي: رابط 217"/>
          <p:cNvSpPr/>
          <p:nvPr/>
        </p:nvSpPr>
        <p:spPr>
          <a:xfrm>
            <a:off x="3989968" y="3920723"/>
            <a:ext cx="200297" cy="24140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FF0000"/>
                </a:solidFill>
              </a:rPr>
              <a:t>1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19" name="مخطط انسيابي: رابط 218"/>
          <p:cNvSpPr/>
          <p:nvPr/>
        </p:nvSpPr>
        <p:spPr>
          <a:xfrm>
            <a:off x="923675" y="3942768"/>
            <a:ext cx="200297" cy="241407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FF0000"/>
                </a:solidFill>
              </a:rPr>
              <a:t>1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20" name="مخطط انسيابي: رابط 219"/>
          <p:cNvSpPr/>
          <p:nvPr/>
        </p:nvSpPr>
        <p:spPr>
          <a:xfrm>
            <a:off x="2520341" y="3942778"/>
            <a:ext cx="200297" cy="241407"/>
          </a:xfrm>
          <a:prstGeom prst="flowChartConnector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FF0000"/>
                </a:solidFill>
              </a:rPr>
              <a:t>1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21" name="مخطط انسيابي: رابط 220"/>
          <p:cNvSpPr/>
          <p:nvPr/>
        </p:nvSpPr>
        <p:spPr>
          <a:xfrm>
            <a:off x="1555294" y="5932040"/>
            <a:ext cx="164648" cy="174557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FF0000"/>
                </a:solidFill>
              </a:rPr>
              <a:t>1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22" name="مخطط انسيابي: رابط 221"/>
          <p:cNvSpPr/>
          <p:nvPr/>
        </p:nvSpPr>
        <p:spPr>
          <a:xfrm>
            <a:off x="3322477" y="5958933"/>
            <a:ext cx="190809" cy="214514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FF0000"/>
                </a:solidFill>
              </a:rPr>
              <a:t>1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23" name="مربع نص 222"/>
          <p:cNvSpPr txBox="1"/>
          <p:nvPr/>
        </p:nvSpPr>
        <p:spPr>
          <a:xfrm>
            <a:off x="4273696" y="5055319"/>
            <a:ext cx="3744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ar-S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4" name="مربع نص 223"/>
          <p:cNvSpPr txBox="1"/>
          <p:nvPr/>
        </p:nvSpPr>
        <p:spPr>
          <a:xfrm>
            <a:off x="4045308" y="5032182"/>
            <a:ext cx="377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rgbClr val="CC00CC"/>
                </a:solidFill>
              </a:rPr>
              <a:t>4</a:t>
            </a:r>
            <a:endParaRPr lang="ar-SA" sz="2800" dirty="0">
              <a:solidFill>
                <a:srgbClr val="CC00CC"/>
              </a:solidFill>
            </a:endParaRPr>
          </a:p>
        </p:txBody>
      </p:sp>
      <p:sp>
        <p:nvSpPr>
          <p:cNvPr id="225" name="مربع نص 224"/>
          <p:cNvSpPr txBox="1"/>
          <p:nvPr/>
        </p:nvSpPr>
        <p:spPr>
          <a:xfrm>
            <a:off x="2668741" y="5055910"/>
            <a:ext cx="4383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>
                <a:solidFill>
                  <a:srgbClr val="00FF00"/>
                </a:solidFill>
              </a:rPr>
              <a:t>2</a:t>
            </a:r>
            <a:endParaRPr lang="ar-SA" sz="3600" b="1" dirty="0">
              <a:solidFill>
                <a:srgbClr val="00FF00"/>
              </a:solidFill>
            </a:endParaRPr>
          </a:p>
        </p:txBody>
      </p:sp>
      <p:sp>
        <p:nvSpPr>
          <p:cNvPr id="226" name="مربع نص 225"/>
          <p:cNvSpPr txBox="1"/>
          <p:nvPr/>
        </p:nvSpPr>
        <p:spPr>
          <a:xfrm>
            <a:off x="2487991" y="5039945"/>
            <a:ext cx="4383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>
                <a:solidFill>
                  <a:srgbClr val="FF0000"/>
                </a:solidFill>
              </a:rPr>
              <a:t>8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227" name="مخطط انسيابي: رابط 226"/>
          <p:cNvSpPr/>
          <p:nvPr/>
        </p:nvSpPr>
        <p:spPr>
          <a:xfrm>
            <a:off x="5225143" y="5905080"/>
            <a:ext cx="137806" cy="268367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FF0000"/>
                </a:solidFill>
              </a:rPr>
              <a:t>1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28" name="مربع نص 227"/>
          <p:cNvSpPr txBox="1"/>
          <p:nvPr/>
        </p:nvSpPr>
        <p:spPr>
          <a:xfrm>
            <a:off x="1123091" y="5091284"/>
            <a:ext cx="4383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ar-S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9" name="مربع نص 228"/>
          <p:cNvSpPr txBox="1"/>
          <p:nvPr/>
        </p:nvSpPr>
        <p:spPr>
          <a:xfrm>
            <a:off x="923675" y="5091129"/>
            <a:ext cx="4383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>
                <a:solidFill>
                  <a:schemeClr val="accent4">
                    <a:lumMod val="75000"/>
                  </a:schemeClr>
                </a:solidFill>
              </a:rPr>
              <a:t>9</a:t>
            </a:r>
            <a:endParaRPr lang="ar-SA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0" name="مربع نص 229"/>
          <p:cNvSpPr txBox="1"/>
          <p:nvPr/>
        </p:nvSpPr>
        <p:spPr>
          <a:xfrm>
            <a:off x="4090116" y="5852649"/>
            <a:ext cx="3846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>
                <a:solidFill>
                  <a:srgbClr val="660033"/>
                </a:solidFill>
              </a:rPr>
              <a:t>0</a:t>
            </a:r>
            <a:endParaRPr lang="ar-SA" sz="4000" b="1" dirty="0">
              <a:solidFill>
                <a:srgbClr val="660033"/>
              </a:solidFill>
            </a:endParaRPr>
          </a:p>
        </p:txBody>
      </p:sp>
      <p:sp>
        <p:nvSpPr>
          <p:cNvPr id="231" name="سهم منحني إلى اليسار 230"/>
          <p:cNvSpPr/>
          <p:nvPr/>
        </p:nvSpPr>
        <p:spPr>
          <a:xfrm rot="5400000">
            <a:off x="4945045" y="6177743"/>
            <a:ext cx="318861" cy="634749"/>
          </a:xfrm>
          <a:prstGeom prst="curvedLeftArrow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]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2" name="مربع نص 231"/>
          <p:cNvSpPr txBox="1"/>
          <p:nvPr/>
        </p:nvSpPr>
        <p:spPr>
          <a:xfrm>
            <a:off x="3875100" y="5920259"/>
            <a:ext cx="44435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3600" b="1" dirty="0" smtClean="0">
                <a:solidFill>
                  <a:srgbClr val="FFFF00"/>
                </a:solidFill>
              </a:rPr>
              <a:t>8</a:t>
            </a:r>
            <a:endParaRPr lang="ar-SA" sz="3600" b="1" dirty="0">
              <a:solidFill>
                <a:srgbClr val="FFFF00"/>
              </a:solidFill>
            </a:endParaRPr>
          </a:p>
        </p:txBody>
      </p:sp>
      <p:sp>
        <p:nvSpPr>
          <p:cNvPr id="233" name="مربع نص 232"/>
          <p:cNvSpPr txBox="1"/>
          <p:nvPr/>
        </p:nvSpPr>
        <p:spPr>
          <a:xfrm>
            <a:off x="2354938" y="5932040"/>
            <a:ext cx="293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>
                <a:solidFill>
                  <a:srgbClr val="FF0066"/>
                </a:solidFill>
              </a:rPr>
              <a:t>1</a:t>
            </a:r>
            <a:endParaRPr lang="ar-SA" sz="3600" b="1" dirty="0">
              <a:solidFill>
                <a:srgbClr val="FF0066"/>
              </a:solidFill>
            </a:endParaRPr>
          </a:p>
        </p:txBody>
      </p:sp>
      <p:sp>
        <p:nvSpPr>
          <p:cNvPr id="234" name="مربع نص 233"/>
          <p:cNvSpPr txBox="1"/>
          <p:nvPr/>
        </p:nvSpPr>
        <p:spPr>
          <a:xfrm>
            <a:off x="2070725" y="5883426"/>
            <a:ext cx="371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>
                <a:solidFill>
                  <a:srgbClr val="800000"/>
                </a:solidFill>
              </a:rPr>
              <a:t>5</a:t>
            </a:r>
            <a:endParaRPr lang="ar-SA" sz="3600" b="1" dirty="0">
              <a:solidFill>
                <a:srgbClr val="800000"/>
              </a:solidFill>
            </a:endParaRPr>
          </a:p>
        </p:txBody>
      </p:sp>
      <p:sp>
        <p:nvSpPr>
          <p:cNvPr id="235" name="سهم منحني إلى الأسفل 234"/>
          <p:cNvSpPr/>
          <p:nvPr/>
        </p:nvSpPr>
        <p:spPr>
          <a:xfrm>
            <a:off x="4957458" y="5757451"/>
            <a:ext cx="629240" cy="383793"/>
          </a:xfrm>
          <a:prstGeom prst="curved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36" name="مربع نص 235"/>
          <p:cNvSpPr txBox="1"/>
          <p:nvPr/>
        </p:nvSpPr>
        <p:spPr>
          <a:xfrm>
            <a:off x="569537" y="5958933"/>
            <a:ext cx="3222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smtClean="0">
                <a:solidFill>
                  <a:srgbClr val="FF0066"/>
                </a:solidFill>
              </a:rPr>
              <a:t>6</a:t>
            </a:r>
            <a:endParaRPr lang="ar-SA" sz="3200" b="1" dirty="0">
              <a:solidFill>
                <a:srgbClr val="FF0066"/>
              </a:solidFill>
            </a:endParaRPr>
          </a:p>
        </p:txBody>
      </p:sp>
      <p:sp>
        <p:nvSpPr>
          <p:cNvPr id="237" name="مربع نص 236"/>
          <p:cNvSpPr txBox="1"/>
          <p:nvPr/>
        </p:nvSpPr>
        <p:spPr>
          <a:xfrm>
            <a:off x="303179" y="5938499"/>
            <a:ext cx="216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00FF00"/>
                </a:solidFill>
              </a:rPr>
              <a:t>3</a:t>
            </a:r>
            <a:endParaRPr lang="ar-SA" sz="3200" b="1" dirty="0">
              <a:solidFill>
                <a:srgbClr val="00FF00"/>
              </a:solidFill>
            </a:endParaRPr>
          </a:p>
        </p:txBody>
      </p:sp>
      <p:sp>
        <p:nvSpPr>
          <p:cNvPr id="238" name="سهم منحني إلى اليسار 237"/>
          <p:cNvSpPr/>
          <p:nvPr/>
        </p:nvSpPr>
        <p:spPr>
          <a:xfrm rot="5400000">
            <a:off x="3093220" y="6127451"/>
            <a:ext cx="318861" cy="671079"/>
          </a:xfrm>
          <a:prstGeom prst="curved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9" name="سهم منحني إلى الأسفل 238"/>
          <p:cNvSpPr/>
          <p:nvPr/>
        </p:nvSpPr>
        <p:spPr>
          <a:xfrm>
            <a:off x="3106073" y="5796617"/>
            <a:ext cx="624346" cy="34462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0" name="سهم منحني إلى اليسار 239"/>
          <p:cNvSpPr/>
          <p:nvPr/>
        </p:nvSpPr>
        <p:spPr>
          <a:xfrm rot="5400000">
            <a:off x="1275418" y="6157653"/>
            <a:ext cx="318861" cy="623518"/>
          </a:xfrm>
          <a:prstGeom prst="curvedLef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41" name="سهم منحني إلى الأسفل 240"/>
          <p:cNvSpPr/>
          <p:nvPr/>
        </p:nvSpPr>
        <p:spPr>
          <a:xfrm>
            <a:off x="1280160" y="5796616"/>
            <a:ext cx="624346" cy="344627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68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0" grpId="0"/>
      <p:bldP spid="212" grpId="0"/>
      <p:bldP spid="213" grpId="0" animBg="1"/>
      <p:bldP spid="214" grpId="0"/>
      <p:bldP spid="215" grpId="0" animBg="1"/>
      <p:bldP spid="216" grpId="0" animBg="1"/>
      <p:bldP spid="217" grpId="0"/>
      <p:bldP spid="218" grpId="0" animBg="1"/>
      <p:bldP spid="219" grpId="0" animBg="1"/>
      <p:bldP spid="220" grpId="0" animBg="1"/>
      <p:bldP spid="221" grpId="0" animBg="1"/>
      <p:bldP spid="222" grpId="0" animBg="1"/>
      <p:bldP spid="223" grpId="0"/>
      <p:bldP spid="224" grpId="0"/>
      <p:bldP spid="225" grpId="0"/>
      <p:bldP spid="226" grpId="0"/>
      <p:bldP spid="227" grpId="0" animBg="1"/>
      <p:bldP spid="228" grpId="0"/>
      <p:bldP spid="229" grpId="0"/>
      <p:bldP spid="230" grpId="0"/>
      <p:bldP spid="231" grpId="0" animBg="1"/>
      <p:bldP spid="232" grpId="0"/>
      <p:bldP spid="233" grpId="0"/>
      <p:bldP spid="234" grpId="0"/>
      <p:bldP spid="235" grpId="0" animBg="1"/>
      <p:bldP spid="236" grpId="0"/>
      <p:bldP spid="237" grpId="0"/>
      <p:bldP spid="238" grpId="0" animBg="1"/>
      <p:bldP spid="239" grpId="0" animBg="1"/>
      <p:bldP spid="240" grpId="0" animBg="1"/>
      <p:bldP spid="2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709881" y="392677"/>
            <a:ext cx="4876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 smtClean="0">
                <a:solidFill>
                  <a:srgbClr val="FFFF00"/>
                </a:solidFill>
              </a:rPr>
              <a:t>لنمثلها بمكعبات المبنى العشري </a:t>
            </a:r>
          </a:p>
          <a:p>
            <a:pPr algn="ctr"/>
            <a:r>
              <a:rPr lang="ar-JO" sz="3200" b="1" dirty="0" smtClean="0">
                <a:solidFill>
                  <a:srgbClr val="00B050"/>
                </a:solidFill>
              </a:rPr>
              <a:t>34+47=</a:t>
            </a:r>
          </a:p>
        </p:txBody>
      </p:sp>
      <p:sp>
        <p:nvSpPr>
          <p:cNvPr id="21" name="مكعب 20"/>
          <p:cNvSpPr/>
          <p:nvPr/>
        </p:nvSpPr>
        <p:spPr>
          <a:xfrm>
            <a:off x="11583101" y="5059710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كعب 23"/>
          <p:cNvSpPr/>
          <p:nvPr/>
        </p:nvSpPr>
        <p:spPr>
          <a:xfrm>
            <a:off x="11557769" y="5473497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8" name="مجموعة 27"/>
          <p:cNvGrpSpPr/>
          <p:nvPr/>
        </p:nvGrpSpPr>
        <p:grpSpPr>
          <a:xfrm>
            <a:off x="10810509" y="3746695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مكعب 19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مكعب 21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كعب 22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كعب 16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كعب 17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كعب 18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كعب 24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كعب 13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مكعب 26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كعب 25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11412980" y="4007255"/>
            <a:ext cx="673259" cy="1984396"/>
            <a:chOff x="9725297" y="2891246"/>
            <a:chExt cx="1985554" cy="1984396"/>
          </a:xfrm>
        </p:grpSpPr>
        <p:cxnSp>
          <p:nvCxnSpPr>
            <p:cNvPr id="35" name="رابط مستقيم 34"/>
            <p:cNvCxnSpPr/>
            <p:nvPr/>
          </p:nvCxnSpPr>
          <p:spPr>
            <a:xfrm>
              <a:off x="11660777" y="2891246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رابط مستقيم 37"/>
            <p:cNvCxnSpPr/>
            <p:nvPr/>
          </p:nvCxnSpPr>
          <p:spPr>
            <a:xfrm flipH="1" flipV="1">
              <a:off x="9725297" y="4852663"/>
              <a:ext cx="1985554" cy="22979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>
            <a:xfrm>
              <a:off x="9775370" y="2914225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4" name="مكعب 43"/>
          <p:cNvSpPr/>
          <p:nvPr/>
        </p:nvSpPr>
        <p:spPr>
          <a:xfrm>
            <a:off x="11583101" y="4206585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كعب 44"/>
          <p:cNvSpPr/>
          <p:nvPr/>
        </p:nvSpPr>
        <p:spPr>
          <a:xfrm>
            <a:off x="11578128" y="4655665"/>
            <a:ext cx="400034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6" name="مجموعة 45"/>
          <p:cNvGrpSpPr/>
          <p:nvPr/>
        </p:nvGrpSpPr>
        <p:grpSpPr>
          <a:xfrm>
            <a:off x="9631856" y="3956532"/>
            <a:ext cx="1641055" cy="1984396"/>
            <a:chOff x="9725297" y="2891246"/>
            <a:chExt cx="1985554" cy="1984396"/>
          </a:xfrm>
        </p:grpSpPr>
        <p:cxnSp>
          <p:nvCxnSpPr>
            <p:cNvPr id="47" name="رابط مستقيم 46"/>
            <p:cNvCxnSpPr/>
            <p:nvPr/>
          </p:nvCxnSpPr>
          <p:spPr>
            <a:xfrm>
              <a:off x="11660777" y="2891246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رابط مستقيم 47"/>
            <p:cNvCxnSpPr/>
            <p:nvPr/>
          </p:nvCxnSpPr>
          <p:spPr>
            <a:xfrm flipH="1" flipV="1">
              <a:off x="9725297" y="4852663"/>
              <a:ext cx="1985554" cy="22979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رابط مستقيم 48"/>
            <p:cNvCxnSpPr/>
            <p:nvPr/>
          </p:nvCxnSpPr>
          <p:spPr>
            <a:xfrm>
              <a:off x="9775370" y="2914225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مجموعة 49"/>
          <p:cNvGrpSpPr/>
          <p:nvPr/>
        </p:nvGrpSpPr>
        <p:grpSpPr>
          <a:xfrm>
            <a:off x="9871663" y="3739261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1" name="مكعب 50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كعب 51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كعب 52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" name="مكعب 53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5" name="مكعب 54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مكعب 55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" name="مكعب 56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مكعب 57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مكعب 58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كعب 59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1" name="مجموعة 60"/>
          <p:cNvGrpSpPr/>
          <p:nvPr/>
        </p:nvGrpSpPr>
        <p:grpSpPr>
          <a:xfrm>
            <a:off x="10374189" y="3706189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2" name="مكعب 61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كعب 62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4" name="مكعب 63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5" name="مكعب 64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مكعب 65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7" name="مكعب 66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8" name="مكعب 67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9" name="مكعب 68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مكعب 69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مكعب 70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2" name="مجموعة 71"/>
          <p:cNvGrpSpPr/>
          <p:nvPr/>
        </p:nvGrpSpPr>
        <p:grpSpPr>
          <a:xfrm>
            <a:off x="7589967" y="3983817"/>
            <a:ext cx="1336441" cy="2024005"/>
            <a:chOff x="9725297" y="2891246"/>
            <a:chExt cx="1985554" cy="1984396"/>
          </a:xfrm>
        </p:grpSpPr>
        <p:cxnSp>
          <p:nvCxnSpPr>
            <p:cNvPr id="73" name="رابط مستقيم 72"/>
            <p:cNvCxnSpPr/>
            <p:nvPr/>
          </p:nvCxnSpPr>
          <p:spPr>
            <a:xfrm>
              <a:off x="11660777" y="2891246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رابط مستقيم 73"/>
            <p:cNvCxnSpPr/>
            <p:nvPr/>
          </p:nvCxnSpPr>
          <p:spPr>
            <a:xfrm flipH="1" flipV="1">
              <a:off x="9725297" y="4852663"/>
              <a:ext cx="1985554" cy="22979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رابط مستقيم 74"/>
            <p:cNvCxnSpPr/>
            <p:nvPr/>
          </p:nvCxnSpPr>
          <p:spPr>
            <a:xfrm>
              <a:off x="9775370" y="2914225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6" name="مكعب 75"/>
          <p:cNvSpPr/>
          <p:nvPr/>
        </p:nvSpPr>
        <p:spPr>
          <a:xfrm>
            <a:off x="8208462" y="4613198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كعب 76"/>
          <p:cNvSpPr/>
          <p:nvPr/>
        </p:nvSpPr>
        <p:spPr>
          <a:xfrm>
            <a:off x="8179116" y="5051155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كعب 77"/>
          <p:cNvSpPr/>
          <p:nvPr/>
        </p:nvSpPr>
        <p:spPr>
          <a:xfrm>
            <a:off x="8148672" y="5515784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كعب 78"/>
          <p:cNvSpPr/>
          <p:nvPr/>
        </p:nvSpPr>
        <p:spPr>
          <a:xfrm>
            <a:off x="7702457" y="4120284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مكعب 79"/>
          <p:cNvSpPr/>
          <p:nvPr/>
        </p:nvSpPr>
        <p:spPr>
          <a:xfrm>
            <a:off x="7702457" y="4569364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كعب 80"/>
          <p:cNvSpPr/>
          <p:nvPr/>
        </p:nvSpPr>
        <p:spPr>
          <a:xfrm>
            <a:off x="7673167" y="5042199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كعب 81"/>
          <p:cNvSpPr/>
          <p:nvPr/>
        </p:nvSpPr>
        <p:spPr>
          <a:xfrm>
            <a:off x="7679054" y="5540983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3" name="مجموعة 82"/>
          <p:cNvGrpSpPr/>
          <p:nvPr/>
        </p:nvGrpSpPr>
        <p:grpSpPr>
          <a:xfrm>
            <a:off x="5399976" y="4015094"/>
            <a:ext cx="2011985" cy="1984396"/>
            <a:chOff x="9725297" y="2891246"/>
            <a:chExt cx="1985554" cy="1984396"/>
          </a:xfrm>
        </p:grpSpPr>
        <p:cxnSp>
          <p:nvCxnSpPr>
            <p:cNvPr id="84" name="رابط مستقيم 83"/>
            <p:cNvCxnSpPr/>
            <p:nvPr/>
          </p:nvCxnSpPr>
          <p:spPr>
            <a:xfrm>
              <a:off x="11660777" y="2891246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رابط مستقيم 84"/>
            <p:cNvCxnSpPr/>
            <p:nvPr/>
          </p:nvCxnSpPr>
          <p:spPr>
            <a:xfrm flipH="1" flipV="1">
              <a:off x="9725297" y="4852663"/>
              <a:ext cx="1985554" cy="22979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رابط مستقيم 85"/>
            <p:cNvCxnSpPr/>
            <p:nvPr/>
          </p:nvCxnSpPr>
          <p:spPr>
            <a:xfrm>
              <a:off x="9775370" y="2914225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7" name="مجموعة 86"/>
          <p:cNvGrpSpPr/>
          <p:nvPr/>
        </p:nvGrpSpPr>
        <p:grpSpPr>
          <a:xfrm>
            <a:off x="6920749" y="3852187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8" name="مكعب 87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9" name="مكعب 88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كعب 89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1" name="مكعب 90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2" name="مكعب 91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3" name="مكعب 92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مكعب 93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5" name="مكعب 94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6" name="مكعب 95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7" name="مكعب 96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8" name="مجموعة 97"/>
          <p:cNvGrpSpPr/>
          <p:nvPr/>
        </p:nvGrpSpPr>
        <p:grpSpPr>
          <a:xfrm>
            <a:off x="6515958" y="3852187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" name="مكعب 98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0" name="مكعب 99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كعب 100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2" name="مكعب 101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3" name="مكعب 102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4" name="مكعب 103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5" name="مكعب 104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6" name="مكعب 105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7" name="مكعب 106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8" name="مكعب 107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9" name="مجموعة 108"/>
          <p:cNvGrpSpPr/>
          <p:nvPr/>
        </p:nvGrpSpPr>
        <p:grpSpPr>
          <a:xfrm>
            <a:off x="6083330" y="3838057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0" name="مكعب 109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1" name="مكعب 110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2" name="مكعب 111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3" name="مكعب 112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4" name="مكعب 113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5" name="مكعب 114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6" name="مكعب 115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7" name="مكعب 116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8" name="مكعب 117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9" name="مكعب 118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20" name="مجموعة 119"/>
          <p:cNvGrpSpPr/>
          <p:nvPr/>
        </p:nvGrpSpPr>
        <p:grpSpPr>
          <a:xfrm>
            <a:off x="5676471" y="3852187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1" name="مكعب 120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2" name="مكعب 121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3" name="مكعب 122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4" name="مكعب 123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5" name="مكعب 124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6" name="مكعب 125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7" name="مكعب 126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8" name="مكعب 127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9" name="مكعب 128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0" name="مكعب 129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2" name="زائد 41"/>
          <p:cNvSpPr/>
          <p:nvPr/>
        </p:nvSpPr>
        <p:spPr>
          <a:xfrm>
            <a:off x="8926408" y="4527161"/>
            <a:ext cx="698512" cy="73327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يساوي 42"/>
          <p:cNvSpPr/>
          <p:nvPr/>
        </p:nvSpPr>
        <p:spPr>
          <a:xfrm>
            <a:off x="4120670" y="4494455"/>
            <a:ext cx="1027611" cy="945738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152" name="مجموعة 151"/>
          <p:cNvGrpSpPr/>
          <p:nvPr/>
        </p:nvGrpSpPr>
        <p:grpSpPr>
          <a:xfrm>
            <a:off x="7840025" y="1446135"/>
            <a:ext cx="2011985" cy="1984396"/>
            <a:chOff x="9725297" y="2891246"/>
            <a:chExt cx="1985554" cy="1984396"/>
          </a:xfrm>
        </p:grpSpPr>
        <p:cxnSp>
          <p:nvCxnSpPr>
            <p:cNvPr id="153" name="رابط مستقيم 152"/>
            <p:cNvCxnSpPr/>
            <p:nvPr/>
          </p:nvCxnSpPr>
          <p:spPr>
            <a:xfrm>
              <a:off x="11660777" y="2891246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4" name="رابط مستقيم 153"/>
            <p:cNvCxnSpPr/>
            <p:nvPr/>
          </p:nvCxnSpPr>
          <p:spPr>
            <a:xfrm flipH="1" flipV="1">
              <a:off x="9725297" y="4852663"/>
              <a:ext cx="1985554" cy="22979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5" name="رابط مستقيم 154"/>
            <p:cNvCxnSpPr/>
            <p:nvPr/>
          </p:nvCxnSpPr>
          <p:spPr>
            <a:xfrm>
              <a:off x="9775370" y="2914225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7" name="مكعب 156"/>
          <p:cNvSpPr/>
          <p:nvPr/>
        </p:nvSpPr>
        <p:spPr>
          <a:xfrm>
            <a:off x="9306769" y="2968384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8" name="مجموعة 157"/>
          <p:cNvGrpSpPr/>
          <p:nvPr/>
        </p:nvGrpSpPr>
        <p:grpSpPr>
          <a:xfrm>
            <a:off x="8473761" y="1269893"/>
            <a:ext cx="330925" cy="2063931"/>
            <a:chOff x="7310839" y="3127519"/>
            <a:chExt cx="383182" cy="2702552"/>
          </a:xfrm>
          <a:solidFill>
            <a:srgbClr val="FFFF00"/>
          </a:solidFill>
        </p:grpSpPr>
        <p:sp>
          <p:nvSpPr>
            <p:cNvPr id="159" name="مكعب 158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0" name="مكعب 159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1" name="مكعب 160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2" name="مكعب 161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3" name="مكعب 162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4" name="مكعب 163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5" name="مكعب 164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6" name="مكعب 165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7" name="مكعب 166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8" name="مكعب 167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69" name="مجموعة 168"/>
          <p:cNvGrpSpPr/>
          <p:nvPr/>
        </p:nvGrpSpPr>
        <p:grpSpPr>
          <a:xfrm>
            <a:off x="200297" y="3746696"/>
            <a:ext cx="3824289" cy="2267944"/>
            <a:chOff x="9725297" y="2891246"/>
            <a:chExt cx="1985554" cy="1984396"/>
          </a:xfrm>
        </p:grpSpPr>
        <p:cxnSp>
          <p:nvCxnSpPr>
            <p:cNvPr id="170" name="رابط مستقيم 169"/>
            <p:cNvCxnSpPr/>
            <p:nvPr/>
          </p:nvCxnSpPr>
          <p:spPr>
            <a:xfrm>
              <a:off x="11660777" y="2891246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1" name="رابط مستقيم 170"/>
            <p:cNvCxnSpPr/>
            <p:nvPr/>
          </p:nvCxnSpPr>
          <p:spPr>
            <a:xfrm flipH="1" flipV="1">
              <a:off x="9725297" y="4852663"/>
              <a:ext cx="1985554" cy="22979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2" name="رابط مستقيم 171"/>
            <p:cNvCxnSpPr/>
            <p:nvPr/>
          </p:nvCxnSpPr>
          <p:spPr>
            <a:xfrm>
              <a:off x="9775370" y="2914225"/>
              <a:ext cx="0" cy="1961417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29" name="مربع نص 1028"/>
          <p:cNvSpPr txBox="1"/>
          <p:nvPr/>
        </p:nvSpPr>
        <p:spPr>
          <a:xfrm>
            <a:off x="9006840" y="6199632"/>
            <a:ext cx="683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rgbClr val="FF0000"/>
                </a:solidFill>
              </a:rPr>
              <a:t>+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030" name="مربع نص 1029"/>
          <p:cNvSpPr txBox="1"/>
          <p:nvPr/>
        </p:nvSpPr>
        <p:spPr>
          <a:xfrm>
            <a:off x="4634474" y="6194843"/>
            <a:ext cx="12542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dirty="0" smtClean="0">
                <a:solidFill>
                  <a:srgbClr val="FF0000"/>
                </a:solidFill>
              </a:rPr>
              <a:t>=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5" name="زر إجراء: الصفحة الرئيسية 4">
            <a:hlinkClick r:id="rId2" action="ppaction://hlinksldjump" highlightClick="1"/>
          </p:cNvPr>
          <p:cNvSpPr/>
          <p:nvPr/>
        </p:nvSpPr>
        <p:spPr>
          <a:xfrm>
            <a:off x="11272911" y="60960"/>
            <a:ext cx="919089" cy="6879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718" y="6110276"/>
            <a:ext cx="963251" cy="85961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715" y="6043254"/>
            <a:ext cx="231668" cy="2255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028" y="6119562"/>
            <a:ext cx="1030313" cy="96325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195" y="5968672"/>
            <a:ext cx="947156" cy="117663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190" y="6072313"/>
            <a:ext cx="9022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4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48086 0.381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905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44362 0.383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73099 0.0280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49" y="138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5875 0.0307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152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6302 0.032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51" y="159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3685 0.008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431 0.0122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60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44479 0.008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4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43412 0.0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6" y="62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44" grpId="0" animBg="1"/>
      <p:bldP spid="44" grpId="1" animBg="1"/>
      <p:bldP spid="45" grpId="0" animBg="1"/>
      <p:bldP spid="4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157" grpId="0" animBg="1"/>
      <p:bldP spid="1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rgbClr val="FFC000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rgbClr val="FFC000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42310" y="1704310"/>
            <a:ext cx="972747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المعلمة : شفاء عوينة </a:t>
            </a:r>
            <a:r>
              <a:rPr lang="ar-SA" sz="4000" dirty="0" smtClean="0">
                <a:solidFill>
                  <a:srgbClr val="0070C0"/>
                </a:solidFill>
              </a:rPr>
              <a:t>مدرسة ذكور العرقوب 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0070C0"/>
                </a:solidFill>
              </a:rPr>
              <a:t>مدرسة حيفا الأساسية المختلطة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:باسمة شوشة </a:t>
            </a:r>
            <a:r>
              <a:rPr lang="ar-SA" sz="4000" dirty="0" smtClean="0">
                <a:solidFill>
                  <a:srgbClr val="0070C0"/>
                </a:solidFill>
              </a:rPr>
              <a:t>مدرسة بنات تل الربيع الأساسية  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85588" y="3703320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819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" y="1184367"/>
            <a:ext cx="11913326" cy="438041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166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اللعبة التفاعلية </a:t>
            </a:r>
            <a:endParaRPr lang="ar-SA" sz="16600" b="1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زر إجراء: إرجاع 2">
            <a:hlinkClick r:id="rId2" action="ppaction://hlinksldjump" highlightClick="1"/>
          </p:cNvPr>
          <p:cNvSpPr/>
          <p:nvPr/>
        </p:nvSpPr>
        <p:spPr>
          <a:xfrm>
            <a:off x="10162903" y="5804263"/>
            <a:ext cx="2029097" cy="10537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308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مجموعة 28"/>
          <p:cNvGrpSpPr/>
          <p:nvPr/>
        </p:nvGrpSpPr>
        <p:grpSpPr>
          <a:xfrm>
            <a:off x="3962399" y="830324"/>
            <a:ext cx="4994923" cy="4675709"/>
            <a:chOff x="3962399" y="830324"/>
            <a:chExt cx="4994923" cy="467570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2399" y="830324"/>
              <a:ext cx="4994923" cy="4581525"/>
            </a:xfrm>
            <a:prstGeom prst="rect">
              <a:avLst/>
            </a:prstGeom>
            <a:noFill/>
            <a:ln>
              <a:noFill/>
            </a:ln>
            <a:sp3d>
              <a:bevelT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6339840" y="994456"/>
              <a:ext cx="1885950" cy="2173288"/>
            </a:xfrm>
            <a:custGeom>
              <a:avLst/>
              <a:gdLst>
                <a:gd name="T0" fmla="*/ 0 w 4673"/>
                <a:gd name="T1" fmla="*/ 0 h 5395"/>
                <a:gd name="T2" fmla="*/ 4673 w 4673"/>
                <a:gd name="T3" fmla="*/ 2698 h 5395"/>
                <a:gd name="T4" fmla="*/ 0 w 4673"/>
                <a:gd name="T5" fmla="*/ 5395 h 5395"/>
                <a:gd name="T6" fmla="*/ 0 w 4673"/>
                <a:gd name="T7" fmla="*/ 0 h 5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73" h="5395">
                  <a:moveTo>
                    <a:pt x="0" y="0"/>
                  </a:moveTo>
                  <a:cubicBezTo>
                    <a:pt x="1928" y="0"/>
                    <a:pt x="3709" y="1028"/>
                    <a:pt x="4673" y="2698"/>
                  </a:cubicBezTo>
                  <a:lnTo>
                    <a:pt x="0" y="5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F8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p3d>
              <a:bevelT w="114300" prst="artDeco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339840" y="2081894"/>
              <a:ext cx="2274888" cy="2171700"/>
            </a:xfrm>
            <a:custGeom>
              <a:avLst/>
              <a:gdLst>
                <a:gd name="T0" fmla="*/ 4673 w 5637"/>
                <a:gd name="T1" fmla="*/ 0 h 5395"/>
                <a:gd name="T2" fmla="*/ 4673 w 5637"/>
                <a:gd name="T3" fmla="*/ 5395 h 5395"/>
                <a:gd name="T4" fmla="*/ 0 w 5637"/>
                <a:gd name="T5" fmla="*/ 2697 h 5395"/>
                <a:gd name="T6" fmla="*/ 4673 w 5637"/>
                <a:gd name="T7" fmla="*/ 0 h 5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37" h="5395">
                  <a:moveTo>
                    <a:pt x="4673" y="0"/>
                  </a:moveTo>
                  <a:cubicBezTo>
                    <a:pt x="5637" y="1669"/>
                    <a:pt x="5637" y="3726"/>
                    <a:pt x="4673" y="5395"/>
                  </a:cubicBezTo>
                  <a:lnTo>
                    <a:pt x="0" y="269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97BE4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p3d>
              <a:bevelT w="114300" prst="artDeco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339840" y="3167744"/>
              <a:ext cx="1885950" cy="2173288"/>
            </a:xfrm>
            <a:custGeom>
              <a:avLst/>
              <a:gdLst>
                <a:gd name="T0" fmla="*/ 4673 w 4673"/>
                <a:gd name="T1" fmla="*/ 2698 h 5396"/>
                <a:gd name="T2" fmla="*/ 0 w 4673"/>
                <a:gd name="T3" fmla="*/ 5396 h 5396"/>
                <a:gd name="T4" fmla="*/ 0 w 4673"/>
                <a:gd name="T5" fmla="*/ 0 h 5396"/>
                <a:gd name="T6" fmla="*/ 4673 w 4673"/>
                <a:gd name="T7" fmla="*/ 2698 h 5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73" h="5396">
                  <a:moveTo>
                    <a:pt x="4673" y="2698"/>
                  </a:moveTo>
                  <a:cubicBezTo>
                    <a:pt x="3709" y="4368"/>
                    <a:pt x="1928" y="5396"/>
                    <a:pt x="0" y="5396"/>
                  </a:cubicBezTo>
                  <a:lnTo>
                    <a:pt x="0" y="0"/>
                  </a:lnTo>
                  <a:lnTo>
                    <a:pt x="4673" y="2698"/>
                  </a:lnTo>
                  <a:close/>
                </a:path>
              </a:pathLst>
            </a:custGeom>
            <a:solidFill>
              <a:srgbClr val="3D9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p3d>
              <a:bevelT w="114300" prst="artDeco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453890" y="3167744"/>
              <a:ext cx="1885950" cy="2173288"/>
            </a:xfrm>
            <a:custGeom>
              <a:avLst/>
              <a:gdLst>
                <a:gd name="T0" fmla="*/ 4672 w 4672"/>
                <a:gd name="T1" fmla="*/ 5396 h 5396"/>
                <a:gd name="T2" fmla="*/ 0 w 4672"/>
                <a:gd name="T3" fmla="*/ 2698 h 5396"/>
                <a:gd name="T4" fmla="*/ 4672 w 4672"/>
                <a:gd name="T5" fmla="*/ 0 h 5396"/>
                <a:gd name="T6" fmla="*/ 4672 w 4672"/>
                <a:gd name="T7" fmla="*/ 5396 h 5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72" h="5396">
                  <a:moveTo>
                    <a:pt x="4672" y="5396"/>
                  </a:moveTo>
                  <a:cubicBezTo>
                    <a:pt x="2745" y="5396"/>
                    <a:pt x="964" y="4368"/>
                    <a:pt x="0" y="2698"/>
                  </a:cubicBezTo>
                  <a:lnTo>
                    <a:pt x="4672" y="0"/>
                  </a:lnTo>
                  <a:lnTo>
                    <a:pt x="4672" y="5396"/>
                  </a:lnTo>
                  <a:close/>
                </a:path>
              </a:pathLst>
            </a:custGeom>
            <a:solidFill>
              <a:srgbClr val="7C60C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p3d>
              <a:bevelT w="114300" prst="artDeco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064953" y="2081894"/>
              <a:ext cx="2274888" cy="2171700"/>
            </a:xfrm>
            <a:custGeom>
              <a:avLst/>
              <a:gdLst>
                <a:gd name="T0" fmla="*/ 964 w 5636"/>
                <a:gd name="T1" fmla="*/ 5395 h 5395"/>
                <a:gd name="T2" fmla="*/ 964 w 5636"/>
                <a:gd name="T3" fmla="*/ 0 h 5395"/>
                <a:gd name="T4" fmla="*/ 5636 w 5636"/>
                <a:gd name="T5" fmla="*/ 2697 h 5395"/>
                <a:gd name="T6" fmla="*/ 964 w 5636"/>
                <a:gd name="T7" fmla="*/ 5395 h 5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36" h="5395">
                  <a:moveTo>
                    <a:pt x="964" y="5395"/>
                  </a:moveTo>
                  <a:cubicBezTo>
                    <a:pt x="0" y="3726"/>
                    <a:pt x="0" y="1669"/>
                    <a:pt x="964" y="0"/>
                  </a:cubicBezTo>
                  <a:lnTo>
                    <a:pt x="5636" y="2697"/>
                  </a:lnTo>
                  <a:lnTo>
                    <a:pt x="964" y="5395"/>
                  </a:lnTo>
                  <a:close/>
                </a:path>
              </a:pathLst>
            </a:custGeom>
            <a:solidFill>
              <a:srgbClr val="C9492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p3d>
              <a:bevelT w="114300" prst="artDeco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453890" y="994456"/>
              <a:ext cx="1885950" cy="2173288"/>
            </a:xfrm>
            <a:custGeom>
              <a:avLst/>
              <a:gdLst>
                <a:gd name="T0" fmla="*/ 0 w 4672"/>
                <a:gd name="T1" fmla="*/ 2698 h 5395"/>
                <a:gd name="T2" fmla="*/ 4672 w 4672"/>
                <a:gd name="T3" fmla="*/ 0 h 5395"/>
                <a:gd name="T4" fmla="*/ 4672 w 4672"/>
                <a:gd name="T5" fmla="*/ 5395 h 5395"/>
                <a:gd name="T6" fmla="*/ 0 w 4672"/>
                <a:gd name="T7" fmla="*/ 2698 h 5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72" h="5395">
                  <a:moveTo>
                    <a:pt x="0" y="2698"/>
                  </a:moveTo>
                  <a:cubicBezTo>
                    <a:pt x="964" y="1028"/>
                    <a:pt x="2745" y="0"/>
                    <a:pt x="4672" y="0"/>
                  </a:cubicBezTo>
                  <a:lnTo>
                    <a:pt x="4672" y="5395"/>
                  </a:lnTo>
                  <a:lnTo>
                    <a:pt x="0" y="2698"/>
                  </a:lnTo>
                  <a:close/>
                </a:path>
              </a:pathLst>
            </a:custGeom>
            <a:solidFill>
              <a:srgbClr val="D58C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p3d>
              <a:bevelT w="114300" prst="artDeco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مربع نص 22"/>
            <p:cNvSpPr txBox="1"/>
            <p:nvPr/>
          </p:nvSpPr>
          <p:spPr>
            <a:xfrm rot="18708292">
              <a:off x="6104229" y="2055380"/>
              <a:ext cx="1622127" cy="461665"/>
            </a:xfrm>
            <a:prstGeom prst="rect">
              <a:avLst/>
            </a:prstGeom>
            <a:noFill/>
            <a:sp3d>
              <a:bevelT w="114300" prst="artDeco"/>
            </a:sp3d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2400" dirty="0" smtClean="0">
                  <a:solidFill>
                    <a:srgbClr val="FFFF00"/>
                  </a:solidFill>
                </a:rPr>
                <a:t>السؤال الأول  </a:t>
              </a:r>
              <a:endParaRPr lang="ar-SA" sz="2400" dirty="0">
                <a:solidFill>
                  <a:srgbClr val="FFFF00"/>
                </a:solidFill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 rot="18708292">
              <a:off x="4844417" y="3894499"/>
              <a:ext cx="1733357" cy="461665"/>
            </a:xfrm>
            <a:prstGeom prst="rect">
              <a:avLst/>
            </a:prstGeom>
            <a:noFill/>
            <a:sp3d>
              <a:bevelT w="114300" prst="artDeco"/>
            </a:sp3d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2400" dirty="0" smtClean="0">
                  <a:solidFill>
                    <a:srgbClr val="FFFF00"/>
                  </a:solidFill>
                </a:rPr>
                <a:t>السؤال الرابع  </a:t>
              </a:r>
              <a:endParaRPr lang="ar-SA" sz="2400" dirty="0">
                <a:solidFill>
                  <a:srgbClr val="FFFF00"/>
                </a:solidFill>
              </a:endParaRPr>
            </a:p>
          </p:txBody>
        </p:sp>
        <p:sp>
          <p:nvSpPr>
            <p:cNvPr id="25" name="مربع نص 24"/>
            <p:cNvSpPr txBox="1"/>
            <p:nvPr/>
          </p:nvSpPr>
          <p:spPr>
            <a:xfrm rot="18708292">
              <a:off x="6776198" y="2945511"/>
              <a:ext cx="1622127" cy="461665"/>
            </a:xfrm>
            <a:prstGeom prst="rect">
              <a:avLst/>
            </a:prstGeom>
            <a:noFill/>
            <a:sp3d>
              <a:bevelT w="114300" prst="artDeco"/>
            </a:sp3d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2400" dirty="0" smtClean="0">
                  <a:solidFill>
                    <a:srgbClr val="FFFF00"/>
                  </a:solidFill>
                </a:rPr>
                <a:t>السؤال الثاني </a:t>
              </a:r>
              <a:endParaRPr lang="ar-SA" sz="2400" dirty="0">
                <a:solidFill>
                  <a:srgbClr val="FFFF00"/>
                </a:solidFill>
              </a:endParaRPr>
            </a:p>
          </p:txBody>
        </p:sp>
        <p:sp>
          <p:nvSpPr>
            <p:cNvPr id="26" name="مربع نص 25"/>
            <p:cNvSpPr txBox="1"/>
            <p:nvPr/>
          </p:nvSpPr>
          <p:spPr>
            <a:xfrm rot="18708292">
              <a:off x="6209035" y="4416544"/>
              <a:ext cx="1717313" cy="461665"/>
            </a:xfrm>
            <a:prstGeom prst="rect">
              <a:avLst/>
            </a:prstGeom>
            <a:noFill/>
            <a:sp3d>
              <a:bevelT w="114300" prst="artDeco"/>
            </a:sp3d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2400" dirty="0" smtClean="0">
                  <a:solidFill>
                    <a:srgbClr val="FFFF00"/>
                  </a:solidFill>
                </a:rPr>
                <a:t>السؤال الثالث  </a:t>
              </a:r>
              <a:endParaRPr lang="ar-SA" sz="2400" dirty="0">
                <a:solidFill>
                  <a:srgbClr val="FFFF00"/>
                </a:solidFill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 rot="1225624">
              <a:off x="4118144" y="2724236"/>
              <a:ext cx="1838672" cy="461665"/>
            </a:xfrm>
            <a:prstGeom prst="rect">
              <a:avLst/>
            </a:prstGeom>
            <a:noFill/>
            <a:sp3d>
              <a:bevelT w="114300" prst="artDeco"/>
            </a:sp3d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2400" dirty="0" smtClean="0">
                  <a:solidFill>
                    <a:srgbClr val="FFFF00"/>
                  </a:solidFill>
                </a:rPr>
                <a:t>السؤال الخامس  </a:t>
              </a:r>
              <a:endParaRPr lang="ar-SA" sz="2400" dirty="0">
                <a:solidFill>
                  <a:srgbClr val="FFFF00"/>
                </a:solidFill>
              </a:endParaRPr>
            </a:p>
          </p:txBody>
        </p:sp>
        <p:sp>
          <p:nvSpPr>
            <p:cNvPr id="28" name="مربع نص 27"/>
            <p:cNvSpPr txBox="1"/>
            <p:nvPr/>
          </p:nvSpPr>
          <p:spPr>
            <a:xfrm rot="1225624">
              <a:off x="4599462" y="1677379"/>
              <a:ext cx="1838672" cy="461665"/>
            </a:xfrm>
            <a:prstGeom prst="rect">
              <a:avLst/>
            </a:prstGeom>
            <a:noFill/>
            <a:sp3d>
              <a:bevelT w="114300" prst="artDeco"/>
            </a:sp3d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2400" dirty="0" smtClean="0">
                  <a:solidFill>
                    <a:srgbClr val="FFFF00"/>
                  </a:solidFill>
                </a:rPr>
                <a:t>السؤال السادس  </a:t>
              </a:r>
              <a:endParaRPr lang="ar-SA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خماسي 29"/>
          <p:cNvSpPr/>
          <p:nvPr/>
        </p:nvSpPr>
        <p:spPr>
          <a:xfrm rot="10800000">
            <a:off x="8608942" y="2955068"/>
            <a:ext cx="1057030" cy="537180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جسم مشطوف الحواف 30">
            <a:hlinkClick r:id="rId2" action="ppaction://hlinksldjump"/>
          </p:cNvPr>
          <p:cNvSpPr/>
          <p:nvPr/>
        </p:nvSpPr>
        <p:spPr>
          <a:xfrm>
            <a:off x="287385" y="1371032"/>
            <a:ext cx="1480456" cy="670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السؤال الثاني </a:t>
            </a:r>
            <a:endParaRPr lang="ar-SA" dirty="0"/>
          </a:p>
        </p:txBody>
      </p:sp>
      <p:sp>
        <p:nvSpPr>
          <p:cNvPr id="32" name="مجسم مشطوف الحواف 31">
            <a:hlinkClick r:id="rId3" action="ppaction://hlinksldjump"/>
          </p:cNvPr>
          <p:cNvSpPr/>
          <p:nvPr/>
        </p:nvSpPr>
        <p:spPr>
          <a:xfrm>
            <a:off x="2181498" y="1371032"/>
            <a:ext cx="1391964" cy="670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السؤال الأول </a:t>
            </a:r>
            <a:endParaRPr lang="ar-SA" dirty="0"/>
          </a:p>
        </p:txBody>
      </p:sp>
      <p:sp>
        <p:nvSpPr>
          <p:cNvPr id="33" name="مجسم مشطوف الحواف 32">
            <a:hlinkClick r:id="rId4" action="ppaction://hlinksldjump"/>
          </p:cNvPr>
          <p:cNvSpPr/>
          <p:nvPr/>
        </p:nvSpPr>
        <p:spPr>
          <a:xfrm>
            <a:off x="287384" y="2505783"/>
            <a:ext cx="1480455" cy="670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السؤال الرابع</a:t>
            </a:r>
            <a:endParaRPr lang="ar-SA" dirty="0"/>
          </a:p>
        </p:txBody>
      </p:sp>
      <p:sp>
        <p:nvSpPr>
          <p:cNvPr id="34" name="مجسم مشطوف الحواف 33">
            <a:hlinkClick r:id="rId5" action="ppaction://hlinksldjump"/>
          </p:cNvPr>
          <p:cNvSpPr/>
          <p:nvPr/>
        </p:nvSpPr>
        <p:spPr>
          <a:xfrm>
            <a:off x="287384" y="3640534"/>
            <a:ext cx="1480456" cy="670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السؤال السادس</a:t>
            </a:r>
            <a:endParaRPr lang="ar-SA" dirty="0"/>
          </a:p>
        </p:txBody>
      </p:sp>
      <p:sp>
        <p:nvSpPr>
          <p:cNvPr id="35" name="مجسم مشطوف الحواف 34">
            <a:hlinkClick r:id="rId6" action="ppaction://hlinksldjump"/>
          </p:cNvPr>
          <p:cNvSpPr/>
          <p:nvPr/>
        </p:nvSpPr>
        <p:spPr>
          <a:xfrm>
            <a:off x="2150819" y="2505783"/>
            <a:ext cx="1422642" cy="670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السؤال الثالث</a:t>
            </a:r>
            <a:endParaRPr lang="ar-SA" dirty="0"/>
          </a:p>
        </p:txBody>
      </p:sp>
      <p:sp>
        <p:nvSpPr>
          <p:cNvPr id="36" name="مجسم مشطوف الحواف 35">
            <a:hlinkClick r:id="rId7" action="ppaction://hlinksldjump"/>
          </p:cNvPr>
          <p:cNvSpPr/>
          <p:nvPr/>
        </p:nvSpPr>
        <p:spPr>
          <a:xfrm>
            <a:off x="2120141" y="3640534"/>
            <a:ext cx="1453320" cy="670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السؤال الخامس</a:t>
            </a:r>
            <a:endParaRPr lang="ar-SA" dirty="0"/>
          </a:p>
        </p:txBody>
      </p:sp>
      <p:sp>
        <p:nvSpPr>
          <p:cNvPr id="37" name="زر إجراء: إرجاع 36">
            <a:hlinkClick r:id="rId8" action="ppaction://hlinksldjump" highlightClick="1"/>
          </p:cNvPr>
          <p:cNvSpPr/>
          <p:nvPr/>
        </p:nvSpPr>
        <p:spPr>
          <a:xfrm>
            <a:off x="10162903" y="5804263"/>
            <a:ext cx="2029097" cy="10537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166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99" y="670560"/>
            <a:ext cx="9608129" cy="1724297"/>
          </a:xfrm>
          <a:prstGeom prst="rect">
            <a:avLst/>
          </a:prstGeom>
        </p:spPr>
      </p:pic>
      <p:sp>
        <p:nvSpPr>
          <p:cNvPr id="4" name="مخطط انسيابي: رابط 3"/>
          <p:cNvSpPr/>
          <p:nvPr/>
        </p:nvSpPr>
        <p:spPr>
          <a:xfrm>
            <a:off x="6516104" y="2898047"/>
            <a:ext cx="178527" cy="2022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1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87" y="5021606"/>
            <a:ext cx="1600845" cy="1646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زر إجراء: الصفحة الرئيسية 7">
            <a:hlinkClick r:id="rId6" action="ppaction://hlinksldjump" highlightClick="1"/>
          </p:cNvPr>
          <p:cNvSpPr/>
          <p:nvPr/>
        </p:nvSpPr>
        <p:spPr>
          <a:xfrm>
            <a:off x="10701528" y="5678424"/>
            <a:ext cx="1490472" cy="1179576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3" y="5021605"/>
            <a:ext cx="1634273" cy="177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5423" y="1364214"/>
            <a:ext cx="920576" cy="8596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6967" y="1292984"/>
            <a:ext cx="634039" cy="74987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1190" y="2999194"/>
            <a:ext cx="224961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51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902388" y="115062"/>
            <a:ext cx="8368937" cy="18026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اجد ناتج الجمع </a:t>
            </a:r>
            <a:endParaRPr lang="ar-SA" sz="32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75" y="201222"/>
            <a:ext cx="2580055" cy="162757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0" y="5059787"/>
            <a:ext cx="1634273" cy="177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37" y="5126054"/>
            <a:ext cx="1600845" cy="1646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زر إجراء: الصفحة الرئيسية 6">
            <a:hlinkClick r:id="rId7" action="ppaction://hlinksldjump" highlightClick="1"/>
          </p:cNvPr>
          <p:cNvSpPr/>
          <p:nvPr/>
        </p:nvSpPr>
        <p:spPr>
          <a:xfrm>
            <a:off x="10789920" y="5575723"/>
            <a:ext cx="1402080" cy="1282277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3335384" y="2268636"/>
            <a:ext cx="318094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7030A0"/>
                </a:solidFill>
              </a:rPr>
              <a:t>4</a:t>
            </a:r>
            <a:r>
              <a:rPr lang="ar-SA" sz="2800" dirty="0" smtClean="0">
                <a:solidFill>
                  <a:srgbClr val="FFFF00"/>
                </a:solidFill>
              </a:rPr>
              <a:t>9</a:t>
            </a:r>
          </a:p>
          <a:p>
            <a:pPr algn="ctr"/>
            <a:r>
              <a:rPr lang="ar-SA" sz="2800" dirty="0" smtClean="0"/>
              <a:t>+     </a:t>
            </a:r>
          </a:p>
          <a:p>
            <a:pPr algn="ctr"/>
            <a:endParaRPr lang="ar-SA" sz="2800" dirty="0" smtClean="0">
              <a:solidFill>
                <a:srgbClr val="FFFF00"/>
              </a:solidFill>
            </a:endParaRPr>
          </a:p>
          <a:p>
            <a:pPr algn="ctr"/>
            <a:r>
              <a:rPr lang="ar-SA" sz="2800" dirty="0" smtClean="0"/>
              <a:t>____________</a:t>
            </a:r>
          </a:p>
          <a:p>
            <a:pPr algn="ctr"/>
            <a:r>
              <a:rPr lang="ar-SA" sz="2800" dirty="0" smtClean="0">
                <a:solidFill>
                  <a:srgbClr val="7030A0"/>
                </a:solidFill>
              </a:rPr>
              <a:t>8</a:t>
            </a:r>
            <a:r>
              <a:rPr lang="ar-SA" sz="2800" dirty="0" smtClean="0">
                <a:solidFill>
                  <a:srgbClr val="FFFF00"/>
                </a:solidFill>
              </a:rPr>
              <a:t>4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4702629" y="2090056"/>
            <a:ext cx="223228" cy="209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64895" y="1394516"/>
            <a:ext cx="7228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84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4980909" y="201222"/>
            <a:ext cx="223228" cy="209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486" y="3032296"/>
            <a:ext cx="80474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6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308" y="-122878"/>
            <a:ext cx="9333785" cy="2371550"/>
          </a:xfrm>
          <a:prstGeom prst="rect">
            <a:avLst/>
          </a:prstGeom>
        </p:spPr>
      </p:pic>
      <p:sp>
        <p:nvSpPr>
          <p:cNvPr id="2" name="زر إجراء: الصفحة الرئيسية 1">
            <a:hlinkClick r:id="rId5" action="ppaction://hlinksldjump" highlightClick="1"/>
          </p:cNvPr>
          <p:cNvSpPr/>
          <p:nvPr/>
        </p:nvSpPr>
        <p:spPr>
          <a:xfrm>
            <a:off x="10789920" y="5575723"/>
            <a:ext cx="1402080" cy="1282277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975885"/>
            <a:ext cx="1634273" cy="177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87" y="5021606"/>
            <a:ext cx="1600845" cy="1646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2878" y="1518387"/>
            <a:ext cx="1999661" cy="85961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2229" y="1511374"/>
            <a:ext cx="237765" cy="21947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60" y="2935295"/>
            <a:ext cx="2249619" cy="85961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708" y="2628719"/>
            <a:ext cx="74987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3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صفحة الرئيسية 1">
            <a:hlinkClick r:id="rId4" action="ppaction://hlinksldjump" highlightClick="1"/>
          </p:cNvPr>
          <p:cNvSpPr/>
          <p:nvPr/>
        </p:nvSpPr>
        <p:spPr>
          <a:xfrm>
            <a:off x="10789920" y="5575723"/>
            <a:ext cx="1402080" cy="1282277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075688" y="219455"/>
            <a:ext cx="8375904" cy="162763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هيا نجد ناتج الجمع</a:t>
            </a:r>
          </a:p>
          <a:p>
            <a:pPr algn="ctr"/>
            <a:r>
              <a:rPr lang="ar-SA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ar-SA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  <a:r>
              <a:rPr lang="ar-SA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ar-SA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endParaRPr lang="ar-SA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04965" y="930075"/>
            <a:ext cx="731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r>
              <a:rPr lang="ar-SA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ar-SA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6391656" y="930075"/>
            <a:ext cx="237744" cy="2063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975885"/>
            <a:ext cx="1634273" cy="177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خطط انسيابي: رابط 8"/>
          <p:cNvSpPr/>
          <p:nvPr/>
        </p:nvSpPr>
        <p:spPr>
          <a:xfrm>
            <a:off x="6044184" y="2921508"/>
            <a:ext cx="219456" cy="246888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ar-SA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87" y="5021606"/>
            <a:ext cx="1600845" cy="1646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10"/>
          <p:cNvSpPr txBox="1"/>
          <p:nvPr/>
        </p:nvSpPr>
        <p:spPr>
          <a:xfrm>
            <a:off x="4628832" y="3044952"/>
            <a:ext cx="2000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solidFill>
                  <a:srgbClr val="00B0F0"/>
                </a:solidFill>
              </a:rPr>
              <a:t>5</a:t>
            </a:r>
            <a:r>
              <a:rPr lang="ar-SA" sz="3200" dirty="0" smtClean="0">
                <a:solidFill>
                  <a:srgbClr val="FFFF00"/>
                </a:solidFill>
              </a:rPr>
              <a:t>9</a:t>
            </a:r>
            <a:r>
              <a:rPr lang="ar-SA" sz="3200" dirty="0" smtClean="0">
                <a:solidFill>
                  <a:srgbClr val="00B0F0"/>
                </a:solidFill>
              </a:rPr>
              <a:t>+3</a:t>
            </a:r>
            <a:r>
              <a:rPr lang="ar-SA" sz="3200" dirty="0" smtClean="0">
                <a:solidFill>
                  <a:srgbClr val="FFFF00"/>
                </a:solidFill>
              </a:rPr>
              <a:t>4</a:t>
            </a:r>
            <a:r>
              <a:rPr lang="ar-SA" sz="3200" dirty="0" smtClean="0">
                <a:solidFill>
                  <a:srgbClr val="00B0F0"/>
                </a:solidFill>
              </a:rPr>
              <a:t>=9</a:t>
            </a:r>
            <a:r>
              <a:rPr lang="ar-SA" sz="3200" dirty="0" smtClean="0">
                <a:solidFill>
                  <a:srgbClr val="FFFF00"/>
                </a:solidFill>
              </a:rPr>
              <a:t>3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8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9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صفحة الرئيسية 1">
            <a:hlinkClick r:id="rId4" action="ppaction://hlinksldjump" highlightClick="1"/>
          </p:cNvPr>
          <p:cNvSpPr/>
          <p:nvPr/>
        </p:nvSpPr>
        <p:spPr>
          <a:xfrm>
            <a:off x="10789920" y="5575723"/>
            <a:ext cx="1402080" cy="1282277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50699" y="131004"/>
            <a:ext cx="11052000" cy="2088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جد ناتج الجمع                          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278892"/>
            <a:ext cx="2568853" cy="179222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661866" y="1623334"/>
            <a:ext cx="713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rgbClr val="00FF00"/>
                </a:solidFill>
              </a:rPr>
              <a:t>7</a:t>
            </a:r>
            <a:r>
              <a:rPr lang="ar-JO" sz="2800" dirty="0" smtClean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795254" y="438912"/>
            <a:ext cx="136666" cy="1724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77" y="5182552"/>
            <a:ext cx="1600845" cy="1565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10"/>
          <p:cNvSpPr txBox="1"/>
          <p:nvPr/>
        </p:nvSpPr>
        <p:spPr>
          <a:xfrm>
            <a:off x="4789280" y="2489726"/>
            <a:ext cx="318094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2</a:t>
            </a:r>
            <a:r>
              <a:rPr lang="ar-SA" sz="2800" dirty="0" smtClean="0">
                <a:solidFill>
                  <a:srgbClr val="FF0066"/>
                </a:solidFill>
              </a:rPr>
              <a:t>7</a:t>
            </a:r>
          </a:p>
          <a:p>
            <a:pPr algn="ctr"/>
            <a:r>
              <a:rPr lang="ar-SA" sz="2800" dirty="0" smtClean="0"/>
              <a:t>+            </a:t>
            </a:r>
          </a:p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4</a:t>
            </a:r>
            <a:r>
              <a:rPr lang="ar-SA" sz="2800" dirty="0" smtClean="0">
                <a:solidFill>
                  <a:srgbClr val="FF0066"/>
                </a:solidFill>
              </a:rPr>
              <a:t>7</a:t>
            </a:r>
          </a:p>
          <a:p>
            <a:pPr algn="ctr"/>
            <a:r>
              <a:rPr lang="ar-SA" sz="2800" dirty="0" smtClean="0"/>
              <a:t>_____________</a:t>
            </a:r>
          </a:p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7</a:t>
            </a:r>
            <a:r>
              <a:rPr lang="ar-SA" sz="2800" dirty="0" smtClean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6065085" y="2345617"/>
            <a:ext cx="223228" cy="1988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1" y="4969713"/>
            <a:ext cx="1634273" cy="177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72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85149"/>
            <a:ext cx="10254361" cy="2371550"/>
          </a:xfrm>
          <a:prstGeom prst="rect">
            <a:avLst/>
          </a:prstGeom>
        </p:spPr>
      </p:pic>
      <p:sp>
        <p:nvSpPr>
          <p:cNvPr id="2" name="زر إجراء: الصفحة الرئيسية 1">
            <a:hlinkClick r:id="rId5" action="ppaction://hlinksldjump" highlightClick="1"/>
          </p:cNvPr>
          <p:cNvSpPr/>
          <p:nvPr/>
        </p:nvSpPr>
        <p:spPr>
          <a:xfrm>
            <a:off x="10789920" y="5575723"/>
            <a:ext cx="1402080" cy="1282277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975885"/>
            <a:ext cx="1634273" cy="177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87" y="5021606"/>
            <a:ext cx="1600845" cy="1646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شكل بيضاوي 8"/>
          <p:cNvSpPr/>
          <p:nvPr/>
        </p:nvSpPr>
        <p:spPr>
          <a:xfrm>
            <a:off x="6565392" y="1768727"/>
            <a:ext cx="237744" cy="2063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6727" y="1837976"/>
            <a:ext cx="2359356" cy="8596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949" y="2974808"/>
            <a:ext cx="2280102" cy="90838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327" y="2689240"/>
            <a:ext cx="74987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4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8996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0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691153" y="404947"/>
            <a:ext cx="31980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مستطيل 3"/>
          <p:cNvSpPr/>
          <p:nvPr/>
        </p:nvSpPr>
        <p:spPr>
          <a:xfrm>
            <a:off x="-1" y="0"/>
            <a:ext cx="8595359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595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5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hlinkClick r:id="rId2" action="ppaction://hlinksldjump"/>
          </p:cNvPr>
          <p:cNvSpPr txBox="1"/>
          <p:nvPr/>
        </p:nvSpPr>
        <p:spPr>
          <a:xfrm>
            <a:off x="5165544" y="654232"/>
            <a:ext cx="2243307" cy="584775"/>
          </a:xfrm>
          <a:prstGeom prst="rect">
            <a:avLst/>
          </a:prstGeom>
          <a:solidFill>
            <a:srgbClr val="ED7D31"/>
          </a:solidFill>
          <a:ln>
            <a:solidFill>
              <a:srgbClr val="C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عنوان الدرس </a:t>
            </a:r>
            <a:endParaRPr kumimoji="0" lang="ar-JO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504" y="374833"/>
            <a:ext cx="1779815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مجموعة 3"/>
          <p:cNvGrpSpPr/>
          <p:nvPr/>
        </p:nvGrpSpPr>
        <p:grpSpPr>
          <a:xfrm>
            <a:off x="222069" y="153308"/>
            <a:ext cx="11865428" cy="6779522"/>
            <a:chOff x="1" y="78656"/>
            <a:chExt cx="9143999" cy="6801792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5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rgbClr val="ED7D31"/>
            </a:solidFill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2" action="ppaction://hlinksldjump"/>
                </a:rPr>
                <a:t>تدريب الكتاب </a:t>
              </a:r>
              <a:endParaRPr kumimoji="0" lang="ar-JO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7" action="ppaction://hlinksldjump"/>
          </p:cNvPr>
          <p:cNvSpPr txBox="1"/>
          <p:nvPr/>
        </p:nvSpPr>
        <p:spPr>
          <a:xfrm>
            <a:off x="9594693" y="2073447"/>
            <a:ext cx="1112361" cy="523220"/>
          </a:xfrm>
          <a:prstGeom prst="rect">
            <a:avLst/>
          </a:prstGeom>
          <a:solidFill>
            <a:srgbClr val="ED7D31"/>
          </a:solidFill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8" action="ppaction://hlinksldjump"/>
              </a:rPr>
              <a:t>المهام</a:t>
            </a:r>
            <a:endParaRPr kumimoji="0" lang="ar-JO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hlinkClick r:id="rId9" action="ppaction://hlinksldjump"/>
          </p:cNvPr>
          <p:cNvSpPr txBox="1"/>
          <p:nvPr/>
        </p:nvSpPr>
        <p:spPr>
          <a:xfrm>
            <a:off x="7757825" y="2376341"/>
            <a:ext cx="1044611" cy="523220"/>
          </a:xfrm>
          <a:prstGeom prst="rect">
            <a:avLst/>
          </a:prstGeom>
          <a:solidFill>
            <a:srgbClr val="ED7D31"/>
          </a:solidFill>
          <a:ln>
            <a:solidFill>
              <a:srgbClr val="C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10" action="ppaction://hlinksldjump"/>
              </a:rPr>
              <a:t>الهدف</a:t>
            </a:r>
            <a:endParaRPr kumimoji="0" lang="ar-JO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hlinkClick r:id="rId7" action="ppaction://hlinksldjump"/>
          </p:cNvPr>
          <p:cNvSpPr txBox="1"/>
          <p:nvPr/>
        </p:nvSpPr>
        <p:spPr>
          <a:xfrm>
            <a:off x="874146" y="2114731"/>
            <a:ext cx="1807636" cy="523220"/>
          </a:xfrm>
          <a:prstGeom prst="rect">
            <a:avLst/>
          </a:prstGeom>
          <a:solidFill>
            <a:srgbClr val="ED7D31"/>
          </a:solidFill>
          <a:ln>
            <a:solidFill>
              <a:srgbClr val="C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5" action="ppaction://hlinksldjump"/>
              </a:rPr>
              <a:t>لعبة تفاعلية</a:t>
            </a:r>
            <a:endParaRPr kumimoji="0" lang="ar-JO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hlinkClick r:id="rId11" action="ppaction://hlinksldjump"/>
          </p:cNvPr>
          <p:cNvSpPr txBox="1"/>
          <p:nvPr/>
        </p:nvSpPr>
        <p:spPr>
          <a:xfrm>
            <a:off x="4296305" y="2393012"/>
            <a:ext cx="1042867" cy="523220"/>
          </a:xfrm>
          <a:prstGeom prst="rect">
            <a:avLst/>
          </a:prstGeom>
          <a:solidFill>
            <a:srgbClr val="ED7D31"/>
          </a:solidFill>
          <a:ln>
            <a:solidFill>
              <a:srgbClr val="C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12" action="ppaction://hlinksldjump"/>
              </a:rPr>
              <a:t>العرض</a:t>
            </a:r>
            <a:endParaRPr kumimoji="0" lang="ar-JO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hlinkClick r:id="" action="ppaction://noaction"/>
          </p:cNvPr>
          <p:cNvSpPr txBox="1"/>
          <p:nvPr/>
        </p:nvSpPr>
        <p:spPr>
          <a:xfrm>
            <a:off x="3465339" y="654231"/>
            <a:ext cx="1003463" cy="584775"/>
          </a:xfrm>
          <a:prstGeom prst="rect">
            <a:avLst/>
          </a:prstGeom>
          <a:solidFill>
            <a:srgbClr val="ED7D31"/>
          </a:solidFill>
          <a:ln>
            <a:solidFill>
              <a:srgbClr val="C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13" action="ppaction://hlinksldjump"/>
              </a:rPr>
              <a:t>فيديو</a:t>
            </a:r>
            <a:endParaRPr kumimoji="0" lang="ar-JO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hlinkClick r:id="rId7" action="ppaction://hlinksldjump"/>
          </p:cNvPr>
          <p:cNvSpPr txBox="1"/>
          <p:nvPr/>
        </p:nvSpPr>
        <p:spPr>
          <a:xfrm>
            <a:off x="5511568" y="977396"/>
            <a:ext cx="1879687" cy="523220"/>
          </a:xfrm>
          <a:prstGeom prst="rect">
            <a:avLst/>
          </a:prstGeom>
          <a:solidFill>
            <a:srgbClr val="ED7D31"/>
          </a:solidFill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7" action="ppaction://hlinksldjump"/>
              </a:rPr>
              <a:t>عنوان الدرس</a:t>
            </a:r>
            <a:endParaRPr kumimoji="0" lang="ar-JO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hlinkClick r:id="rId5" action="ppaction://hlinksldjump"/>
          </p:cNvPr>
          <p:cNvSpPr txBox="1"/>
          <p:nvPr/>
        </p:nvSpPr>
        <p:spPr>
          <a:xfrm>
            <a:off x="664241" y="153308"/>
            <a:ext cx="2502881" cy="521507"/>
          </a:xfrm>
          <a:prstGeom prst="rect">
            <a:avLst/>
          </a:prstGeom>
          <a:solidFill>
            <a:srgbClr val="ED7D31"/>
          </a:solidFill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14" action="ppaction://hlinksldjump"/>
              </a:rPr>
              <a:t>نشاط كاشف </a:t>
            </a:r>
            <a:endParaRPr kumimoji="0" lang="ar-JO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0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97" y="0"/>
            <a:ext cx="1596046" cy="118746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" y="3526775"/>
            <a:ext cx="2133600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53" y="0"/>
            <a:ext cx="1539271" cy="142274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87" y="5223315"/>
            <a:ext cx="2020387" cy="163468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13" y="5569194"/>
            <a:ext cx="3338131" cy="127733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942"/>
            <a:ext cx="3782267" cy="1185893"/>
          </a:xfrm>
          <a:prstGeom prst="rect">
            <a:avLst/>
          </a:prstGeom>
        </p:spPr>
      </p:pic>
      <p:pic>
        <p:nvPicPr>
          <p:cNvPr id="13" name="صورة 12">
            <a:hlinkClick r:id="rId8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0731" y="593733"/>
            <a:ext cx="939494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نشاط تطبيقي:</a:t>
            </a:r>
          </a:p>
          <a:p>
            <a:pPr algn="r"/>
            <a:r>
              <a:rPr lang="ar-SA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</a:rPr>
              <a:t>هيا يا أبطال نذهب مع بابا الى دكان الألعاب ونشتري لعبتين لا يزيد سعرهما عن     </a:t>
            </a:r>
            <a:r>
              <a:rPr lang="ar-SA" sz="48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</a:rPr>
              <a:t>شيقلا</a:t>
            </a:r>
            <a:r>
              <a:rPr lang="ar-SA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</a:rPr>
              <a:t>.</a:t>
            </a:r>
          </a:p>
          <a:p>
            <a:pPr algn="r"/>
            <a:r>
              <a:rPr lang="ar-SA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</a:rPr>
              <a:t>1-اكتب اسم اللعبتين اللواتي قمت بشرائهن.</a:t>
            </a:r>
          </a:p>
          <a:p>
            <a:pPr algn="r"/>
            <a:r>
              <a:rPr lang="ar-SA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</a:rPr>
              <a:t>2-ما سعر كل لعبة اشتريتها </a:t>
            </a:r>
          </a:p>
          <a:p>
            <a:pPr algn="r"/>
            <a:r>
              <a:rPr lang="ar-SA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</a:rPr>
              <a:t>3-كم دفع والدك ثمن اللعبتين </a:t>
            </a:r>
            <a:r>
              <a:rPr lang="ar-SA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</a:rPr>
              <a:t>. </a:t>
            </a:r>
            <a:endParaRPr lang="ar-SA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FF00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0692" y="2136969"/>
            <a:ext cx="560881" cy="5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35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rgbClr val="FFC000"/>
                </a:solidFill>
              </a:rPr>
              <a:t>إلى اللقــــاء</a:t>
            </a:r>
            <a:endParaRPr lang="en-US" sz="8800" b="1" dirty="0">
              <a:solidFill>
                <a:srgbClr val="FFC000"/>
              </a:solidFill>
            </a:endParaRPr>
          </a:p>
        </p:txBody>
      </p:sp>
      <p:sp>
        <p:nvSpPr>
          <p:cNvPr id="4" name="وجه ضاحك 3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rgbClr val="FFC000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74216" y="2938585"/>
            <a:ext cx="46068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C000"/>
                </a:solidFill>
              </a:rPr>
              <a:t>جمع عددين مع حمل ضمن</a:t>
            </a:r>
            <a:endParaRPr lang="ar-SA" sz="4000" b="1" dirty="0">
              <a:solidFill>
                <a:srgbClr val="FFC000"/>
              </a:solidFill>
            </a:endParaRPr>
          </a:p>
        </p:txBody>
      </p:sp>
      <p:sp>
        <p:nvSpPr>
          <p:cNvPr id="5" name="زر إجراء: إرجاع 4">
            <a:hlinkClick r:id="rId3" action="ppaction://hlinksldjump" highlightClick="1"/>
          </p:cNvPr>
          <p:cNvSpPr/>
          <p:nvPr/>
        </p:nvSpPr>
        <p:spPr>
          <a:xfrm>
            <a:off x="10162903" y="5804263"/>
            <a:ext cx="2029097" cy="10537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489" y="2895554"/>
            <a:ext cx="118272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0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rgbClr val="FFC000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rgbClr val="FFC000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45475" y="2728070"/>
            <a:ext cx="9339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/>
              <a:t>أن يجمع الطالب افقياً وعمودياً عددين ضمن    مع الحمل  </a:t>
            </a:r>
            <a:endParaRPr lang="ar-SA" sz="2000" dirty="0"/>
          </a:p>
        </p:txBody>
      </p:sp>
      <p:sp>
        <p:nvSpPr>
          <p:cNvPr id="5" name="زر إجراء: إرجاع 4">
            <a:hlinkClick r:id="rId3" action="ppaction://hlinksldjump" highlightClick="1"/>
          </p:cNvPr>
          <p:cNvSpPr/>
          <p:nvPr/>
        </p:nvSpPr>
        <p:spPr>
          <a:xfrm>
            <a:off x="10162903" y="5804263"/>
            <a:ext cx="2029097" cy="10537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584" y="2625588"/>
            <a:ext cx="101890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4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1885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13063"/>
            <a:ext cx="12374879" cy="6871063"/>
          </a:xfrm>
          <a:prstGeom prst="rect">
            <a:avLst/>
          </a:prstGeom>
        </p:spPr>
      </p:pic>
      <p:sp>
        <p:nvSpPr>
          <p:cNvPr id="6" name="سحابة 5"/>
          <p:cNvSpPr/>
          <p:nvPr/>
        </p:nvSpPr>
        <p:spPr>
          <a:xfrm>
            <a:off x="2717073" y="130629"/>
            <a:ext cx="8934995" cy="2081348"/>
          </a:xfrm>
          <a:prstGeom prst="clou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الرقم الموجود في منزلة الاحاد للعدد   هو ________</a:t>
            </a:r>
            <a:endParaRPr lang="ar-SA" sz="2400" dirty="0"/>
          </a:p>
        </p:txBody>
      </p:sp>
      <p:sp>
        <p:nvSpPr>
          <p:cNvPr id="7" name="مجسم مشطوف الحواف 6"/>
          <p:cNvSpPr/>
          <p:nvPr/>
        </p:nvSpPr>
        <p:spPr>
          <a:xfrm>
            <a:off x="5712823" y="3675015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8" name="مجسم مشطوف الحواف 7"/>
          <p:cNvSpPr/>
          <p:nvPr/>
        </p:nvSpPr>
        <p:spPr>
          <a:xfrm>
            <a:off x="1789610" y="3640182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674" y="886065"/>
            <a:ext cx="682811" cy="64013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032" y="3681474"/>
            <a:ext cx="701101" cy="85351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313" y="3616230"/>
            <a:ext cx="78645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24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1655 -0.41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6237 -0.423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2115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13063"/>
            <a:ext cx="12374879" cy="6871063"/>
          </a:xfrm>
          <a:prstGeom prst="rect">
            <a:avLst/>
          </a:prstGeom>
        </p:spPr>
      </p:pic>
      <p:sp>
        <p:nvSpPr>
          <p:cNvPr id="9" name="سحابة 8"/>
          <p:cNvSpPr/>
          <p:nvPr/>
        </p:nvSpPr>
        <p:spPr>
          <a:xfrm>
            <a:off x="2717073" y="130629"/>
            <a:ext cx="8934995" cy="2081348"/>
          </a:xfrm>
          <a:prstGeom prst="clou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اكبر عدد من منزلتين هو __________________</a:t>
            </a:r>
            <a:endParaRPr lang="ar-SA" sz="2400" dirty="0"/>
          </a:p>
        </p:txBody>
      </p:sp>
      <p:sp>
        <p:nvSpPr>
          <p:cNvPr id="10" name="مجسم مشطوف الحواف 9"/>
          <p:cNvSpPr/>
          <p:nvPr/>
        </p:nvSpPr>
        <p:spPr>
          <a:xfrm>
            <a:off x="1959428" y="3640181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6056810" y="3640180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12" name="مجسم مشطوف الحواف 11"/>
          <p:cNvSpPr/>
          <p:nvPr/>
        </p:nvSpPr>
        <p:spPr>
          <a:xfrm>
            <a:off x="4045130" y="5188348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461" y="3515605"/>
            <a:ext cx="1024217" cy="96325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914" y="3647871"/>
            <a:ext cx="914479" cy="85351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781" y="5188348"/>
            <a:ext cx="102421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7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948 -0.4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2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20195 -0.443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221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13063"/>
            <a:ext cx="12374879" cy="6871063"/>
          </a:xfrm>
          <a:prstGeom prst="rect">
            <a:avLst/>
          </a:prstGeom>
        </p:spPr>
      </p:pic>
      <p:sp>
        <p:nvSpPr>
          <p:cNvPr id="7" name="سحابة 6"/>
          <p:cNvSpPr/>
          <p:nvPr/>
        </p:nvSpPr>
        <p:spPr>
          <a:xfrm>
            <a:off x="2717073" y="130629"/>
            <a:ext cx="8934995" cy="2081348"/>
          </a:xfrm>
          <a:prstGeom prst="clou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8" name="مجسم مشطوف الحواف 7"/>
          <p:cNvSpPr/>
          <p:nvPr/>
        </p:nvSpPr>
        <p:spPr>
          <a:xfrm>
            <a:off x="3666308" y="5140015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13" name="مجسم مشطوف الحواف 12"/>
          <p:cNvSpPr/>
          <p:nvPr/>
        </p:nvSpPr>
        <p:spPr>
          <a:xfrm>
            <a:off x="6056810" y="3640180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14" name="مجسم مشطوف الحواف 13"/>
          <p:cNvSpPr/>
          <p:nvPr/>
        </p:nvSpPr>
        <p:spPr>
          <a:xfrm>
            <a:off x="1410788" y="3640180"/>
            <a:ext cx="2255520" cy="714103"/>
          </a:xfrm>
          <a:prstGeom prst="bevel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9" name="زر إجراء: إرجاع 8">
            <a:hlinkClick r:id="rId5" action="ppaction://hlinksldjump" highlightClick="1"/>
          </p:cNvPr>
          <p:cNvSpPr/>
          <p:nvPr/>
        </p:nvSpPr>
        <p:spPr>
          <a:xfrm>
            <a:off x="-104502" y="6313714"/>
            <a:ext cx="853440" cy="54428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388" y="5140015"/>
            <a:ext cx="914479" cy="85351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582" y="3640180"/>
            <a:ext cx="1024217" cy="96325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388" y="747952"/>
            <a:ext cx="5224725" cy="64013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1870" y="3603670"/>
            <a:ext cx="102421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3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5312 -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3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04766 -0.66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-3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متا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3374</TotalTime>
  <Words>348</Words>
  <Application>Microsoft Office PowerPoint</Application>
  <PresentationFormat>Personnalisé</PresentationFormat>
  <Paragraphs>136</Paragraphs>
  <Slides>31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اللعبة التفاعلية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درس الجمع مع الحمل ضمن 99 رياضيات الصف الثاني الاساسي الفصل الدراسي الثاني</dc:title>
  <dc:subject>بوربوينت رياضيات الصف الثاني الاساسي الفصل الدراسي الثاني بوربوينت درس الجمع مع الحمل ضمن 99</dc:subject>
  <dc:creator>الملتقى التربوي; هيا ابراهيم محمد عوينه</dc:creator>
  <cp:keywords>رياضيات; الفصل الثاني; الملتقى التربوي; بوربوينت</cp:keywords>
  <dc:description>بوربوينت رياضيات الصف الثاني الاساسي الفصل الدراسي الثاني بوربوينت درس الجمع مع الحمل ضمن 99</dc:description>
  <cp:lastModifiedBy>HDNL2GSR557</cp:lastModifiedBy>
  <cp:revision>1</cp:revision>
  <dcterms:created xsi:type="dcterms:W3CDTF">2021-03-15T16:44:21Z</dcterms:created>
  <dcterms:modified xsi:type="dcterms:W3CDTF">2021-03-15T20:33:34Z</dcterms:modified>
  <cp:category>بوربوينت; رياضيات; الصف الثاني الابتدائي; الفصل الدراسي الثاني</cp:category>
</cp:coreProperties>
</file>