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79" r:id="rId3"/>
    <p:sldId id="258" r:id="rId4"/>
    <p:sldId id="259" r:id="rId5"/>
    <p:sldId id="281" r:id="rId6"/>
    <p:sldId id="265" r:id="rId7"/>
    <p:sldId id="284" r:id="rId8"/>
    <p:sldId id="283" r:id="rId9"/>
    <p:sldId id="302" r:id="rId10"/>
    <p:sldId id="303" r:id="rId11"/>
    <p:sldId id="291" r:id="rId12"/>
    <p:sldId id="276" r:id="rId13"/>
    <p:sldId id="272" r:id="rId14"/>
    <p:sldId id="271" r:id="rId15"/>
    <p:sldId id="275" r:id="rId16"/>
    <p:sldId id="287" r:id="rId17"/>
    <p:sldId id="285" r:id="rId18"/>
    <p:sldId id="286" r:id="rId19"/>
    <p:sldId id="288" r:id="rId20"/>
    <p:sldId id="289" r:id="rId21"/>
    <p:sldId id="290" r:id="rId22"/>
    <p:sldId id="273" r:id="rId23"/>
    <p:sldId id="270" r:id="rId24"/>
    <p:sldId id="292" r:id="rId25"/>
    <p:sldId id="297" r:id="rId26"/>
    <p:sldId id="293" r:id="rId27"/>
    <p:sldId id="294" r:id="rId28"/>
    <p:sldId id="300" r:id="rId29"/>
    <p:sldId id="295" r:id="rId30"/>
    <p:sldId id="296" r:id="rId31"/>
    <p:sldId id="298" r:id="rId32"/>
    <p:sldId id="299" r:id="rId33"/>
    <p:sldId id="274" r:id="rId34"/>
    <p:sldId id="268" r:id="rId35"/>
    <p:sldId id="304" r:id="rId36"/>
    <p:sldId id="267" r:id="rId37"/>
    <p:sldId id="282" r:id="rId38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2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5.pn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jpg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3.png"/><Relationship Id="rId5" Type="http://schemas.openxmlformats.org/officeDocument/2006/relationships/image" Target="../media/image34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" Target="slide25.xml"/><Relationship Id="rId7" Type="http://schemas.openxmlformats.org/officeDocument/2006/relationships/image" Target="../media/image3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4.png"/><Relationship Id="rId4" Type="http://schemas.openxmlformats.org/officeDocument/2006/relationships/slide" Target="slide24.xml"/><Relationship Id="rId9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2&amp;semester=2&amp;subject=2&amp;type=2&amp;submit=submit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image" Target="../media/image4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" Target="slide28.xml"/><Relationship Id="rId7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slide" Target="slide27.xml"/><Relationship Id="rId9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slide" Target="slide31.xml"/><Relationship Id="rId7" Type="http://schemas.openxmlformats.org/officeDocument/2006/relationships/image" Target="../media/image5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4.png"/><Relationship Id="rId10" Type="http://schemas.openxmlformats.org/officeDocument/2006/relationships/image" Target="../media/image61.png"/><Relationship Id="rId4" Type="http://schemas.openxmlformats.org/officeDocument/2006/relationships/slide" Target="slide30.xml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22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2.xml"/><Relationship Id="rId1" Type="http://schemas.openxmlformats.org/officeDocument/2006/relationships/tags" Target="../tags/tag1.xml"/><Relationship Id="rId6" Type="http://schemas.openxmlformats.org/officeDocument/2006/relationships/slide" Target="slide36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8.xml"/><Relationship Id="rId10" Type="http://schemas.openxmlformats.org/officeDocument/2006/relationships/slide" Target="slide33.xml"/><Relationship Id="rId4" Type="http://schemas.openxmlformats.org/officeDocument/2006/relationships/image" Target="../media/image3.emf"/><Relationship Id="rId9" Type="http://schemas.openxmlformats.org/officeDocument/2006/relationships/slide" Target="slide13.xml"/><Relationship Id="rId1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hyperlink" Target="https://www.wepal.net/library/?app=content.list&amp;level=2&amp;semester=2&amp;subject=2&amp;type=7&amp;submit=subm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99223" y="3163277"/>
            <a:ext cx="2996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الثاني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459739" y="416961"/>
            <a:ext cx="65947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 smtClean="0">
                <a:solidFill>
                  <a:srgbClr val="FFC000"/>
                </a:solidFill>
              </a:rPr>
              <a:t>الجمع العمودي </a:t>
            </a:r>
            <a:endParaRPr lang="ar-SA" sz="7200" b="1" dirty="0">
              <a:solidFill>
                <a:srgbClr val="FFC000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620" y="1167614"/>
            <a:ext cx="4054764" cy="2545940"/>
          </a:xfrm>
          <a:prstGeom prst="rect">
            <a:avLst/>
          </a:prstGeom>
        </p:spPr>
      </p:pic>
      <p:sp>
        <p:nvSpPr>
          <p:cNvPr id="7" name="زائد 6"/>
          <p:cNvSpPr/>
          <p:nvPr/>
        </p:nvSpPr>
        <p:spPr>
          <a:xfrm>
            <a:off x="10418619" y="2179782"/>
            <a:ext cx="997527" cy="794327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7740073" y="2761144"/>
            <a:ext cx="250305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b="1" dirty="0" smtClean="0"/>
              <a:t>123</a:t>
            </a:r>
            <a:endParaRPr lang="ar-SA" sz="9600" b="1" dirty="0"/>
          </a:p>
        </p:txBody>
      </p:sp>
      <p:cxnSp>
        <p:nvCxnSpPr>
          <p:cNvPr id="10" name="رابط مستقيم 9"/>
          <p:cNvCxnSpPr/>
          <p:nvPr/>
        </p:nvCxnSpPr>
        <p:spPr>
          <a:xfrm flipH="1" flipV="1">
            <a:off x="7121236" y="4202545"/>
            <a:ext cx="3648364" cy="9237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9504220" y="1339273"/>
            <a:ext cx="27707" cy="3657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>
            <a:off x="8709895" y="1228437"/>
            <a:ext cx="36944" cy="38423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صورة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438" y="3652731"/>
            <a:ext cx="2152075" cy="2566638"/>
          </a:xfrm>
          <a:prstGeom prst="rect">
            <a:avLst/>
          </a:prstGeom>
        </p:spPr>
      </p:pic>
      <p:sp>
        <p:nvSpPr>
          <p:cNvPr id="18" name="مربع نص 17"/>
          <p:cNvSpPr txBox="1"/>
          <p:nvPr/>
        </p:nvSpPr>
        <p:spPr>
          <a:xfrm>
            <a:off x="8806876" y="3971636"/>
            <a:ext cx="67425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b="1" dirty="0" smtClean="0"/>
              <a:t>4</a:t>
            </a:r>
            <a:endParaRPr lang="ar-SA" sz="9600" b="1" dirty="0"/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486" y="3713554"/>
            <a:ext cx="2152075" cy="256663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459739" y="2279709"/>
            <a:ext cx="3855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cap="none" spc="0" dirty="0" smtClean="0">
                <a:ln/>
                <a:solidFill>
                  <a:schemeClr val="accent4"/>
                </a:solidFill>
                <a:effectLst/>
              </a:rPr>
              <a:t>نجمع كل منزلة على حدا بشكل عمودي</a:t>
            </a:r>
            <a:endParaRPr lang="ar-SA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8646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سحابة 3"/>
          <p:cNvSpPr/>
          <p:nvPr/>
        </p:nvSpPr>
        <p:spPr>
          <a:xfrm>
            <a:off x="9100457" y="0"/>
            <a:ext cx="3021874" cy="931817"/>
          </a:xfrm>
          <a:prstGeom prst="cloud">
            <a:avLst/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00B0F0"/>
                </a:solidFill>
              </a:rPr>
              <a:t>ملاحظة :</a:t>
            </a:r>
            <a:endParaRPr lang="ar-SA" sz="3600" dirty="0">
              <a:solidFill>
                <a:srgbClr val="00B0F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52548" y="1477413"/>
            <a:ext cx="9805853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عند جمع عددين من ثلاث منازل كما في المثال</a:t>
            </a:r>
            <a:r>
              <a:rPr lang="ar-SA" sz="4000" b="1" dirty="0" smtClean="0"/>
              <a:t>     </a:t>
            </a:r>
            <a:r>
              <a:rPr lang="ar-SA" sz="2400" b="1" dirty="0" smtClean="0"/>
              <a:t>+           = </a:t>
            </a:r>
            <a:r>
              <a:rPr lang="ar-SA" sz="3200" dirty="0" smtClean="0"/>
              <a:t>نجمع :</a:t>
            </a:r>
            <a:endParaRPr lang="ar-SA" dirty="0" smtClean="0"/>
          </a:p>
          <a:p>
            <a:r>
              <a:rPr lang="ar-SA" sz="2400" dirty="0" smtClean="0">
                <a:solidFill>
                  <a:srgbClr val="00B050"/>
                </a:solidFill>
              </a:rPr>
              <a:t>اولاً:</a:t>
            </a:r>
            <a:r>
              <a:rPr lang="ar-SA" sz="2400" dirty="0" smtClean="0"/>
              <a:t> آحاد العدد الأول مع آحاد العدد الثاني ونكتب ناتج جمعهما          </a:t>
            </a:r>
            <a:r>
              <a:rPr lang="ar-SA" sz="2800" b="1" dirty="0" smtClean="0"/>
              <a:t>+       =</a:t>
            </a:r>
          </a:p>
          <a:p>
            <a:endParaRPr lang="ar-SA" sz="2800" b="1" dirty="0" smtClean="0">
              <a:solidFill>
                <a:srgbClr val="FF0000"/>
              </a:solidFill>
            </a:endParaRPr>
          </a:p>
          <a:p>
            <a:r>
              <a:rPr lang="ar-SA" sz="2400" dirty="0" smtClean="0">
                <a:solidFill>
                  <a:srgbClr val="7030A0"/>
                </a:solidFill>
              </a:rPr>
              <a:t>ثانياً:</a:t>
            </a:r>
            <a:r>
              <a:rPr lang="ar-SA" sz="2400" dirty="0" smtClean="0"/>
              <a:t> نجمع عشرات العدد الأول مع عشرات العدد الثاني ونكتب ناتج جمعهما      </a:t>
            </a:r>
            <a:r>
              <a:rPr lang="ar-SA" sz="2800" b="1" dirty="0" smtClean="0"/>
              <a:t>+       =</a:t>
            </a:r>
          </a:p>
          <a:p>
            <a:endParaRPr lang="ar-SA" sz="1600" b="1" dirty="0" smtClean="0">
              <a:solidFill>
                <a:srgbClr val="FF0000"/>
              </a:solidFill>
            </a:endParaRPr>
          </a:p>
          <a:p>
            <a:r>
              <a:rPr lang="ar-SA" sz="2400" dirty="0" smtClean="0">
                <a:solidFill>
                  <a:srgbClr val="002060"/>
                </a:solidFill>
              </a:rPr>
              <a:t>ثالثاً:</a:t>
            </a:r>
            <a:r>
              <a:rPr lang="ar-SA" sz="2400" dirty="0" smtClean="0"/>
              <a:t> نجمع مئات العدد الأول مع مئات العدد الثاني ونكتب ناتج جمعهما         </a:t>
            </a:r>
            <a:r>
              <a:rPr lang="ar-SA" sz="3200" b="1" dirty="0" smtClean="0"/>
              <a:t>+     =</a:t>
            </a:r>
            <a:endParaRPr lang="ar-SA" dirty="0"/>
          </a:p>
        </p:txBody>
      </p:sp>
      <p:sp>
        <p:nvSpPr>
          <p:cNvPr id="14" name="سهم منحني إلى الأسفل 13"/>
          <p:cNvSpPr/>
          <p:nvPr/>
        </p:nvSpPr>
        <p:spPr>
          <a:xfrm rot="10800000">
            <a:off x="1607878" y="4031946"/>
            <a:ext cx="1020648" cy="452846"/>
          </a:xfrm>
          <a:prstGeom prst="curvedDown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سهم منحني إلى الأسفل 14"/>
          <p:cNvSpPr/>
          <p:nvPr/>
        </p:nvSpPr>
        <p:spPr>
          <a:xfrm rot="10800000">
            <a:off x="1558832" y="3323185"/>
            <a:ext cx="875898" cy="229911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سهم منحني إلى الأسفل 15"/>
          <p:cNvSpPr/>
          <p:nvPr/>
        </p:nvSpPr>
        <p:spPr>
          <a:xfrm rot="10800000">
            <a:off x="2733424" y="2422414"/>
            <a:ext cx="1082676" cy="227132"/>
          </a:xfrm>
          <a:prstGeom prst="curvedDownArrow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32" y="2052797"/>
            <a:ext cx="853514" cy="652329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64" y="1574233"/>
            <a:ext cx="908383" cy="652329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66" y="1623749"/>
            <a:ext cx="853514" cy="652329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96" y="2036798"/>
            <a:ext cx="908383" cy="652329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80" y="3603135"/>
            <a:ext cx="853514" cy="652329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82" y="2975906"/>
            <a:ext cx="924526" cy="652329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870857" y="931817"/>
            <a:ext cx="5682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00B050"/>
                </a:solidFill>
              </a:rPr>
              <a:t>9</a:t>
            </a:r>
            <a:endParaRPr lang="ar-SA" sz="2400" dirty="0">
              <a:solidFill>
                <a:srgbClr val="00B05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3" y="2948984"/>
            <a:ext cx="786387" cy="609653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87" y="2095473"/>
            <a:ext cx="786387" cy="60965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2" y="2893039"/>
            <a:ext cx="887313" cy="762066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20" y="2942219"/>
            <a:ext cx="853514" cy="652329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91" y="3605243"/>
            <a:ext cx="924526" cy="652329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5" y="3581926"/>
            <a:ext cx="887313" cy="762066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58" y="3633044"/>
            <a:ext cx="786387" cy="609653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6" y="3581926"/>
            <a:ext cx="719390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28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360229" y="548640"/>
            <a:ext cx="263869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فيديو توضيحي </a:t>
            </a:r>
            <a:endParaRPr lang="ar-SA" sz="3200" dirty="0"/>
          </a:p>
        </p:txBody>
      </p:sp>
      <p:pic>
        <p:nvPicPr>
          <p:cNvPr id="5" name="videoplayback (3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1632" y="1133415"/>
            <a:ext cx="10245968" cy="46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17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32927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5" y="402492"/>
            <a:ext cx="11530149" cy="5868736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548554" y="4751754"/>
            <a:ext cx="7190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التين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96" y="5144531"/>
            <a:ext cx="719390" cy="762066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89" y="5166364"/>
            <a:ext cx="993734" cy="609653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74" y="5040890"/>
            <a:ext cx="1048603" cy="865707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25" y="5617230"/>
            <a:ext cx="908383" cy="755970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98" y="5565922"/>
            <a:ext cx="999831" cy="865707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77" y="5539274"/>
            <a:ext cx="764416" cy="874320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57" y="5565922"/>
            <a:ext cx="863349" cy="813374"/>
          </a:xfrm>
          <a:prstGeom prst="rect">
            <a:avLst/>
          </a:prstGeom>
        </p:spPr>
      </p:pic>
      <p:sp>
        <p:nvSpPr>
          <p:cNvPr id="26" name="سهم منحني إلى الأسفل 25"/>
          <p:cNvSpPr/>
          <p:nvPr/>
        </p:nvSpPr>
        <p:spPr>
          <a:xfrm>
            <a:off x="4754880" y="5460274"/>
            <a:ext cx="2081349" cy="315743"/>
          </a:xfrm>
          <a:prstGeom prst="curved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سهم منحني إلى الأسفل 26"/>
          <p:cNvSpPr/>
          <p:nvPr/>
        </p:nvSpPr>
        <p:spPr>
          <a:xfrm rot="10800000">
            <a:off x="4509095" y="6035685"/>
            <a:ext cx="2081349" cy="315743"/>
          </a:xfrm>
          <a:prstGeom prst="curvedDown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795451" y="2455817"/>
            <a:ext cx="643563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/>
              <a:t>هيا يا ابطال نقوم بحل التمرين (2)  من الكتاب صفحة (3)</a:t>
            </a:r>
            <a:endParaRPr lang="ar-SA" sz="4400" b="1" dirty="0"/>
          </a:p>
        </p:txBody>
      </p:sp>
    </p:spTree>
    <p:extLst>
      <p:ext uri="{BB962C8B-B14F-4D97-AF65-F5344CB8AC3E}">
        <p14:creationId xmlns:p14="http://schemas.microsoft.com/office/powerpoint/2010/main" val="2452572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" y="383177"/>
            <a:ext cx="11129553" cy="58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2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14" y="349147"/>
            <a:ext cx="5468970" cy="5950905"/>
          </a:xfrm>
          <a:prstGeom prst="rect">
            <a:avLst/>
          </a:prstGeom>
        </p:spPr>
      </p:pic>
      <p:pic>
        <p:nvPicPr>
          <p:cNvPr id="8" name="صورة 7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" y="362809"/>
            <a:ext cx="5590903" cy="5950905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5860868" y="464432"/>
            <a:ext cx="600891" cy="5747657"/>
            <a:chOff x="5808977" y="1124200"/>
            <a:chExt cx="720431" cy="5172786"/>
          </a:xfrm>
        </p:grpSpPr>
        <p:grpSp>
          <p:nvGrpSpPr>
            <p:cNvPr id="10" name="مجموعة 9"/>
            <p:cNvGrpSpPr/>
            <p:nvPr/>
          </p:nvGrpSpPr>
          <p:grpSpPr>
            <a:xfrm>
              <a:off x="5808977" y="1124200"/>
              <a:ext cx="720431" cy="226042"/>
              <a:chOff x="5775553" y="1130718"/>
              <a:chExt cx="720431" cy="228600"/>
            </a:xfrm>
          </p:grpSpPr>
          <p:sp>
            <p:nvSpPr>
              <p:cNvPr id="81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مجموعة 10"/>
            <p:cNvGrpSpPr/>
            <p:nvPr/>
          </p:nvGrpSpPr>
          <p:grpSpPr>
            <a:xfrm>
              <a:off x="5808977" y="4242326"/>
              <a:ext cx="720431" cy="226042"/>
              <a:chOff x="5775553" y="1130718"/>
              <a:chExt cx="720431" cy="228600"/>
            </a:xfrm>
          </p:grpSpPr>
          <p:sp>
            <p:nvSpPr>
              <p:cNvPr id="77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مجموعة 11"/>
            <p:cNvGrpSpPr/>
            <p:nvPr/>
          </p:nvGrpSpPr>
          <p:grpSpPr>
            <a:xfrm>
              <a:off x="5808977" y="5772995"/>
              <a:ext cx="720431" cy="226042"/>
              <a:chOff x="5775553" y="1130718"/>
              <a:chExt cx="720431" cy="228600"/>
            </a:xfrm>
          </p:grpSpPr>
          <p:sp>
            <p:nvSpPr>
              <p:cNvPr id="73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مجموعة 12"/>
            <p:cNvGrpSpPr/>
            <p:nvPr/>
          </p:nvGrpSpPr>
          <p:grpSpPr>
            <a:xfrm>
              <a:off x="5808977" y="4973351"/>
              <a:ext cx="720431" cy="226042"/>
              <a:chOff x="5775553" y="1130718"/>
              <a:chExt cx="720431" cy="228600"/>
            </a:xfrm>
          </p:grpSpPr>
          <p:sp>
            <p:nvSpPr>
              <p:cNvPr id="69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مجموعة 13"/>
            <p:cNvGrpSpPr/>
            <p:nvPr/>
          </p:nvGrpSpPr>
          <p:grpSpPr>
            <a:xfrm>
              <a:off x="5808977" y="2496375"/>
              <a:ext cx="720431" cy="226042"/>
              <a:chOff x="5775553" y="1130718"/>
              <a:chExt cx="720431" cy="228600"/>
            </a:xfrm>
          </p:grpSpPr>
          <p:sp>
            <p:nvSpPr>
              <p:cNvPr id="65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مجموعة 14"/>
            <p:cNvGrpSpPr/>
            <p:nvPr/>
          </p:nvGrpSpPr>
          <p:grpSpPr>
            <a:xfrm>
              <a:off x="5808977" y="3487751"/>
              <a:ext cx="720431" cy="226042"/>
              <a:chOff x="5775553" y="1130718"/>
              <a:chExt cx="720431" cy="228600"/>
            </a:xfrm>
          </p:grpSpPr>
          <p:sp>
            <p:nvSpPr>
              <p:cNvPr id="61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مجموعة 15"/>
            <p:cNvGrpSpPr/>
            <p:nvPr/>
          </p:nvGrpSpPr>
          <p:grpSpPr>
            <a:xfrm>
              <a:off x="5808977" y="3090471"/>
              <a:ext cx="720431" cy="226042"/>
              <a:chOff x="5775553" y="1130718"/>
              <a:chExt cx="720431" cy="228600"/>
            </a:xfrm>
          </p:grpSpPr>
          <p:sp>
            <p:nvSpPr>
              <p:cNvPr id="57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مجموعة 16"/>
            <p:cNvGrpSpPr/>
            <p:nvPr/>
          </p:nvGrpSpPr>
          <p:grpSpPr>
            <a:xfrm>
              <a:off x="5808977" y="4590050"/>
              <a:ext cx="720431" cy="226042"/>
              <a:chOff x="5775553" y="1130718"/>
              <a:chExt cx="720431" cy="228600"/>
            </a:xfrm>
          </p:grpSpPr>
          <p:sp>
            <p:nvSpPr>
              <p:cNvPr id="53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مجموعة 17"/>
            <p:cNvGrpSpPr/>
            <p:nvPr/>
          </p:nvGrpSpPr>
          <p:grpSpPr>
            <a:xfrm>
              <a:off x="5808977" y="3904564"/>
              <a:ext cx="720431" cy="226042"/>
              <a:chOff x="5775553" y="1130718"/>
              <a:chExt cx="720431" cy="228600"/>
            </a:xfrm>
          </p:grpSpPr>
          <p:sp>
            <p:nvSpPr>
              <p:cNvPr id="49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مجموعة 18"/>
            <p:cNvGrpSpPr/>
            <p:nvPr/>
          </p:nvGrpSpPr>
          <p:grpSpPr>
            <a:xfrm>
              <a:off x="5808977" y="1443980"/>
              <a:ext cx="720431" cy="226042"/>
              <a:chOff x="5775553" y="1130718"/>
              <a:chExt cx="720431" cy="228600"/>
            </a:xfrm>
          </p:grpSpPr>
          <p:sp>
            <p:nvSpPr>
              <p:cNvPr id="45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" name="مجموعة 19"/>
            <p:cNvGrpSpPr/>
            <p:nvPr/>
          </p:nvGrpSpPr>
          <p:grpSpPr>
            <a:xfrm>
              <a:off x="5808977" y="2758932"/>
              <a:ext cx="720431" cy="226042"/>
              <a:chOff x="5775553" y="1130718"/>
              <a:chExt cx="720431" cy="228600"/>
            </a:xfrm>
          </p:grpSpPr>
          <p:sp>
            <p:nvSpPr>
              <p:cNvPr id="41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" name="مجموعة 20"/>
            <p:cNvGrpSpPr/>
            <p:nvPr/>
          </p:nvGrpSpPr>
          <p:grpSpPr>
            <a:xfrm>
              <a:off x="5808977" y="2142670"/>
              <a:ext cx="720431" cy="226042"/>
              <a:chOff x="5775553" y="1130718"/>
              <a:chExt cx="720431" cy="228600"/>
            </a:xfrm>
          </p:grpSpPr>
          <p:sp>
            <p:nvSpPr>
              <p:cNvPr id="37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مجموعة 21"/>
            <p:cNvGrpSpPr/>
            <p:nvPr/>
          </p:nvGrpSpPr>
          <p:grpSpPr>
            <a:xfrm>
              <a:off x="5808977" y="5423601"/>
              <a:ext cx="720431" cy="226042"/>
              <a:chOff x="5775553" y="1130718"/>
              <a:chExt cx="720431" cy="228600"/>
            </a:xfrm>
          </p:grpSpPr>
          <p:sp>
            <p:nvSpPr>
              <p:cNvPr id="33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" name="مجموعة 22"/>
            <p:cNvGrpSpPr/>
            <p:nvPr/>
          </p:nvGrpSpPr>
          <p:grpSpPr>
            <a:xfrm>
              <a:off x="5808977" y="6070944"/>
              <a:ext cx="720431" cy="226042"/>
              <a:chOff x="5775553" y="1130718"/>
              <a:chExt cx="720431" cy="228600"/>
            </a:xfrm>
          </p:grpSpPr>
          <p:sp>
            <p:nvSpPr>
              <p:cNvPr id="29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" name="مجموعة 23"/>
            <p:cNvGrpSpPr/>
            <p:nvPr/>
          </p:nvGrpSpPr>
          <p:grpSpPr>
            <a:xfrm>
              <a:off x="5808977" y="1778299"/>
              <a:ext cx="720431" cy="226042"/>
              <a:chOff x="5775553" y="1130718"/>
              <a:chExt cx="720431" cy="228600"/>
            </a:xfrm>
          </p:grpSpPr>
          <p:sp>
            <p:nvSpPr>
              <p:cNvPr id="25" name="Google Shape;151;p5"/>
              <p:cNvSpPr/>
              <p:nvPr/>
            </p:nvSpPr>
            <p:spPr>
              <a:xfrm>
                <a:off x="6267384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51;p5"/>
              <p:cNvSpPr/>
              <p:nvPr/>
            </p:nvSpPr>
            <p:spPr>
              <a:xfrm>
                <a:off x="5775553" y="1130718"/>
                <a:ext cx="228600" cy="22860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52;p5"/>
              <p:cNvSpPr/>
              <p:nvPr/>
            </p:nvSpPr>
            <p:spPr>
              <a:xfrm>
                <a:off x="5871731" y="11756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53;p5"/>
              <p:cNvSpPr/>
              <p:nvPr/>
            </p:nvSpPr>
            <p:spPr>
              <a:xfrm>
                <a:off x="5880067" y="127692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33439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377" cy="685799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637211" y="2438400"/>
            <a:ext cx="982326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 smtClean="0"/>
              <a:t>والآن يا أبطال هيا نحل تمرين (   ) و(    </a:t>
            </a:r>
            <a:r>
              <a:rPr lang="ar-SA" sz="6000" b="1" dirty="0" smtClean="0"/>
              <a:t>) صفحة </a:t>
            </a:r>
            <a:endParaRPr lang="ar-SA" sz="6000" b="1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3" y="2238103"/>
            <a:ext cx="1724297" cy="185492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1" y="2238103"/>
            <a:ext cx="2177142" cy="185492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50" y="3087188"/>
            <a:ext cx="2177142" cy="185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12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55592" y="184946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090058" y="1477888"/>
            <a:ext cx="894370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rgbClr val="FFC000"/>
                </a:solidFill>
              </a:rPr>
              <a:t>المعلمة : شفاء عوينة </a:t>
            </a:r>
            <a:r>
              <a:rPr lang="ar-SA" sz="4000" dirty="0" smtClean="0">
                <a:solidFill>
                  <a:srgbClr val="0070C0"/>
                </a:solidFill>
              </a:rPr>
              <a:t>مدرسة ذكور العرقوب  </a:t>
            </a:r>
          </a:p>
          <a:p>
            <a:r>
              <a:rPr lang="ar-SA" sz="4000" dirty="0" smtClean="0">
                <a:solidFill>
                  <a:srgbClr val="FFC000"/>
                </a:solidFill>
              </a:rPr>
              <a:t>المعلمة : أحلام خالد </a:t>
            </a:r>
            <a:r>
              <a:rPr lang="ar-SA" sz="4000" dirty="0" smtClean="0">
                <a:solidFill>
                  <a:srgbClr val="0070C0"/>
                </a:solidFill>
              </a:rPr>
              <a:t>مدرسة حيفا الأساسية المختلطة </a:t>
            </a:r>
          </a:p>
          <a:p>
            <a:r>
              <a:rPr lang="ar-SA" sz="4000" dirty="0" smtClean="0">
                <a:solidFill>
                  <a:srgbClr val="FFC000"/>
                </a:solidFill>
              </a:rPr>
              <a:t>المعلمة :باسمة شوشة </a:t>
            </a:r>
            <a:r>
              <a:rPr lang="ar-SA" sz="4000" dirty="0" smtClean="0">
                <a:solidFill>
                  <a:srgbClr val="0070C0"/>
                </a:solidFill>
              </a:rPr>
              <a:t>مدرسة بنات تل الربيع الأساسية  </a:t>
            </a:r>
            <a:endParaRPr lang="ar-SA" sz="4000" dirty="0">
              <a:solidFill>
                <a:srgbClr val="0070C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185588" y="3703320"/>
            <a:ext cx="5820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بإشراف الأستاذ عصام عبيد الله</a:t>
            </a:r>
            <a:endParaRPr lang="ar-SA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7150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4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" y="104504"/>
            <a:ext cx="11547565" cy="675349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011679" y="2856411"/>
            <a:ext cx="83950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/>
              <a:t>هيا نحل تمرين (   ) صفحة    من الكتاب </a:t>
            </a:r>
            <a:endParaRPr lang="ar-SA" sz="48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23" y="2653938"/>
            <a:ext cx="1558833" cy="165462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0" y="2856411"/>
            <a:ext cx="1750423" cy="127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090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Car Automobile Vehicle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" y="1058106"/>
            <a:ext cx="2194573" cy="1021080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156767" y="3080672"/>
            <a:ext cx="11861073" cy="827314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ناتج جمع العددين         +      =..................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845525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4493622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6141719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7789816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9437913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11086010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" name="مجموعة 6"/>
          <p:cNvGrpSpPr/>
          <p:nvPr/>
        </p:nvGrpSpPr>
        <p:grpSpPr>
          <a:xfrm>
            <a:off x="378773" y="416128"/>
            <a:ext cx="11747909" cy="478971"/>
            <a:chOff x="378773" y="416128"/>
            <a:chExt cx="11747909" cy="478971"/>
          </a:xfrm>
        </p:grpSpPr>
        <p:sp>
          <p:nvSpPr>
            <p:cNvPr id="18" name="مكعب 17"/>
            <p:cNvSpPr/>
            <p:nvPr/>
          </p:nvSpPr>
          <p:spPr>
            <a:xfrm>
              <a:off x="378773" y="433545"/>
              <a:ext cx="2098779" cy="461554"/>
            </a:xfrm>
            <a:prstGeom prst="cube">
              <a:avLst/>
            </a:prstGeom>
            <a:solidFill>
              <a:srgbClr val="FF0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3300"/>
                </a:solidFill>
              </a:endParaRPr>
            </a:p>
          </p:txBody>
        </p:sp>
        <p:sp>
          <p:nvSpPr>
            <p:cNvPr id="19" name="مكعب 18"/>
            <p:cNvSpPr/>
            <p:nvPr/>
          </p:nvSpPr>
          <p:spPr>
            <a:xfrm>
              <a:off x="2294666" y="433545"/>
              <a:ext cx="2098779" cy="461554"/>
            </a:xfrm>
            <a:prstGeom prst="cube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3300"/>
                </a:solidFill>
              </a:endParaRPr>
            </a:p>
          </p:txBody>
        </p:sp>
        <p:sp>
          <p:nvSpPr>
            <p:cNvPr id="20" name="مكعب 19"/>
            <p:cNvSpPr/>
            <p:nvPr/>
          </p:nvSpPr>
          <p:spPr>
            <a:xfrm>
              <a:off x="4258455" y="423206"/>
              <a:ext cx="2098779" cy="461554"/>
            </a:xfrm>
            <a:prstGeom prst="cube">
              <a:avLst/>
            </a:prstGeom>
            <a:solidFill>
              <a:srgbClr val="FF0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3300"/>
                </a:solidFill>
              </a:endParaRPr>
            </a:p>
          </p:txBody>
        </p:sp>
        <p:sp>
          <p:nvSpPr>
            <p:cNvPr id="21" name="مكعب 20"/>
            <p:cNvSpPr/>
            <p:nvPr/>
          </p:nvSpPr>
          <p:spPr>
            <a:xfrm>
              <a:off x="6148221" y="433545"/>
              <a:ext cx="2098779" cy="461554"/>
            </a:xfrm>
            <a:prstGeom prst="cube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3300"/>
                </a:solidFill>
              </a:endParaRPr>
            </a:p>
          </p:txBody>
        </p:sp>
        <p:sp>
          <p:nvSpPr>
            <p:cNvPr id="22" name="مكعب 21"/>
            <p:cNvSpPr/>
            <p:nvPr/>
          </p:nvSpPr>
          <p:spPr>
            <a:xfrm>
              <a:off x="8064114" y="416128"/>
              <a:ext cx="2098779" cy="461554"/>
            </a:xfrm>
            <a:prstGeom prst="cube">
              <a:avLst/>
            </a:prstGeom>
            <a:solidFill>
              <a:srgbClr val="FF0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3300"/>
                </a:solidFill>
              </a:endParaRPr>
            </a:p>
          </p:txBody>
        </p:sp>
        <p:sp>
          <p:nvSpPr>
            <p:cNvPr id="23" name="مكعب 22"/>
            <p:cNvSpPr/>
            <p:nvPr/>
          </p:nvSpPr>
          <p:spPr>
            <a:xfrm>
              <a:off x="10027903" y="423206"/>
              <a:ext cx="2098779" cy="461554"/>
            </a:xfrm>
            <a:prstGeom prst="cube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3300"/>
                </a:solidFill>
              </a:endParaRPr>
            </a:p>
          </p:txBody>
        </p:sp>
      </p:grpSp>
      <p:grpSp>
        <p:nvGrpSpPr>
          <p:cNvPr id="43" name="مجموعة 42"/>
          <p:cNvGrpSpPr/>
          <p:nvPr/>
        </p:nvGrpSpPr>
        <p:grpSpPr>
          <a:xfrm>
            <a:off x="108843" y="2492291"/>
            <a:ext cx="11747909" cy="471893"/>
            <a:chOff x="108843" y="2492291"/>
            <a:chExt cx="11747909" cy="471893"/>
          </a:xfrm>
        </p:grpSpPr>
        <p:sp>
          <p:nvSpPr>
            <p:cNvPr id="25" name="مكعب 24"/>
            <p:cNvSpPr/>
            <p:nvPr/>
          </p:nvSpPr>
          <p:spPr>
            <a:xfrm>
              <a:off x="108843" y="2502630"/>
              <a:ext cx="2098779" cy="461554"/>
            </a:xfrm>
            <a:prstGeom prst="cube">
              <a:avLst/>
            </a:prstGeom>
            <a:solidFill>
              <a:srgbClr val="FF0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3300"/>
                </a:solidFill>
              </a:endParaRPr>
            </a:p>
          </p:txBody>
        </p:sp>
        <p:sp>
          <p:nvSpPr>
            <p:cNvPr id="26" name="مكعب 25"/>
            <p:cNvSpPr/>
            <p:nvPr/>
          </p:nvSpPr>
          <p:spPr>
            <a:xfrm>
              <a:off x="2024736" y="2502630"/>
              <a:ext cx="2098779" cy="461554"/>
            </a:xfrm>
            <a:prstGeom prst="cube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3300"/>
                </a:solidFill>
              </a:endParaRPr>
            </a:p>
          </p:txBody>
        </p:sp>
        <p:sp>
          <p:nvSpPr>
            <p:cNvPr id="27" name="مكعب 26"/>
            <p:cNvSpPr/>
            <p:nvPr/>
          </p:nvSpPr>
          <p:spPr>
            <a:xfrm>
              <a:off x="3988525" y="2492291"/>
              <a:ext cx="2098779" cy="461554"/>
            </a:xfrm>
            <a:prstGeom prst="cube">
              <a:avLst/>
            </a:prstGeom>
            <a:solidFill>
              <a:srgbClr val="FF0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3300"/>
                </a:solidFill>
              </a:endParaRPr>
            </a:p>
          </p:txBody>
        </p:sp>
        <p:sp>
          <p:nvSpPr>
            <p:cNvPr id="28" name="مكعب 27"/>
            <p:cNvSpPr/>
            <p:nvPr/>
          </p:nvSpPr>
          <p:spPr>
            <a:xfrm>
              <a:off x="5878291" y="2502630"/>
              <a:ext cx="2098779" cy="461554"/>
            </a:xfrm>
            <a:prstGeom prst="cube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3300"/>
                </a:solidFill>
              </a:endParaRPr>
            </a:p>
          </p:txBody>
        </p:sp>
        <p:sp>
          <p:nvSpPr>
            <p:cNvPr id="29" name="مكعب 28"/>
            <p:cNvSpPr/>
            <p:nvPr/>
          </p:nvSpPr>
          <p:spPr>
            <a:xfrm>
              <a:off x="7794184" y="2502630"/>
              <a:ext cx="2098779" cy="461554"/>
            </a:xfrm>
            <a:prstGeom prst="cube">
              <a:avLst/>
            </a:prstGeom>
            <a:solidFill>
              <a:srgbClr val="FF0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3300"/>
                </a:solidFill>
              </a:endParaRPr>
            </a:p>
          </p:txBody>
        </p:sp>
        <p:sp>
          <p:nvSpPr>
            <p:cNvPr id="30" name="مكعب 29"/>
            <p:cNvSpPr/>
            <p:nvPr/>
          </p:nvSpPr>
          <p:spPr>
            <a:xfrm>
              <a:off x="9757973" y="2492291"/>
              <a:ext cx="2098779" cy="461554"/>
            </a:xfrm>
            <a:prstGeom prst="cube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3300"/>
                </a:solidFill>
              </a:endParaRPr>
            </a:p>
          </p:txBody>
        </p:sp>
      </p:grpSp>
      <p:grpSp>
        <p:nvGrpSpPr>
          <p:cNvPr id="31" name="مجموعة 30"/>
          <p:cNvGrpSpPr/>
          <p:nvPr/>
        </p:nvGrpSpPr>
        <p:grpSpPr>
          <a:xfrm>
            <a:off x="8917576" y="4262845"/>
            <a:ext cx="2947851" cy="618309"/>
            <a:chOff x="8917576" y="4262845"/>
            <a:chExt cx="2947851" cy="618309"/>
          </a:xfrm>
          <a:solidFill>
            <a:srgbClr val="009900"/>
          </a:solidFill>
        </p:grpSpPr>
        <p:sp>
          <p:nvSpPr>
            <p:cNvPr id="32" name="مجسم مشطوف الحواف 31">
              <a:hlinkClick r:id="rId3" action="ppaction://hlinksldjump"/>
            </p:cNvPr>
            <p:cNvSpPr/>
            <p:nvPr/>
          </p:nvSpPr>
          <p:spPr>
            <a:xfrm>
              <a:off x="8917576" y="4262845"/>
              <a:ext cx="2168434" cy="618309"/>
            </a:xfrm>
            <a:prstGeom prst="bevel">
              <a:avLst/>
            </a:prstGeom>
            <a:solidFill>
              <a:srgbClr val="FFFF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00" dirty="0">
                <a:solidFill>
                  <a:schemeClr val="tx1"/>
                </a:solidFill>
              </a:endParaRPr>
            </a:p>
          </p:txBody>
        </p:sp>
        <p:sp>
          <p:nvSpPr>
            <p:cNvPr id="33" name="شكل بيضاوي 32"/>
            <p:cNvSpPr/>
            <p:nvPr/>
          </p:nvSpPr>
          <p:spPr>
            <a:xfrm>
              <a:off x="11299369" y="4345577"/>
              <a:ext cx="566058" cy="531223"/>
            </a:xfrm>
            <a:prstGeom prst="ellipse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dirty="0" smtClean="0">
                  <a:solidFill>
                    <a:schemeClr val="tx1"/>
                  </a:solidFill>
                </a:rPr>
                <a:t>أ</a:t>
              </a:r>
              <a:endParaRPr lang="ar-SA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مجموعة 33"/>
          <p:cNvGrpSpPr/>
          <p:nvPr/>
        </p:nvGrpSpPr>
        <p:grpSpPr>
          <a:xfrm>
            <a:off x="2754085" y="5507612"/>
            <a:ext cx="2947851" cy="618309"/>
            <a:chOff x="2754085" y="5507612"/>
            <a:chExt cx="2947851" cy="618309"/>
          </a:xfrm>
          <a:solidFill>
            <a:srgbClr val="009900"/>
          </a:solidFill>
        </p:grpSpPr>
        <p:sp>
          <p:nvSpPr>
            <p:cNvPr id="35" name="مجسم مشطوف الحواف 34">
              <a:hlinkClick r:id="rId4" action="ppaction://hlinksldjump"/>
            </p:cNvPr>
            <p:cNvSpPr/>
            <p:nvPr/>
          </p:nvSpPr>
          <p:spPr>
            <a:xfrm>
              <a:off x="2754085" y="5507612"/>
              <a:ext cx="2168434" cy="618309"/>
            </a:xfrm>
            <a:prstGeom prst="bevel">
              <a:avLst/>
            </a:prstGeom>
            <a:solidFill>
              <a:srgbClr val="FFFF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00" dirty="0">
                <a:solidFill>
                  <a:schemeClr val="tx1"/>
                </a:solidFill>
              </a:endParaRPr>
            </a:p>
          </p:txBody>
        </p:sp>
        <p:sp>
          <p:nvSpPr>
            <p:cNvPr id="36" name="شكل بيضاوي 35"/>
            <p:cNvSpPr/>
            <p:nvPr/>
          </p:nvSpPr>
          <p:spPr>
            <a:xfrm>
              <a:off x="5135878" y="5594697"/>
              <a:ext cx="566058" cy="531223"/>
            </a:xfrm>
            <a:prstGeom prst="ellipse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dirty="0" smtClean="0">
                  <a:solidFill>
                    <a:schemeClr val="tx1"/>
                  </a:solidFill>
                </a:rPr>
                <a:t>د</a:t>
              </a:r>
              <a:endParaRPr lang="ar-SA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مجموعة 36"/>
          <p:cNvGrpSpPr/>
          <p:nvPr/>
        </p:nvGrpSpPr>
        <p:grpSpPr>
          <a:xfrm>
            <a:off x="8917576" y="5507611"/>
            <a:ext cx="2947851" cy="618309"/>
            <a:chOff x="8917576" y="5507611"/>
            <a:chExt cx="2947851" cy="618309"/>
          </a:xfrm>
          <a:solidFill>
            <a:srgbClr val="009900"/>
          </a:solidFill>
        </p:grpSpPr>
        <p:sp>
          <p:nvSpPr>
            <p:cNvPr id="38" name="مجسم مشطوف الحواف 37">
              <a:hlinkClick r:id="rId3" action="ppaction://hlinksldjump"/>
            </p:cNvPr>
            <p:cNvSpPr/>
            <p:nvPr/>
          </p:nvSpPr>
          <p:spPr>
            <a:xfrm>
              <a:off x="8917576" y="5507611"/>
              <a:ext cx="2168434" cy="618309"/>
            </a:xfrm>
            <a:prstGeom prst="bevel">
              <a:avLst/>
            </a:prstGeom>
            <a:solidFill>
              <a:srgbClr val="FFFF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00" dirty="0">
                <a:solidFill>
                  <a:schemeClr val="tx1"/>
                </a:solidFill>
              </a:endParaRPr>
            </a:p>
          </p:txBody>
        </p:sp>
        <p:sp>
          <p:nvSpPr>
            <p:cNvPr id="39" name="شكل بيضاوي 38"/>
            <p:cNvSpPr/>
            <p:nvPr/>
          </p:nvSpPr>
          <p:spPr>
            <a:xfrm>
              <a:off x="11299369" y="5594697"/>
              <a:ext cx="566058" cy="531223"/>
            </a:xfrm>
            <a:prstGeom prst="ellipse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</a:rPr>
                <a:t>ج</a:t>
              </a:r>
            </a:p>
          </p:txBody>
        </p:sp>
      </p:grpSp>
      <p:grpSp>
        <p:nvGrpSpPr>
          <p:cNvPr id="40" name="مجموعة 39"/>
          <p:cNvGrpSpPr/>
          <p:nvPr/>
        </p:nvGrpSpPr>
        <p:grpSpPr>
          <a:xfrm>
            <a:off x="2754085" y="4258491"/>
            <a:ext cx="2947851" cy="618309"/>
            <a:chOff x="2754085" y="4258491"/>
            <a:chExt cx="2947851" cy="618309"/>
          </a:xfrm>
        </p:grpSpPr>
        <p:sp>
          <p:nvSpPr>
            <p:cNvPr id="41" name="مجسم مشطوف الحواف 40">
              <a:hlinkClick r:id="rId3" action="ppaction://hlinksldjump"/>
            </p:cNvPr>
            <p:cNvSpPr/>
            <p:nvPr/>
          </p:nvSpPr>
          <p:spPr>
            <a:xfrm>
              <a:off x="2754085" y="4258491"/>
              <a:ext cx="2168434" cy="618309"/>
            </a:xfrm>
            <a:prstGeom prst="bevel">
              <a:avLst/>
            </a:prstGeom>
            <a:solidFill>
              <a:srgbClr val="FFFF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00" dirty="0">
                <a:solidFill>
                  <a:schemeClr val="tx1"/>
                </a:solidFill>
              </a:endParaRPr>
            </a:p>
          </p:txBody>
        </p:sp>
        <p:sp>
          <p:nvSpPr>
            <p:cNvPr id="42" name="شكل بيضاوي 41"/>
            <p:cNvSpPr/>
            <p:nvPr/>
          </p:nvSpPr>
          <p:spPr>
            <a:xfrm>
              <a:off x="5135878" y="4345577"/>
              <a:ext cx="566058" cy="531223"/>
            </a:xfrm>
            <a:prstGeom prst="ellipse">
              <a:avLst/>
            </a:prstGeom>
            <a:solidFill>
              <a:srgbClr val="0099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dirty="0" smtClean="0">
                  <a:solidFill>
                    <a:schemeClr val="tx1"/>
                  </a:solidFill>
                </a:rPr>
                <a:t>ب</a:t>
              </a:r>
              <a:endParaRPr lang="ar-SA" sz="2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87" y="4199392"/>
            <a:ext cx="719390" cy="76206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230" y="4221708"/>
            <a:ext cx="1292464" cy="86570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29" y="5501590"/>
            <a:ext cx="993734" cy="70033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96" y="5592270"/>
            <a:ext cx="993734" cy="609653"/>
          </a:xfrm>
          <a:prstGeom prst="rect">
            <a:avLst/>
          </a:prstGeom>
        </p:spPr>
      </p:pic>
      <p:pic>
        <p:nvPicPr>
          <p:cNvPr id="45" name="صورة 4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56" y="5516063"/>
            <a:ext cx="719390" cy="762066"/>
          </a:xfrm>
          <a:prstGeom prst="rect">
            <a:avLst/>
          </a:prstGeom>
        </p:spPr>
      </p:pic>
      <p:pic>
        <p:nvPicPr>
          <p:cNvPr id="46" name="صورة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364" y="4199392"/>
            <a:ext cx="1292464" cy="865707"/>
          </a:xfrm>
          <a:prstGeom prst="rect">
            <a:avLst/>
          </a:prstGeom>
        </p:spPr>
      </p:pic>
      <p:pic>
        <p:nvPicPr>
          <p:cNvPr id="47" name="صورة 4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03" y="4178334"/>
            <a:ext cx="1292464" cy="865707"/>
          </a:xfrm>
          <a:prstGeom prst="rect">
            <a:avLst/>
          </a:prstGeom>
        </p:spPr>
      </p:pic>
      <p:pic>
        <p:nvPicPr>
          <p:cNvPr id="50" name="صورة 4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198" y="5479274"/>
            <a:ext cx="719390" cy="762066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49" y="3102965"/>
            <a:ext cx="999831" cy="865707"/>
          </a:xfrm>
          <a:prstGeom prst="rect">
            <a:avLst/>
          </a:prstGeom>
        </p:spPr>
      </p:pic>
      <p:pic>
        <p:nvPicPr>
          <p:cNvPr id="53" name="صورة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13" y="3184522"/>
            <a:ext cx="719390" cy="762066"/>
          </a:xfrm>
          <a:prstGeom prst="rect">
            <a:avLst/>
          </a:prstGeom>
        </p:spPr>
      </p:pic>
      <p:pic>
        <p:nvPicPr>
          <p:cNvPr id="55" name="صورة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79" y="3162438"/>
            <a:ext cx="634039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330926" y="182881"/>
            <a:ext cx="11295017" cy="17417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dirty="0" smtClean="0">
                <a:solidFill>
                  <a:schemeClr val="tx1"/>
                </a:solidFill>
              </a:rPr>
              <a:t>انت ذكي جداً</a:t>
            </a:r>
            <a:endParaRPr lang="ar-SA" sz="6600" dirty="0">
              <a:solidFill>
                <a:schemeClr val="tx1"/>
              </a:solidFill>
            </a:endParaRPr>
          </a:p>
        </p:txBody>
      </p:sp>
      <p:pic>
        <p:nvPicPr>
          <p:cNvPr id="4" name="صورة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7934">
            <a:off x="257967" y="3102738"/>
            <a:ext cx="4309575" cy="2413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سهم إلى اليمين 4">
            <a:hlinkClick r:id="rId5" action="ppaction://hlinksldjump"/>
          </p:cNvPr>
          <p:cNvSpPr/>
          <p:nvPr/>
        </p:nvSpPr>
        <p:spPr>
          <a:xfrm>
            <a:off x="7698377" y="4702629"/>
            <a:ext cx="3518263" cy="146304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الانتقال الى السؤال التالي </a:t>
            </a:r>
            <a:endParaRPr lang="ar-S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504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نت ذكي جد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نت ذكي جد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478971" y="217714"/>
            <a:ext cx="11286309" cy="12104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حظ اوفر في المرة القادمة </a:t>
            </a:r>
            <a:endParaRPr lang="ar-SA" sz="40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15966">
            <a:off x="1472565" y="2702923"/>
            <a:ext cx="180975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سهم إلى اليمين 4">
            <a:hlinkClick r:id="rId4" action="ppaction://hlinksldjump"/>
          </p:cNvPr>
          <p:cNvSpPr/>
          <p:nvPr/>
        </p:nvSpPr>
        <p:spPr>
          <a:xfrm>
            <a:off x="8969829" y="4624251"/>
            <a:ext cx="2682240" cy="12279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bg1"/>
                </a:solidFill>
              </a:rPr>
              <a:t>إعادة السؤال </a:t>
            </a:r>
            <a:endParaRPr lang="ar-S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28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Car Automobile Vehicle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0" y="1133766"/>
            <a:ext cx="2194573" cy="1021080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165468" y="3105164"/>
            <a:ext cx="11861073" cy="827314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ناتج جمع العددين       +        =..................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845525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4493622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141719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789816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9437913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11086010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7" name="مجموعة 36"/>
          <p:cNvGrpSpPr/>
          <p:nvPr/>
        </p:nvGrpSpPr>
        <p:grpSpPr>
          <a:xfrm>
            <a:off x="346117" y="327673"/>
            <a:ext cx="11747909" cy="471893"/>
            <a:chOff x="108843" y="404949"/>
            <a:chExt cx="11747909" cy="471893"/>
          </a:xfrm>
        </p:grpSpPr>
        <p:sp>
          <p:nvSpPr>
            <p:cNvPr id="12" name="مكعب 11"/>
            <p:cNvSpPr/>
            <p:nvPr/>
          </p:nvSpPr>
          <p:spPr>
            <a:xfrm>
              <a:off x="108843" y="415288"/>
              <a:ext cx="2098779" cy="461554"/>
            </a:xfrm>
            <a:prstGeom prst="cube">
              <a:avLst/>
            </a:prstGeom>
            <a:solidFill>
              <a:srgbClr val="FF0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3300"/>
                </a:solidFill>
              </a:endParaRPr>
            </a:p>
          </p:txBody>
        </p:sp>
        <p:sp>
          <p:nvSpPr>
            <p:cNvPr id="13" name="مكعب 12"/>
            <p:cNvSpPr/>
            <p:nvPr/>
          </p:nvSpPr>
          <p:spPr>
            <a:xfrm>
              <a:off x="2024736" y="415288"/>
              <a:ext cx="2098779" cy="461554"/>
            </a:xfrm>
            <a:prstGeom prst="cube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3300"/>
                </a:solidFill>
              </a:endParaRPr>
            </a:p>
          </p:txBody>
        </p:sp>
        <p:sp>
          <p:nvSpPr>
            <p:cNvPr id="14" name="مكعب 13"/>
            <p:cNvSpPr/>
            <p:nvPr/>
          </p:nvSpPr>
          <p:spPr>
            <a:xfrm>
              <a:off x="3988525" y="404949"/>
              <a:ext cx="2098779" cy="461554"/>
            </a:xfrm>
            <a:prstGeom prst="cube">
              <a:avLst/>
            </a:prstGeom>
            <a:solidFill>
              <a:srgbClr val="FF0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3300"/>
                </a:solidFill>
              </a:endParaRPr>
            </a:p>
          </p:txBody>
        </p:sp>
        <p:sp>
          <p:nvSpPr>
            <p:cNvPr id="15" name="مكعب 14"/>
            <p:cNvSpPr/>
            <p:nvPr/>
          </p:nvSpPr>
          <p:spPr>
            <a:xfrm>
              <a:off x="5878291" y="415288"/>
              <a:ext cx="2098779" cy="461554"/>
            </a:xfrm>
            <a:prstGeom prst="cube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3300"/>
                </a:solidFill>
              </a:endParaRPr>
            </a:p>
          </p:txBody>
        </p:sp>
        <p:sp>
          <p:nvSpPr>
            <p:cNvPr id="16" name="مكعب 15"/>
            <p:cNvSpPr/>
            <p:nvPr/>
          </p:nvSpPr>
          <p:spPr>
            <a:xfrm>
              <a:off x="7794184" y="415288"/>
              <a:ext cx="2098779" cy="461554"/>
            </a:xfrm>
            <a:prstGeom prst="cube">
              <a:avLst/>
            </a:prstGeom>
            <a:solidFill>
              <a:srgbClr val="FF0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3300"/>
                </a:solidFill>
              </a:endParaRPr>
            </a:p>
          </p:txBody>
        </p:sp>
        <p:sp>
          <p:nvSpPr>
            <p:cNvPr id="17" name="مكعب 16"/>
            <p:cNvSpPr/>
            <p:nvPr/>
          </p:nvSpPr>
          <p:spPr>
            <a:xfrm>
              <a:off x="9757973" y="404949"/>
              <a:ext cx="2098779" cy="461554"/>
            </a:xfrm>
            <a:prstGeom prst="cube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3300"/>
                </a:solidFill>
              </a:endParaRPr>
            </a:p>
          </p:txBody>
        </p:sp>
      </p:grpSp>
      <p:grpSp>
        <p:nvGrpSpPr>
          <p:cNvPr id="38" name="مجموعة 37"/>
          <p:cNvGrpSpPr/>
          <p:nvPr/>
        </p:nvGrpSpPr>
        <p:grpSpPr>
          <a:xfrm>
            <a:off x="178528" y="2478707"/>
            <a:ext cx="11747909" cy="471893"/>
            <a:chOff x="108843" y="2474874"/>
            <a:chExt cx="11747909" cy="471893"/>
          </a:xfrm>
        </p:grpSpPr>
        <p:sp>
          <p:nvSpPr>
            <p:cNvPr id="19" name="مكعب 18"/>
            <p:cNvSpPr/>
            <p:nvPr/>
          </p:nvSpPr>
          <p:spPr>
            <a:xfrm>
              <a:off x="108843" y="2485213"/>
              <a:ext cx="2098779" cy="461554"/>
            </a:xfrm>
            <a:prstGeom prst="cube">
              <a:avLst/>
            </a:prstGeom>
            <a:solidFill>
              <a:srgbClr val="FF0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3300"/>
                </a:solidFill>
              </a:endParaRPr>
            </a:p>
          </p:txBody>
        </p:sp>
        <p:sp>
          <p:nvSpPr>
            <p:cNvPr id="20" name="مكعب 19"/>
            <p:cNvSpPr/>
            <p:nvPr/>
          </p:nvSpPr>
          <p:spPr>
            <a:xfrm>
              <a:off x="2024736" y="2485213"/>
              <a:ext cx="2098779" cy="461554"/>
            </a:xfrm>
            <a:prstGeom prst="cube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3300"/>
                </a:solidFill>
              </a:endParaRPr>
            </a:p>
          </p:txBody>
        </p:sp>
        <p:sp>
          <p:nvSpPr>
            <p:cNvPr id="21" name="مكعب 20"/>
            <p:cNvSpPr/>
            <p:nvPr/>
          </p:nvSpPr>
          <p:spPr>
            <a:xfrm>
              <a:off x="3988525" y="2474874"/>
              <a:ext cx="2098779" cy="461554"/>
            </a:xfrm>
            <a:prstGeom prst="cube">
              <a:avLst/>
            </a:prstGeom>
            <a:solidFill>
              <a:srgbClr val="FF0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3300"/>
                </a:solidFill>
              </a:endParaRPr>
            </a:p>
          </p:txBody>
        </p:sp>
        <p:sp>
          <p:nvSpPr>
            <p:cNvPr id="22" name="مكعب 21"/>
            <p:cNvSpPr/>
            <p:nvPr/>
          </p:nvSpPr>
          <p:spPr>
            <a:xfrm>
              <a:off x="5878291" y="2485213"/>
              <a:ext cx="2098779" cy="461554"/>
            </a:xfrm>
            <a:prstGeom prst="cube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3300"/>
                </a:solidFill>
              </a:endParaRPr>
            </a:p>
          </p:txBody>
        </p:sp>
        <p:sp>
          <p:nvSpPr>
            <p:cNvPr id="23" name="مكعب 22"/>
            <p:cNvSpPr/>
            <p:nvPr/>
          </p:nvSpPr>
          <p:spPr>
            <a:xfrm>
              <a:off x="7794184" y="2485213"/>
              <a:ext cx="2098779" cy="461554"/>
            </a:xfrm>
            <a:prstGeom prst="cube">
              <a:avLst/>
            </a:prstGeom>
            <a:solidFill>
              <a:srgbClr val="FF0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3300"/>
                </a:solidFill>
              </a:endParaRPr>
            </a:p>
          </p:txBody>
        </p:sp>
        <p:sp>
          <p:nvSpPr>
            <p:cNvPr id="24" name="مكعب 23"/>
            <p:cNvSpPr/>
            <p:nvPr/>
          </p:nvSpPr>
          <p:spPr>
            <a:xfrm>
              <a:off x="9757973" y="2474874"/>
              <a:ext cx="2098779" cy="461554"/>
            </a:xfrm>
            <a:prstGeom prst="cube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3300"/>
                </a:solidFill>
              </a:endParaRPr>
            </a:p>
          </p:txBody>
        </p:sp>
      </p:grpSp>
      <p:grpSp>
        <p:nvGrpSpPr>
          <p:cNvPr id="25" name="مجموعة 24"/>
          <p:cNvGrpSpPr/>
          <p:nvPr/>
        </p:nvGrpSpPr>
        <p:grpSpPr>
          <a:xfrm>
            <a:off x="8917576" y="4262845"/>
            <a:ext cx="2947851" cy="618309"/>
            <a:chOff x="8917576" y="4262845"/>
            <a:chExt cx="2947851" cy="618309"/>
          </a:xfrm>
          <a:solidFill>
            <a:srgbClr val="009900"/>
          </a:solidFill>
        </p:grpSpPr>
        <p:sp>
          <p:nvSpPr>
            <p:cNvPr id="26" name="مجسم مشطوف الحواف 25">
              <a:hlinkClick r:id="rId3" action="ppaction://hlinksldjump"/>
            </p:cNvPr>
            <p:cNvSpPr/>
            <p:nvPr/>
          </p:nvSpPr>
          <p:spPr>
            <a:xfrm>
              <a:off x="8917576" y="4262845"/>
              <a:ext cx="2168434" cy="618309"/>
            </a:xfrm>
            <a:prstGeom prst="bevel">
              <a:avLst/>
            </a:prstGeom>
            <a:solidFill>
              <a:srgbClr val="FFFF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شكل بيضاوي 26"/>
            <p:cNvSpPr/>
            <p:nvPr/>
          </p:nvSpPr>
          <p:spPr>
            <a:xfrm>
              <a:off x="11299369" y="4345577"/>
              <a:ext cx="566058" cy="531223"/>
            </a:xfrm>
            <a:prstGeom prst="ellipse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dirty="0" smtClean="0">
                  <a:solidFill>
                    <a:schemeClr val="tx1"/>
                  </a:solidFill>
                </a:rPr>
                <a:t>أ</a:t>
              </a:r>
              <a:endParaRPr lang="ar-SA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مجموعة 27"/>
          <p:cNvGrpSpPr/>
          <p:nvPr/>
        </p:nvGrpSpPr>
        <p:grpSpPr>
          <a:xfrm>
            <a:off x="3193868" y="4454433"/>
            <a:ext cx="2947851" cy="618309"/>
            <a:chOff x="2754085" y="5507612"/>
            <a:chExt cx="2947851" cy="618309"/>
          </a:xfrm>
          <a:solidFill>
            <a:srgbClr val="009900"/>
          </a:solidFill>
        </p:grpSpPr>
        <p:sp>
          <p:nvSpPr>
            <p:cNvPr id="29" name="مجسم مشطوف الحواف 28">
              <a:hlinkClick r:id="rId4" action="ppaction://hlinksldjump"/>
            </p:cNvPr>
            <p:cNvSpPr/>
            <p:nvPr/>
          </p:nvSpPr>
          <p:spPr>
            <a:xfrm>
              <a:off x="2754085" y="5507612"/>
              <a:ext cx="2168434" cy="618309"/>
            </a:xfrm>
            <a:prstGeom prst="bevel">
              <a:avLst/>
            </a:prstGeom>
            <a:solidFill>
              <a:srgbClr val="FFFF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00" dirty="0">
                <a:solidFill>
                  <a:schemeClr val="tx1"/>
                </a:solidFill>
              </a:endParaRPr>
            </a:p>
          </p:txBody>
        </p:sp>
        <p:sp>
          <p:nvSpPr>
            <p:cNvPr id="30" name="شكل بيضاوي 29"/>
            <p:cNvSpPr/>
            <p:nvPr/>
          </p:nvSpPr>
          <p:spPr>
            <a:xfrm>
              <a:off x="5135878" y="5594697"/>
              <a:ext cx="566058" cy="531223"/>
            </a:xfrm>
            <a:prstGeom prst="ellipse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</a:rPr>
                <a:t>ب</a:t>
              </a:r>
            </a:p>
          </p:txBody>
        </p:sp>
      </p:grpSp>
      <p:grpSp>
        <p:nvGrpSpPr>
          <p:cNvPr id="31" name="مجموعة 30"/>
          <p:cNvGrpSpPr/>
          <p:nvPr/>
        </p:nvGrpSpPr>
        <p:grpSpPr>
          <a:xfrm>
            <a:off x="8917576" y="5507611"/>
            <a:ext cx="2947851" cy="618309"/>
            <a:chOff x="8917576" y="5507611"/>
            <a:chExt cx="2947851" cy="618309"/>
          </a:xfrm>
          <a:solidFill>
            <a:srgbClr val="009900"/>
          </a:solidFill>
        </p:grpSpPr>
        <p:sp>
          <p:nvSpPr>
            <p:cNvPr id="32" name="مجسم مشطوف الحواف 31">
              <a:hlinkClick r:id="rId3" action="ppaction://hlinksldjump"/>
            </p:cNvPr>
            <p:cNvSpPr/>
            <p:nvPr/>
          </p:nvSpPr>
          <p:spPr>
            <a:xfrm>
              <a:off x="8917576" y="5507611"/>
              <a:ext cx="2168434" cy="618309"/>
            </a:xfrm>
            <a:prstGeom prst="bevel">
              <a:avLst/>
            </a:prstGeom>
            <a:solidFill>
              <a:srgbClr val="FFFF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00" dirty="0">
                <a:solidFill>
                  <a:schemeClr val="tx1"/>
                </a:solidFill>
              </a:endParaRPr>
            </a:p>
          </p:txBody>
        </p:sp>
        <p:sp>
          <p:nvSpPr>
            <p:cNvPr id="33" name="شكل بيضاوي 32"/>
            <p:cNvSpPr/>
            <p:nvPr/>
          </p:nvSpPr>
          <p:spPr>
            <a:xfrm>
              <a:off x="11299369" y="5594697"/>
              <a:ext cx="566058" cy="531223"/>
            </a:xfrm>
            <a:prstGeom prst="ellipse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</a:rPr>
                <a:t>ج</a:t>
              </a:r>
            </a:p>
          </p:txBody>
        </p:sp>
      </p:grpSp>
      <p:grpSp>
        <p:nvGrpSpPr>
          <p:cNvPr id="34" name="مجموعة 33"/>
          <p:cNvGrpSpPr/>
          <p:nvPr/>
        </p:nvGrpSpPr>
        <p:grpSpPr>
          <a:xfrm>
            <a:off x="3193868" y="5507611"/>
            <a:ext cx="2947851" cy="618309"/>
            <a:chOff x="2754085" y="4258491"/>
            <a:chExt cx="2947851" cy="618309"/>
          </a:xfrm>
          <a:solidFill>
            <a:srgbClr val="009900"/>
          </a:solidFill>
        </p:grpSpPr>
        <p:sp>
          <p:nvSpPr>
            <p:cNvPr id="35" name="مجسم مشطوف الحواف 34">
              <a:hlinkClick r:id="rId3" action="ppaction://hlinksldjump"/>
            </p:cNvPr>
            <p:cNvSpPr/>
            <p:nvPr/>
          </p:nvSpPr>
          <p:spPr>
            <a:xfrm>
              <a:off x="2754085" y="4258491"/>
              <a:ext cx="2168434" cy="618309"/>
            </a:xfrm>
            <a:prstGeom prst="bevel">
              <a:avLst/>
            </a:prstGeom>
            <a:solidFill>
              <a:srgbClr val="FFFF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00" dirty="0">
                <a:solidFill>
                  <a:schemeClr val="tx1"/>
                </a:solidFill>
              </a:endParaRPr>
            </a:p>
          </p:txBody>
        </p:sp>
        <p:sp>
          <p:nvSpPr>
            <p:cNvPr id="36" name="شكل بيضاوي 35"/>
            <p:cNvSpPr/>
            <p:nvPr/>
          </p:nvSpPr>
          <p:spPr>
            <a:xfrm>
              <a:off x="5135878" y="4345577"/>
              <a:ext cx="566058" cy="531223"/>
            </a:xfrm>
            <a:prstGeom prst="ellipse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</a:rPr>
                <a:t>د</a:t>
              </a:r>
            </a:p>
          </p:txBody>
        </p:sp>
      </p:grpSp>
      <p:pic>
        <p:nvPicPr>
          <p:cNvPr id="18" name="صورة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24" y="3182440"/>
            <a:ext cx="1271230" cy="904602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76" y="3105164"/>
            <a:ext cx="1049389" cy="1041708"/>
          </a:xfrm>
          <a:prstGeom prst="rect">
            <a:avLst/>
          </a:prstGeom>
        </p:spPr>
      </p:pic>
      <p:pic>
        <p:nvPicPr>
          <p:cNvPr id="45" name="صورة 4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27" y="4440254"/>
            <a:ext cx="1672046" cy="714144"/>
          </a:xfrm>
          <a:prstGeom prst="rect">
            <a:avLst/>
          </a:prstGeom>
        </p:spPr>
      </p:pic>
      <p:pic>
        <p:nvPicPr>
          <p:cNvPr id="46" name="صورة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279" y="4157173"/>
            <a:ext cx="1713354" cy="904118"/>
          </a:xfrm>
          <a:prstGeom prst="rect">
            <a:avLst/>
          </a:prstGeom>
        </p:spPr>
      </p:pic>
      <p:pic>
        <p:nvPicPr>
          <p:cNvPr id="47" name="صورة 4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87" y="5466971"/>
            <a:ext cx="1803578" cy="813304"/>
          </a:xfrm>
          <a:prstGeom prst="rect">
            <a:avLst/>
          </a:prstGeom>
        </p:spPr>
      </p:pic>
      <p:pic>
        <p:nvPicPr>
          <p:cNvPr id="48" name="صورة 4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757" y="5440341"/>
            <a:ext cx="1926398" cy="83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510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330926" y="182881"/>
            <a:ext cx="11295017" cy="17417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dirty="0" smtClean="0">
                <a:solidFill>
                  <a:schemeClr val="tx1"/>
                </a:solidFill>
              </a:rPr>
              <a:t>انت ذكي جداً</a:t>
            </a:r>
            <a:endParaRPr lang="ar-SA" sz="6600" dirty="0">
              <a:solidFill>
                <a:schemeClr val="tx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7934">
            <a:off x="257967" y="3102738"/>
            <a:ext cx="4309575" cy="2413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سهم إلى اليمين 4">
            <a:hlinkClick r:id="rId4" action="ppaction://hlinksldjump"/>
          </p:cNvPr>
          <p:cNvSpPr/>
          <p:nvPr/>
        </p:nvSpPr>
        <p:spPr>
          <a:xfrm>
            <a:off x="7698377" y="4702629"/>
            <a:ext cx="3518263" cy="1463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الانتقال الى السؤال التالي </a:t>
            </a:r>
            <a:endParaRPr lang="ar-S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41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نت ذكي جد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نت ذكي جد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478971" y="217714"/>
            <a:ext cx="11286309" cy="1210492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حظ اوفر في المرة القادمة </a:t>
            </a:r>
            <a:endParaRPr lang="ar-SA" sz="4800" dirty="0"/>
          </a:p>
        </p:txBody>
      </p:sp>
      <p:sp>
        <p:nvSpPr>
          <p:cNvPr id="4" name="سهم إلى اليمين 3">
            <a:hlinkClick r:id="rId3" action="ppaction://hlinksldjump"/>
          </p:cNvPr>
          <p:cNvSpPr/>
          <p:nvPr/>
        </p:nvSpPr>
        <p:spPr>
          <a:xfrm>
            <a:off x="8212183" y="4772297"/>
            <a:ext cx="3439886" cy="128886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إعادة حل السؤال </a:t>
            </a:r>
            <a:endParaRPr lang="ar-SA" sz="3200" dirty="0">
              <a:solidFill>
                <a:schemeClr val="tx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15966">
            <a:off x="1472565" y="2702923"/>
            <a:ext cx="180975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5182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Car Automobile Vehicle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94" y="1019491"/>
            <a:ext cx="2194573" cy="1021080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165468" y="3105164"/>
            <a:ext cx="11861073" cy="827314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ناتج جمع العددين        +      =..................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845525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4493622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141719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789816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9437913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11086010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كعب 11"/>
          <p:cNvSpPr/>
          <p:nvPr/>
        </p:nvSpPr>
        <p:spPr>
          <a:xfrm>
            <a:off x="108843" y="415288"/>
            <a:ext cx="2098779" cy="461554"/>
          </a:xfrm>
          <a:prstGeom prst="cube">
            <a:avLst/>
          </a:prstGeom>
          <a:solidFill>
            <a:srgbClr val="FF0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3300"/>
              </a:solidFill>
            </a:endParaRPr>
          </a:p>
        </p:txBody>
      </p:sp>
      <p:sp>
        <p:nvSpPr>
          <p:cNvPr id="13" name="مكعب 12"/>
          <p:cNvSpPr/>
          <p:nvPr/>
        </p:nvSpPr>
        <p:spPr>
          <a:xfrm>
            <a:off x="2016027" y="415288"/>
            <a:ext cx="2098779" cy="461554"/>
          </a:xfrm>
          <a:prstGeom prst="cube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14" name="مكعب 13"/>
          <p:cNvSpPr/>
          <p:nvPr/>
        </p:nvSpPr>
        <p:spPr>
          <a:xfrm>
            <a:off x="3988525" y="404949"/>
            <a:ext cx="2098779" cy="461554"/>
          </a:xfrm>
          <a:prstGeom prst="cube">
            <a:avLst/>
          </a:prstGeom>
          <a:solidFill>
            <a:srgbClr val="FF0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3300"/>
              </a:solidFill>
            </a:endParaRPr>
          </a:p>
        </p:txBody>
      </p:sp>
      <p:sp>
        <p:nvSpPr>
          <p:cNvPr id="15" name="مكعب 14"/>
          <p:cNvSpPr/>
          <p:nvPr/>
        </p:nvSpPr>
        <p:spPr>
          <a:xfrm>
            <a:off x="5878291" y="415288"/>
            <a:ext cx="2098779" cy="461554"/>
          </a:xfrm>
          <a:prstGeom prst="cube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3300"/>
              </a:solidFill>
            </a:endParaRPr>
          </a:p>
        </p:txBody>
      </p:sp>
      <p:sp>
        <p:nvSpPr>
          <p:cNvPr id="16" name="مكعب 15"/>
          <p:cNvSpPr/>
          <p:nvPr/>
        </p:nvSpPr>
        <p:spPr>
          <a:xfrm>
            <a:off x="7794184" y="415288"/>
            <a:ext cx="2098779" cy="461554"/>
          </a:xfrm>
          <a:prstGeom prst="cube">
            <a:avLst/>
          </a:prstGeom>
          <a:solidFill>
            <a:srgbClr val="FF0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17" name="مكعب 16"/>
          <p:cNvSpPr/>
          <p:nvPr/>
        </p:nvSpPr>
        <p:spPr>
          <a:xfrm>
            <a:off x="9757973" y="404949"/>
            <a:ext cx="2098779" cy="461554"/>
          </a:xfrm>
          <a:prstGeom prst="cube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3300"/>
              </a:solidFill>
            </a:endParaRPr>
          </a:p>
        </p:txBody>
      </p:sp>
      <p:sp>
        <p:nvSpPr>
          <p:cNvPr id="19" name="مكعب 18"/>
          <p:cNvSpPr/>
          <p:nvPr/>
        </p:nvSpPr>
        <p:spPr>
          <a:xfrm>
            <a:off x="108843" y="2485213"/>
            <a:ext cx="2098779" cy="461554"/>
          </a:xfrm>
          <a:prstGeom prst="cube">
            <a:avLst/>
          </a:prstGeom>
          <a:solidFill>
            <a:srgbClr val="FF0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3300"/>
              </a:solidFill>
            </a:endParaRPr>
          </a:p>
        </p:txBody>
      </p:sp>
      <p:sp>
        <p:nvSpPr>
          <p:cNvPr id="20" name="مكعب 19"/>
          <p:cNvSpPr/>
          <p:nvPr/>
        </p:nvSpPr>
        <p:spPr>
          <a:xfrm>
            <a:off x="2024736" y="2485213"/>
            <a:ext cx="2098779" cy="461554"/>
          </a:xfrm>
          <a:prstGeom prst="cube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21" name="مكعب 20"/>
          <p:cNvSpPr/>
          <p:nvPr/>
        </p:nvSpPr>
        <p:spPr>
          <a:xfrm>
            <a:off x="3988525" y="2474874"/>
            <a:ext cx="2098779" cy="461554"/>
          </a:xfrm>
          <a:prstGeom prst="cube">
            <a:avLst/>
          </a:prstGeom>
          <a:solidFill>
            <a:srgbClr val="FF0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3300"/>
              </a:solidFill>
            </a:endParaRPr>
          </a:p>
        </p:txBody>
      </p:sp>
      <p:sp>
        <p:nvSpPr>
          <p:cNvPr id="22" name="مكعب 21"/>
          <p:cNvSpPr/>
          <p:nvPr/>
        </p:nvSpPr>
        <p:spPr>
          <a:xfrm>
            <a:off x="5878291" y="2485213"/>
            <a:ext cx="2098779" cy="461554"/>
          </a:xfrm>
          <a:prstGeom prst="cube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3300"/>
              </a:solidFill>
            </a:endParaRPr>
          </a:p>
        </p:txBody>
      </p:sp>
      <p:sp>
        <p:nvSpPr>
          <p:cNvPr id="23" name="مكعب 22"/>
          <p:cNvSpPr/>
          <p:nvPr/>
        </p:nvSpPr>
        <p:spPr>
          <a:xfrm>
            <a:off x="7794184" y="2485213"/>
            <a:ext cx="2098779" cy="461554"/>
          </a:xfrm>
          <a:prstGeom prst="cube">
            <a:avLst/>
          </a:prstGeom>
          <a:solidFill>
            <a:srgbClr val="FF0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24" name="مكعب 23"/>
          <p:cNvSpPr/>
          <p:nvPr/>
        </p:nvSpPr>
        <p:spPr>
          <a:xfrm>
            <a:off x="9757973" y="2474874"/>
            <a:ext cx="2098779" cy="461554"/>
          </a:xfrm>
          <a:prstGeom prst="cube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3300"/>
              </a:solidFill>
            </a:endParaRPr>
          </a:p>
        </p:txBody>
      </p:sp>
      <p:grpSp>
        <p:nvGrpSpPr>
          <p:cNvPr id="25" name="مجموعة 24"/>
          <p:cNvGrpSpPr/>
          <p:nvPr/>
        </p:nvGrpSpPr>
        <p:grpSpPr>
          <a:xfrm>
            <a:off x="8917576" y="4262845"/>
            <a:ext cx="2947851" cy="618309"/>
            <a:chOff x="8917576" y="4262845"/>
            <a:chExt cx="2947851" cy="618309"/>
          </a:xfrm>
          <a:solidFill>
            <a:srgbClr val="009900"/>
          </a:solidFill>
        </p:grpSpPr>
        <p:sp>
          <p:nvSpPr>
            <p:cNvPr id="26" name="مجسم مشطوف الحواف 25">
              <a:hlinkClick r:id="rId3" action="ppaction://hlinksldjump"/>
            </p:cNvPr>
            <p:cNvSpPr/>
            <p:nvPr/>
          </p:nvSpPr>
          <p:spPr>
            <a:xfrm>
              <a:off x="8917576" y="4262845"/>
              <a:ext cx="2168434" cy="618309"/>
            </a:xfrm>
            <a:prstGeom prst="bevel">
              <a:avLst/>
            </a:prstGeom>
            <a:solidFill>
              <a:srgbClr val="FFFF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00" dirty="0">
                <a:solidFill>
                  <a:schemeClr val="tx1"/>
                </a:solidFill>
              </a:endParaRPr>
            </a:p>
          </p:txBody>
        </p:sp>
        <p:sp>
          <p:nvSpPr>
            <p:cNvPr id="27" name="شكل بيضاوي 26"/>
            <p:cNvSpPr/>
            <p:nvPr/>
          </p:nvSpPr>
          <p:spPr>
            <a:xfrm>
              <a:off x="11299369" y="4345577"/>
              <a:ext cx="566058" cy="531223"/>
            </a:xfrm>
            <a:prstGeom prst="ellipse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dirty="0" smtClean="0">
                  <a:solidFill>
                    <a:schemeClr val="tx1"/>
                  </a:solidFill>
                </a:rPr>
                <a:t>أ</a:t>
              </a:r>
              <a:endParaRPr lang="ar-SA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مجموعة 27"/>
          <p:cNvGrpSpPr/>
          <p:nvPr/>
        </p:nvGrpSpPr>
        <p:grpSpPr>
          <a:xfrm>
            <a:off x="8843573" y="5594697"/>
            <a:ext cx="2947851" cy="618309"/>
            <a:chOff x="2754085" y="5507612"/>
            <a:chExt cx="2947851" cy="618309"/>
          </a:xfrm>
          <a:solidFill>
            <a:srgbClr val="009900"/>
          </a:solidFill>
        </p:grpSpPr>
        <p:sp>
          <p:nvSpPr>
            <p:cNvPr id="29" name="مجسم مشطوف الحواف 28">
              <a:hlinkClick r:id="rId4" action="ppaction://hlinksldjump"/>
            </p:cNvPr>
            <p:cNvSpPr/>
            <p:nvPr/>
          </p:nvSpPr>
          <p:spPr>
            <a:xfrm>
              <a:off x="2754085" y="5507612"/>
              <a:ext cx="2168434" cy="618309"/>
            </a:xfrm>
            <a:prstGeom prst="bevel">
              <a:avLst/>
            </a:prstGeom>
            <a:solidFill>
              <a:srgbClr val="FFFF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00" dirty="0">
                <a:solidFill>
                  <a:schemeClr val="tx1"/>
                </a:solidFill>
              </a:endParaRPr>
            </a:p>
          </p:txBody>
        </p:sp>
        <p:sp>
          <p:nvSpPr>
            <p:cNvPr id="30" name="شكل بيضاوي 29"/>
            <p:cNvSpPr/>
            <p:nvPr/>
          </p:nvSpPr>
          <p:spPr>
            <a:xfrm>
              <a:off x="5135878" y="5594697"/>
              <a:ext cx="566058" cy="531223"/>
            </a:xfrm>
            <a:prstGeom prst="ellipse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</a:rPr>
                <a:t>ب</a:t>
              </a:r>
            </a:p>
          </p:txBody>
        </p:sp>
      </p:grpSp>
      <p:grpSp>
        <p:nvGrpSpPr>
          <p:cNvPr id="31" name="مجموعة 30"/>
          <p:cNvGrpSpPr/>
          <p:nvPr/>
        </p:nvGrpSpPr>
        <p:grpSpPr>
          <a:xfrm>
            <a:off x="3211310" y="4225305"/>
            <a:ext cx="2947851" cy="618309"/>
            <a:chOff x="8917576" y="5507611"/>
            <a:chExt cx="2947851" cy="618309"/>
          </a:xfrm>
          <a:solidFill>
            <a:srgbClr val="009900"/>
          </a:solidFill>
        </p:grpSpPr>
        <p:sp>
          <p:nvSpPr>
            <p:cNvPr id="32" name="مجسم مشطوف الحواف 31">
              <a:hlinkClick r:id="rId3" action="ppaction://hlinksldjump"/>
            </p:cNvPr>
            <p:cNvSpPr/>
            <p:nvPr/>
          </p:nvSpPr>
          <p:spPr>
            <a:xfrm>
              <a:off x="8917576" y="5507611"/>
              <a:ext cx="2168434" cy="618309"/>
            </a:xfrm>
            <a:prstGeom prst="bevel">
              <a:avLst/>
            </a:prstGeom>
            <a:solidFill>
              <a:srgbClr val="FFFF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00" dirty="0">
                <a:solidFill>
                  <a:schemeClr val="tx1"/>
                </a:solidFill>
              </a:endParaRPr>
            </a:p>
          </p:txBody>
        </p:sp>
        <p:sp>
          <p:nvSpPr>
            <p:cNvPr id="33" name="شكل بيضاوي 32"/>
            <p:cNvSpPr/>
            <p:nvPr/>
          </p:nvSpPr>
          <p:spPr>
            <a:xfrm>
              <a:off x="11299369" y="5594697"/>
              <a:ext cx="566058" cy="531223"/>
            </a:xfrm>
            <a:prstGeom prst="ellipse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dirty="0" smtClean="0">
                  <a:solidFill>
                    <a:schemeClr val="tx1"/>
                  </a:solidFill>
                </a:rPr>
                <a:t>ج</a:t>
              </a:r>
              <a:endParaRPr lang="ar-SA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مجموعة 33"/>
          <p:cNvGrpSpPr/>
          <p:nvPr/>
        </p:nvGrpSpPr>
        <p:grpSpPr>
          <a:xfrm>
            <a:off x="3193868" y="5484485"/>
            <a:ext cx="2947851" cy="618309"/>
            <a:chOff x="2754085" y="4258491"/>
            <a:chExt cx="2947851" cy="618309"/>
          </a:xfrm>
          <a:solidFill>
            <a:srgbClr val="009900"/>
          </a:solidFill>
        </p:grpSpPr>
        <p:sp>
          <p:nvSpPr>
            <p:cNvPr id="35" name="مجسم مشطوف الحواف 34">
              <a:hlinkClick r:id="rId3" action="ppaction://hlinksldjump"/>
            </p:cNvPr>
            <p:cNvSpPr/>
            <p:nvPr/>
          </p:nvSpPr>
          <p:spPr>
            <a:xfrm>
              <a:off x="2754085" y="4258491"/>
              <a:ext cx="2168434" cy="618309"/>
            </a:xfrm>
            <a:prstGeom prst="bevel">
              <a:avLst/>
            </a:prstGeom>
            <a:solidFill>
              <a:srgbClr val="FFFF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00" dirty="0">
                <a:solidFill>
                  <a:schemeClr val="tx1"/>
                </a:solidFill>
              </a:endParaRPr>
            </a:p>
          </p:txBody>
        </p:sp>
        <p:sp>
          <p:nvSpPr>
            <p:cNvPr id="36" name="شكل بيضاوي 35"/>
            <p:cNvSpPr/>
            <p:nvPr/>
          </p:nvSpPr>
          <p:spPr>
            <a:xfrm>
              <a:off x="5135878" y="4345577"/>
              <a:ext cx="566058" cy="531223"/>
            </a:xfrm>
            <a:prstGeom prst="ellipse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</a:rPr>
                <a:t>د</a:t>
              </a:r>
            </a:p>
          </p:txBody>
        </p:sp>
      </p:grpSp>
      <p:pic>
        <p:nvPicPr>
          <p:cNvPr id="42" name="صورة 4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06" y="4312391"/>
            <a:ext cx="1552314" cy="731020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636" y="3205145"/>
            <a:ext cx="952525" cy="656181"/>
          </a:xfrm>
          <a:prstGeom prst="rect">
            <a:avLst/>
          </a:prstGeom>
        </p:spPr>
      </p:pic>
      <p:pic>
        <p:nvPicPr>
          <p:cNvPr id="44" name="صورة 4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06" y="5681783"/>
            <a:ext cx="1552314" cy="512520"/>
          </a:xfrm>
          <a:prstGeom prst="rect">
            <a:avLst/>
          </a:prstGeom>
        </p:spPr>
      </p:pic>
      <p:pic>
        <p:nvPicPr>
          <p:cNvPr id="45" name="صورة 4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73" y="5501145"/>
            <a:ext cx="1733006" cy="711860"/>
          </a:xfrm>
          <a:prstGeom prst="rect">
            <a:avLst/>
          </a:prstGeom>
        </p:spPr>
      </p:pic>
      <p:pic>
        <p:nvPicPr>
          <p:cNvPr id="46" name="صورة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38" y="4312391"/>
            <a:ext cx="1062065" cy="613758"/>
          </a:xfrm>
          <a:prstGeom prst="rect">
            <a:avLst/>
          </a:prstGeom>
        </p:spPr>
      </p:pic>
      <p:pic>
        <p:nvPicPr>
          <p:cNvPr id="49" name="صورة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304" y="3239990"/>
            <a:ext cx="949233" cy="59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977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6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4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330926" y="182881"/>
            <a:ext cx="11295017" cy="17417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dirty="0" smtClean="0">
                <a:solidFill>
                  <a:schemeClr val="tx1"/>
                </a:solidFill>
              </a:rPr>
              <a:t>انت ذكي جداً</a:t>
            </a:r>
            <a:endParaRPr lang="ar-SA" sz="6600" dirty="0">
              <a:solidFill>
                <a:schemeClr val="tx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7934">
            <a:off x="257967" y="3102738"/>
            <a:ext cx="4309575" cy="2413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وجه ضاحك 4">
            <a:hlinkClick r:id="rId4" action="ppaction://hlinksldjump"/>
          </p:cNvPr>
          <p:cNvSpPr/>
          <p:nvPr/>
        </p:nvSpPr>
        <p:spPr>
          <a:xfrm>
            <a:off x="9413966" y="4389120"/>
            <a:ext cx="1759131" cy="134112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2059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نت ذكي جد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نت ذكي جد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478971" y="217714"/>
            <a:ext cx="11286309" cy="1210492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حظ اوفر في المرة القادمة </a:t>
            </a:r>
            <a:endParaRPr lang="ar-SA" sz="44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15966">
            <a:off x="1472565" y="2702923"/>
            <a:ext cx="180975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سهم إلى اليمين 4">
            <a:hlinkClick r:id="rId4" action="ppaction://hlinksldjump"/>
          </p:cNvPr>
          <p:cNvSpPr/>
          <p:nvPr/>
        </p:nvSpPr>
        <p:spPr>
          <a:xfrm>
            <a:off x="8055864" y="4471416"/>
            <a:ext cx="3849624" cy="17647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إعادة حل السؤال </a:t>
            </a:r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val="11810174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حظ أوفر في المرة القاد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Car Automobile Vehicle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27" y="938085"/>
            <a:ext cx="2194573" cy="102108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845525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4493622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6141719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7789816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9437913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1086010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6" name="مجموعة 25"/>
          <p:cNvGrpSpPr/>
          <p:nvPr/>
        </p:nvGrpSpPr>
        <p:grpSpPr>
          <a:xfrm>
            <a:off x="108843" y="404949"/>
            <a:ext cx="11747909" cy="471893"/>
            <a:chOff x="108843" y="404949"/>
            <a:chExt cx="11747909" cy="471893"/>
          </a:xfrm>
        </p:grpSpPr>
        <p:sp>
          <p:nvSpPr>
            <p:cNvPr id="11" name="مكعب 10"/>
            <p:cNvSpPr/>
            <p:nvPr/>
          </p:nvSpPr>
          <p:spPr>
            <a:xfrm>
              <a:off x="108843" y="415288"/>
              <a:ext cx="2098779" cy="461554"/>
            </a:xfrm>
            <a:prstGeom prst="cube">
              <a:avLst/>
            </a:prstGeom>
            <a:solidFill>
              <a:srgbClr val="FF0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3300"/>
                </a:solidFill>
              </a:endParaRPr>
            </a:p>
          </p:txBody>
        </p:sp>
        <p:sp>
          <p:nvSpPr>
            <p:cNvPr id="12" name="مكعب 11"/>
            <p:cNvSpPr/>
            <p:nvPr/>
          </p:nvSpPr>
          <p:spPr>
            <a:xfrm>
              <a:off x="2024736" y="415288"/>
              <a:ext cx="2098779" cy="461554"/>
            </a:xfrm>
            <a:prstGeom prst="cube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3300"/>
                </a:solidFill>
              </a:endParaRPr>
            </a:p>
          </p:txBody>
        </p:sp>
        <p:sp>
          <p:nvSpPr>
            <p:cNvPr id="13" name="مكعب 12"/>
            <p:cNvSpPr/>
            <p:nvPr/>
          </p:nvSpPr>
          <p:spPr>
            <a:xfrm>
              <a:off x="3988525" y="404949"/>
              <a:ext cx="2098779" cy="461554"/>
            </a:xfrm>
            <a:prstGeom prst="cube">
              <a:avLst/>
            </a:prstGeom>
            <a:solidFill>
              <a:srgbClr val="FF0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3300"/>
                </a:solidFill>
              </a:endParaRPr>
            </a:p>
          </p:txBody>
        </p:sp>
        <p:sp>
          <p:nvSpPr>
            <p:cNvPr id="14" name="مكعب 13"/>
            <p:cNvSpPr/>
            <p:nvPr/>
          </p:nvSpPr>
          <p:spPr>
            <a:xfrm>
              <a:off x="5878291" y="415288"/>
              <a:ext cx="2098779" cy="461554"/>
            </a:xfrm>
            <a:prstGeom prst="cube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3300"/>
                </a:solidFill>
              </a:endParaRPr>
            </a:p>
          </p:txBody>
        </p:sp>
        <p:sp>
          <p:nvSpPr>
            <p:cNvPr id="15" name="مكعب 14"/>
            <p:cNvSpPr/>
            <p:nvPr/>
          </p:nvSpPr>
          <p:spPr>
            <a:xfrm>
              <a:off x="7794184" y="415288"/>
              <a:ext cx="2098779" cy="461554"/>
            </a:xfrm>
            <a:prstGeom prst="cube">
              <a:avLst/>
            </a:prstGeom>
            <a:solidFill>
              <a:srgbClr val="FF0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3300"/>
                </a:solidFill>
              </a:endParaRPr>
            </a:p>
          </p:txBody>
        </p:sp>
        <p:sp>
          <p:nvSpPr>
            <p:cNvPr id="16" name="مكعب 15"/>
            <p:cNvSpPr/>
            <p:nvPr/>
          </p:nvSpPr>
          <p:spPr>
            <a:xfrm>
              <a:off x="9757973" y="404949"/>
              <a:ext cx="2098779" cy="461554"/>
            </a:xfrm>
            <a:prstGeom prst="cube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3300"/>
                </a:solidFill>
              </a:endParaRPr>
            </a:p>
          </p:txBody>
        </p:sp>
      </p:grpSp>
      <p:grpSp>
        <p:nvGrpSpPr>
          <p:cNvPr id="27" name="مجموعة 26"/>
          <p:cNvGrpSpPr/>
          <p:nvPr/>
        </p:nvGrpSpPr>
        <p:grpSpPr>
          <a:xfrm>
            <a:off x="108843" y="2404654"/>
            <a:ext cx="11747909" cy="471893"/>
            <a:chOff x="108843" y="2404654"/>
            <a:chExt cx="11747909" cy="471893"/>
          </a:xfrm>
        </p:grpSpPr>
        <p:sp>
          <p:nvSpPr>
            <p:cNvPr id="18" name="مكعب 17"/>
            <p:cNvSpPr/>
            <p:nvPr/>
          </p:nvSpPr>
          <p:spPr>
            <a:xfrm>
              <a:off x="108843" y="2414993"/>
              <a:ext cx="2098779" cy="461554"/>
            </a:xfrm>
            <a:prstGeom prst="cube">
              <a:avLst/>
            </a:prstGeom>
            <a:solidFill>
              <a:srgbClr val="FF0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3300"/>
                </a:solidFill>
              </a:endParaRPr>
            </a:p>
          </p:txBody>
        </p:sp>
        <p:sp>
          <p:nvSpPr>
            <p:cNvPr id="19" name="مكعب 18"/>
            <p:cNvSpPr/>
            <p:nvPr/>
          </p:nvSpPr>
          <p:spPr>
            <a:xfrm>
              <a:off x="2024736" y="2414993"/>
              <a:ext cx="2098779" cy="461554"/>
            </a:xfrm>
            <a:prstGeom prst="cube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3300"/>
                </a:solidFill>
              </a:endParaRPr>
            </a:p>
          </p:txBody>
        </p:sp>
        <p:sp>
          <p:nvSpPr>
            <p:cNvPr id="20" name="مكعب 19"/>
            <p:cNvSpPr/>
            <p:nvPr/>
          </p:nvSpPr>
          <p:spPr>
            <a:xfrm>
              <a:off x="3988525" y="2404654"/>
              <a:ext cx="2098779" cy="461554"/>
            </a:xfrm>
            <a:prstGeom prst="cube">
              <a:avLst/>
            </a:prstGeom>
            <a:solidFill>
              <a:srgbClr val="FF0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3300"/>
                </a:solidFill>
              </a:endParaRPr>
            </a:p>
          </p:txBody>
        </p:sp>
        <p:sp>
          <p:nvSpPr>
            <p:cNvPr id="21" name="مكعب 20"/>
            <p:cNvSpPr/>
            <p:nvPr/>
          </p:nvSpPr>
          <p:spPr>
            <a:xfrm>
              <a:off x="5878291" y="2414993"/>
              <a:ext cx="2098779" cy="461554"/>
            </a:xfrm>
            <a:prstGeom prst="cube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3300"/>
                </a:solidFill>
              </a:endParaRPr>
            </a:p>
          </p:txBody>
        </p:sp>
        <p:sp>
          <p:nvSpPr>
            <p:cNvPr id="22" name="مكعب 21"/>
            <p:cNvSpPr/>
            <p:nvPr/>
          </p:nvSpPr>
          <p:spPr>
            <a:xfrm>
              <a:off x="7794184" y="2414993"/>
              <a:ext cx="2098779" cy="461554"/>
            </a:xfrm>
            <a:prstGeom prst="cube">
              <a:avLst/>
            </a:prstGeom>
            <a:solidFill>
              <a:srgbClr val="FF000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3300"/>
                </a:solidFill>
              </a:endParaRPr>
            </a:p>
          </p:txBody>
        </p:sp>
        <p:sp>
          <p:nvSpPr>
            <p:cNvPr id="23" name="مكعب 22"/>
            <p:cNvSpPr/>
            <p:nvPr/>
          </p:nvSpPr>
          <p:spPr>
            <a:xfrm>
              <a:off x="9757973" y="2404654"/>
              <a:ext cx="2098779" cy="461554"/>
            </a:xfrm>
            <a:prstGeom prst="cube">
              <a:avLst/>
            </a:prstGeom>
            <a:solidFill>
              <a:schemeClr val="bg1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3300"/>
                </a:solidFill>
              </a:endParaRPr>
            </a:p>
          </p:txBody>
        </p:sp>
      </p:grpSp>
      <p:sp>
        <p:nvSpPr>
          <p:cNvPr id="24" name="سحابة 23"/>
          <p:cNvSpPr/>
          <p:nvPr/>
        </p:nvSpPr>
        <p:spPr>
          <a:xfrm>
            <a:off x="1280160" y="3439056"/>
            <a:ext cx="8778240" cy="281286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7030A0"/>
                </a:solidFill>
              </a:rPr>
              <a:t>احسنت  أوصلت السيارة الى مكانها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62" y="4212907"/>
            <a:ext cx="2095500" cy="2181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مستطيل 27"/>
          <p:cNvSpPr/>
          <p:nvPr/>
        </p:nvSpPr>
        <p:spPr>
          <a:xfrm>
            <a:off x="1367244" y="1895483"/>
            <a:ext cx="992777" cy="18070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3924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مفرقع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0.3664 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2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800" b="1" dirty="0" smtClean="0">
                <a:solidFill>
                  <a:srgbClr val="FF0000"/>
                </a:solidFill>
              </a:rPr>
              <a:t>نشاط تطبيقي</a:t>
            </a:r>
          </a:p>
          <a:p>
            <a:pPr algn="ctr">
              <a:lnSpc>
                <a:spcPct val="200000"/>
              </a:lnSpc>
            </a:pP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</a:rPr>
              <a:t>حل 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ورقة العمل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التالية</a:t>
            </a:r>
            <a:endParaRPr lang="en-US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95359" cy="669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8"/>
          <a:stretch/>
        </p:blipFill>
        <p:spPr>
          <a:xfrm>
            <a:off x="9394943" y="0"/>
            <a:ext cx="2797057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778796" y="125643"/>
            <a:ext cx="449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مُهِمْة أدائية: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751376" y="1566148"/>
            <a:ext cx="658368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هيا يا أبطال نبحث في المصحف الشريف عن عدد </a:t>
            </a:r>
            <a:r>
              <a:rPr lang="ar-SA" sz="3200" b="1" dirty="0"/>
              <a:t>آ</a:t>
            </a:r>
            <a:r>
              <a:rPr lang="ar-SA" sz="3200" b="1" dirty="0" smtClean="0"/>
              <a:t>يات سورة الضحى و عدد آيات سورة الطارق ثم نجمع عدد </a:t>
            </a:r>
            <a:r>
              <a:rPr lang="ar-SA" sz="3200" b="1" dirty="0"/>
              <a:t>آ</a:t>
            </a:r>
            <a:r>
              <a:rPr lang="ar-SA" sz="3200" b="1" dirty="0" smtClean="0"/>
              <a:t>يات السورتين </a:t>
            </a:r>
          </a:p>
          <a:p>
            <a:r>
              <a:rPr lang="ar-SA" sz="3200" b="1" dirty="0" smtClean="0"/>
              <a:t>1- جمع عمودي</a:t>
            </a:r>
          </a:p>
          <a:p>
            <a:r>
              <a:rPr lang="ar-SA" sz="3200" b="1" dirty="0" smtClean="0"/>
              <a:t>2- جمع افقي  </a:t>
            </a:r>
            <a:endParaRPr lang="ar-SA" sz="3200" b="1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7134">
            <a:off x="1326574" y="2003450"/>
            <a:ext cx="2394158" cy="357237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791343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12192000" cy="686104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162594" y="2011677"/>
            <a:ext cx="97971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FFC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FFC000"/>
                </a:solidFill>
              </a:rPr>
              <a:t>أحسنتم </a:t>
            </a:r>
          </a:p>
          <a:p>
            <a:pPr algn="ctr"/>
            <a:r>
              <a:rPr lang="ar-SA" sz="8800" b="1" dirty="0" smtClean="0">
                <a:solidFill>
                  <a:srgbClr val="F1A19F"/>
                </a:solidFill>
              </a:rPr>
              <a:t>إلى اللقــــاء</a:t>
            </a:r>
            <a:endParaRPr lang="en-US" sz="8800" b="1" dirty="0">
              <a:solidFill>
                <a:srgbClr val="F1A1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74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374216" y="1804740"/>
            <a:ext cx="3443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4162697" y="2921168"/>
            <a:ext cx="485938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chemeClr val="bg1"/>
                </a:solidFill>
              </a:rPr>
              <a:t>جمع عددين دون حمل ضمن</a:t>
            </a:r>
            <a:endParaRPr lang="ar-SA" sz="6000" b="1" dirty="0">
              <a:solidFill>
                <a:schemeClr val="bg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502" y="2921168"/>
            <a:ext cx="1152045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787552" y="1769230"/>
            <a:ext cx="2315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274326" y="2598003"/>
            <a:ext cx="93415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rgbClr val="FFC000"/>
                </a:solidFill>
              </a:rPr>
              <a:t>أ</a:t>
            </a:r>
            <a:r>
              <a:rPr lang="ar-SA" sz="4800" dirty="0" smtClean="0">
                <a:solidFill>
                  <a:srgbClr val="FFC000"/>
                </a:solidFill>
              </a:rPr>
              <a:t>ن يجمع الطالب عددين ضمن       دون حمل </a:t>
            </a:r>
            <a:endParaRPr lang="ar-SA" sz="4800" dirty="0">
              <a:solidFill>
                <a:srgbClr val="FFC0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378" y="2692560"/>
            <a:ext cx="127417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مستطيل 7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Question 1"/>
          <p:cNvSpPr/>
          <p:nvPr/>
        </p:nvSpPr>
        <p:spPr>
          <a:xfrm>
            <a:off x="0" y="7380221"/>
            <a:ext cx="12192000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JO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هيا نقرا العدد738 </a:t>
            </a:r>
            <a:endParaRPr lang="en-GB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3" name="Question 2"/>
          <p:cNvSpPr/>
          <p:nvPr/>
        </p:nvSpPr>
        <p:spPr>
          <a:xfrm>
            <a:off x="-27946" y="8906879"/>
            <a:ext cx="12219946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JO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ما القيمة المنزلية للعدد باللون الأحمر 7</a:t>
            </a:r>
            <a:r>
              <a:rPr lang="ar-JO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r>
              <a:rPr lang="ar-JO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en-GB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Question 3"/>
          <p:cNvSpPr/>
          <p:nvPr/>
        </p:nvSpPr>
        <p:spPr>
          <a:xfrm>
            <a:off x="0" y="10467953"/>
            <a:ext cx="12192000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JO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هيا نقرا العدد بالصورة المختصرة 8+60+400 </a:t>
            </a:r>
            <a:endParaRPr lang="en-GB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Question 4"/>
          <p:cNvSpPr/>
          <p:nvPr/>
        </p:nvSpPr>
        <p:spPr>
          <a:xfrm>
            <a:off x="0" y="12028546"/>
            <a:ext cx="12192000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JO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هل العدد 498 زوجي ام فردي  </a:t>
            </a:r>
            <a:endParaRPr lang="en-GB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6" name="Question 5"/>
          <p:cNvSpPr/>
          <p:nvPr/>
        </p:nvSpPr>
        <p:spPr>
          <a:xfrm>
            <a:off x="0" y="13573103"/>
            <a:ext cx="12192000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JO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ما هو العدد التالي لل289 </a:t>
            </a:r>
            <a:endParaRPr lang="en-GB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Question 6"/>
          <p:cNvSpPr/>
          <p:nvPr/>
        </p:nvSpPr>
        <p:spPr>
          <a:xfrm>
            <a:off x="0" y="15133696"/>
            <a:ext cx="12192000" cy="144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JO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ناتج جمع العددين45+32=</a:t>
            </a:r>
            <a:endParaRPr lang="en-GB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8" name="Clouds BG Image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213"/>
            <a:ext cx="12243476" cy="68724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6000 w 12192000"/>
              <a:gd name="connsiteY5" fmla="*/ 5419565 h 6858000"/>
              <a:gd name="connsiteX6" fmla="*/ 156000 w 12192000"/>
              <a:gd name="connsiteY6" fmla="*/ 6679565 h 6858000"/>
              <a:gd name="connsiteX7" fmla="*/ 12036000 w 12192000"/>
              <a:gd name="connsiteY7" fmla="*/ 6679565 h 6858000"/>
              <a:gd name="connsiteX8" fmla="*/ 12036000 w 12192000"/>
              <a:gd name="connsiteY8" fmla="*/ 5419565 h 6858000"/>
              <a:gd name="connsiteX9" fmla="*/ 156000 w 12192000"/>
              <a:gd name="connsiteY9" fmla="*/ 54195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56000" y="5419565"/>
                </a:moveTo>
                <a:lnTo>
                  <a:pt x="156000" y="6679565"/>
                </a:lnTo>
                <a:lnTo>
                  <a:pt x="12036000" y="6679565"/>
                </a:lnTo>
                <a:lnTo>
                  <a:pt x="12036000" y="5419565"/>
                </a:lnTo>
                <a:lnTo>
                  <a:pt x="156000" y="5419565"/>
                </a:lnTo>
                <a:close/>
              </a:path>
            </a:pathLst>
          </a:custGeom>
        </p:spPr>
      </p:pic>
      <p:grpSp>
        <p:nvGrpSpPr>
          <p:cNvPr id="79" name="Balloon 8"/>
          <p:cNvGrpSpPr/>
          <p:nvPr/>
        </p:nvGrpSpPr>
        <p:grpSpPr>
          <a:xfrm rot="19002314">
            <a:off x="2179931" y="77896"/>
            <a:ext cx="1808928" cy="3690614"/>
            <a:chOff x="7049438" y="175084"/>
            <a:chExt cx="1808928" cy="3396932"/>
          </a:xfrm>
        </p:grpSpPr>
        <p:sp>
          <p:nvSpPr>
            <p:cNvPr id="80" name="String 8"/>
            <p:cNvSpPr/>
            <p:nvPr/>
          </p:nvSpPr>
          <p:spPr>
            <a:xfrm>
              <a:off x="7049438" y="1486463"/>
              <a:ext cx="986471" cy="2085553"/>
            </a:xfrm>
            <a:custGeom>
              <a:avLst/>
              <a:gdLst>
                <a:gd name="connsiteX0" fmla="*/ 986471 w 986471"/>
                <a:gd name="connsiteY0" fmla="*/ 0 h 2085553"/>
                <a:gd name="connsiteX1" fmla="*/ 783772 w 986471"/>
                <a:gd name="connsiteY1" fmla="*/ 346841 h 2085553"/>
                <a:gd name="connsiteX2" fmla="*/ 648639 w 986471"/>
                <a:gd name="connsiteY2" fmla="*/ 1004489 h 2085553"/>
                <a:gd name="connsiteX3" fmla="*/ 180178 w 986471"/>
                <a:gd name="connsiteY3" fmla="*/ 1508985 h 2085553"/>
                <a:gd name="connsiteX4" fmla="*/ 0 w 986471"/>
                <a:gd name="connsiteY4" fmla="*/ 2085553 h 208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471" h="2085553">
                  <a:moveTo>
                    <a:pt x="986471" y="0"/>
                  </a:moveTo>
                  <a:cubicBezTo>
                    <a:pt x="913274" y="89713"/>
                    <a:pt x="840077" y="179426"/>
                    <a:pt x="783772" y="346841"/>
                  </a:cubicBezTo>
                  <a:cubicBezTo>
                    <a:pt x="727467" y="514256"/>
                    <a:pt x="749238" y="810798"/>
                    <a:pt x="648639" y="1004489"/>
                  </a:cubicBezTo>
                  <a:cubicBezTo>
                    <a:pt x="548040" y="1198180"/>
                    <a:pt x="288285" y="1328808"/>
                    <a:pt x="180178" y="1508985"/>
                  </a:cubicBezTo>
                  <a:cubicBezTo>
                    <a:pt x="72071" y="1689162"/>
                    <a:pt x="36035" y="1887357"/>
                    <a:pt x="0" y="2085553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Balloon 8"/>
            <p:cNvSpPr/>
            <p:nvPr/>
          </p:nvSpPr>
          <p:spPr>
            <a:xfrm rot="1512258">
              <a:off x="7778366" y="175084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9CDC5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2" name="Balloon 9"/>
          <p:cNvGrpSpPr/>
          <p:nvPr/>
        </p:nvGrpSpPr>
        <p:grpSpPr>
          <a:xfrm rot="18146938">
            <a:off x="2451415" y="1757194"/>
            <a:ext cx="1461802" cy="2761170"/>
            <a:chOff x="7824201" y="828863"/>
            <a:chExt cx="1461802" cy="2761170"/>
          </a:xfrm>
        </p:grpSpPr>
        <p:sp>
          <p:nvSpPr>
            <p:cNvPr id="83" name="String 9"/>
            <p:cNvSpPr/>
            <p:nvPr/>
          </p:nvSpPr>
          <p:spPr>
            <a:xfrm>
              <a:off x="7824201" y="2139606"/>
              <a:ext cx="635125" cy="1450427"/>
            </a:xfrm>
            <a:custGeom>
              <a:avLst/>
              <a:gdLst>
                <a:gd name="connsiteX0" fmla="*/ 635125 w 635125"/>
                <a:gd name="connsiteY0" fmla="*/ 0 h 1450427"/>
                <a:gd name="connsiteX1" fmla="*/ 382877 w 635125"/>
                <a:gd name="connsiteY1" fmla="*/ 333328 h 1450427"/>
                <a:gd name="connsiteX2" fmla="*/ 270266 w 635125"/>
                <a:gd name="connsiteY2" fmla="*/ 720709 h 1450427"/>
                <a:gd name="connsiteX3" fmla="*/ 207204 w 635125"/>
                <a:gd name="connsiteY3" fmla="*/ 1139622 h 1450427"/>
                <a:gd name="connsiteX4" fmla="*/ 0 w 635125"/>
                <a:gd name="connsiteY4" fmla="*/ 1450427 h 145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125" h="1450427">
                  <a:moveTo>
                    <a:pt x="635125" y="0"/>
                  </a:moveTo>
                  <a:cubicBezTo>
                    <a:pt x="539406" y="106605"/>
                    <a:pt x="443687" y="213210"/>
                    <a:pt x="382877" y="333328"/>
                  </a:cubicBezTo>
                  <a:cubicBezTo>
                    <a:pt x="322067" y="453446"/>
                    <a:pt x="299545" y="586327"/>
                    <a:pt x="270266" y="720709"/>
                  </a:cubicBezTo>
                  <a:cubicBezTo>
                    <a:pt x="240987" y="855091"/>
                    <a:pt x="252248" y="1018002"/>
                    <a:pt x="207204" y="1139622"/>
                  </a:cubicBezTo>
                  <a:cubicBezTo>
                    <a:pt x="162160" y="1261242"/>
                    <a:pt x="29279" y="1398626"/>
                    <a:pt x="0" y="1450427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Balloon 9"/>
            <p:cNvSpPr/>
            <p:nvPr/>
          </p:nvSpPr>
          <p:spPr>
            <a:xfrm rot="1512258">
              <a:off x="8206003" y="828863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8F4CC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5" name="Balloon 5"/>
          <p:cNvGrpSpPr/>
          <p:nvPr/>
        </p:nvGrpSpPr>
        <p:grpSpPr>
          <a:xfrm>
            <a:off x="4533802" y="179015"/>
            <a:ext cx="1080000" cy="3703767"/>
            <a:chOff x="5249019" y="286636"/>
            <a:chExt cx="1080000" cy="3703767"/>
          </a:xfrm>
        </p:grpSpPr>
        <p:sp>
          <p:nvSpPr>
            <p:cNvPr id="86" name="String 5"/>
            <p:cNvSpPr/>
            <p:nvPr/>
          </p:nvSpPr>
          <p:spPr>
            <a:xfrm>
              <a:off x="5752149" y="1657552"/>
              <a:ext cx="247199" cy="2332851"/>
            </a:xfrm>
            <a:custGeom>
              <a:avLst/>
              <a:gdLst>
                <a:gd name="connsiteX0" fmla="*/ 79978 w 247199"/>
                <a:gd name="connsiteY0" fmla="*/ 0 h 2332851"/>
                <a:gd name="connsiteX1" fmla="*/ 144600 w 247199"/>
                <a:gd name="connsiteY1" fmla="*/ 387731 h 2332851"/>
                <a:gd name="connsiteX2" fmla="*/ 21818 w 247199"/>
                <a:gd name="connsiteY2" fmla="*/ 772232 h 2332851"/>
                <a:gd name="connsiteX3" fmla="*/ 21818 w 247199"/>
                <a:gd name="connsiteY3" fmla="*/ 1185812 h 2332851"/>
                <a:gd name="connsiteX4" fmla="*/ 241533 w 247199"/>
                <a:gd name="connsiteY4" fmla="*/ 1886960 h 2332851"/>
                <a:gd name="connsiteX5" fmla="*/ 160756 w 247199"/>
                <a:gd name="connsiteY5" fmla="*/ 2332851 h 233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199" h="2332851">
                  <a:moveTo>
                    <a:pt x="79978" y="0"/>
                  </a:moveTo>
                  <a:cubicBezTo>
                    <a:pt x="117135" y="129513"/>
                    <a:pt x="154293" y="259026"/>
                    <a:pt x="144600" y="387731"/>
                  </a:cubicBezTo>
                  <a:cubicBezTo>
                    <a:pt x="134907" y="516436"/>
                    <a:pt x="42282" y="639219"/>
                    <a:pt x="21818" y="772232"/>
                  </a:cubicBezTo>
                  <a:cubicBezTo>
                    <a:pt x="1354" y="905245"/>
                    <a:pt x="-14801" y="1000024"/>
                    <a:pt x="21818" y="1185812"/>
                  </a:cubicBezTo>
                  <a:cubicBezTo>
                    <a:pt x="58437" y="1371600"/>
                    <a:pt x="218377" y="1695787"/>
                    <a:pt x="241533" y="1886960"/>
                  </a:cubicBezTo>
                  <a:cubicBezTo>
                    <a:pt x="264689" y="2078133"/>
                    <a:pt x="212722" y="2205492"/>
                    <a:pt x="160756" y="2332851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Balloon 5"/>
            <p:cNvSpPr/>
            <p:nvPr/>
          </p:nvSpPr>
          <p:spPr>
            <a:xfrm rot="21278860">
              <a:off x="5249019" y="286636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8" name="Balloon 4"/>
          <p:cNvGrpSpPr/>
          <p:nvPr/>
        </p:nvGrpSpPr>
        <p:grpSpPr>
          <a:xfrm rot="525234">
            <a:off x="3426416" y="2161783"/>
            <a:ext cx="1080000" cy="3302219"/>
            <a:chOff x="4462855" y="687535"/>
            <a:chExt cx="1080000" cy="3302219"/>
          </a:xfrm>
        </p:grpSpPr>
        <p:sp>
          <p:nvSpPr>
            <p:cNvPr id="89" name="String 4"/>
            <p:cNvSpPr/>
            <p:nvPr/>
          </p:nvSpPr>
          <p:spPr>
            <a:xfrm>
              <a:off x="4821370" y="2078892"/>
              <a:ext cx="231783" cy="1910862"/>
            </a:xfrm>
            <a:custGeom>
              <a:avLst/>
              <a:gdLst>
                <a:gd name="connsiteX0" fmla="*/ 168753 w 231783"/>
                <a:gd name="connsiteY0" fmla="*/ 0 h 1910862"/>
                <a:gd name="connsiteX1" fmla="*/ 227368 w 231783"/>
                <a:gd name="connsiteY1" fmla="*/ 484554 h 1910862"/>
                <a:gd name="connsiteX2" fmla="*/ 63245 w 231783"/>
                <a:gd name="connsiteY2" fmla="*/ 1039446 h 1910862"/>
                <a:gd name="connsiteX3" fmla="*/ 722 w 231783"/>
                <a:gd name="connsiteY3" fmla="*/ 1340339 h 1910862"/>
                <a:gd name="connsiteX4" fmla="*/ 98415 w 231783"/>
                <a:gd name="connsiteY4" fmla="*/ 1910862 h 191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83" h="1910862">
                  <a:moveTo>
                    <a:pt x="168753" y="0"/>
                  </a:moveTo>
                  <a:cubicBezTo>
                    <a:pt x="206853" y="155656"/>
                    <a:pt x="244953" y="311313"/>
                    <a:pt x="227368" y="484554"/>
                  </a:cubicBezTo>
                  <a:cubicBezTo>
                    <a:pt x="209783" y="657795"/>
                    <a:pt x="101019" y="896815"/>
                    <a:pt x="63245" y="1039446"/>
                  </a:cubicBezTo>
                  <a:cubicBezTo>
                    <a:pt x="25471" y="1182077"/>
                    <a:pt x="-5140" y="1195103"/>
                    <a:pt x="722" y="1340339"/>
                  </a:cubicBezTo>
                  <a:cubicBezTo>
                    <a:pt x="6584" y="1485575"/>
                    <a:pt x="52499" y="1698218"/>
                    <a:pt x="98415" y="1910862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Balloon 4"/>
            <p:cNvSpPr/>
            <p:nvPr/>
          </p:nvSpPr>
          <p:spPr>
            <a:xfrm>
              <a:off x="4462855" y="687535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1" name="Balloon 10"/>
          <p:cNvGrpSpPr/>
          <p:nvPr/>
        </p:nvGrpSpPr>
        <p:grpSpPr>
          <a:xfrm rot="20086403">
            <a:off x="4285261" y="1358892"/>
            <a:ext cx="2797764" cy="2730032"/>
            <a:chOff x="7391775" y="1233869"/>
            <a:chExt cx="2797764" cy="2730032"/>
          </a:xfrm>
        </p:grpSpPr>
        <p:sp>
          <p:nvSpPr>
            <p:cNvPr id="92" name="String 10"/>
            <p:cNvSpPr/>
            <p:nvPr/>
          </p:nvSpPr>
          <p:spPr>
            <a:xfrm>
              <a:off x="7391775" y="2171137"/>
              <a:ext cx="1554030" cy="1792764"/>
            </a:xfrm>
            <a:custGeom>
              <a:avLst/>
              <a:gdLst>
                <a:gd name="connsiteX0" fmla="*/ 1554030 w 1554030"/>
                <a:gd name="connsiteY0" fmla="*/ 0 h 1792764"/>
                <a:gd name="connsiteX1" fmla="*/ 1355835 w 1554030"/>
                <a:gd name="connsiteY1" fmla="*/ 247744 h 1792764"/>
                <a:gd name="connsiteX2" fmla="*/ 1216197 w 1554030"/>
                <a:gd name="connsiteY2" fmla="*/ 707196 h 1792764"/>
                <a:gd name="connsiteX3" fmla="*/ 864852 w 1554030"/>
                <a:gd name="connsiteY3" fmla="*/ 1067551 h 1792764"/>
                <a:gd name="connsiteX4" fmla="*/ 166664 w 1554030"/>
                <a:gd name="connsiteY4" fmla="*/ 1409888 h 1792764"/>
                <a:gd name="connsiteX5" fmla="*/ 0 w 1554030"/>
                <a:gd name="connsiteY5" fmla="*/ 1792764 h 179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4030" h="1792764">
                  <a:moveTo>
                    <a:pt x="1554030" y="0"/>
                  </a:moveTo>
                  <a:cubicBezTo>
                    <a:pt x="1483085" y="64939"/>
                    <a:pt x="1412140" y="129878"/>
                    <a:pt x="1355835" y="247744"/>
                  </a:cubicBezTo>
                  <a:cubicBezTo>
                    <a:pt x="1299529" y="365610"/>
                    <a:pt x="1298027" y="570562"/>
                    <a:pt x="1216197" y="707196"/>
                  </a:cubicBezTo>
                  <a:cubicBezTo>
                    <a:pt x="1134367" y="843830"/>
                    <a:pt x="1039774" y="950436"/>
                    <a:pt x="864852" y="1067551"/>
                  </a:cubicBezTo>
                  <a:cubicBezTo>
                    <a:pt x="689930" y="1184666"/>
                    <a:pt x="310806" y="1289019"/>
                    <a:pt x="166664" y="1409888"/>
                  </a:cubicBezTo>
                  <a:cubicBezTo>
                    <a:pt x="22522" y="1530757"/>
                    <a:pt x="11261" y="1661760"/>
                    <a:pt x="0" y="1792764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Balloon 10"/>
            <p:cNvSpPr/>
            <p:nvPr/>
          </p:nvSpPr>
          <p:spPr>
            <a:xfrm rot="3114771">
              <a:off x="8929539" y="1053869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C90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  <a:sym typeface="Wingdings" panose="05000000000000000000" pitchFamily="2" charset="2"/>
                </a:rPr>
                <a:t>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94" name="Button 1"/>
          <p:cNvSpPr/>
          <p:nvPr/>
        </p:nvSpPr>
        <p:spPr>
          <a:xfrm>
            <a:off x="208645" y="387457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5" name="Button 2"/>
          <p:cNvSpPr/>
          <p:nvPr/>
        </p:nvSpPr>
        <p:spPr>
          <a:xfrm>
            <a:off x="208645" y="1253903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6" name="Button 3"/>
          <p:cNvSpPr/>
          <p:nvPr/>
        </p:nvSpPr>
        <p:spPr>
          <a:xfrm>
            <a:off x="208645" y="2120349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97" name="Button 4"/>
          <p:cNvSpPr/>
          <p:nvPr/>
        </p:nvSpPr>
        <p:spPr>
          <a:xfrm>
            <a:off x="208645" y="2986795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98" name="Button 5"/>
          <p:cNvSpPr/>
          <p:nvPr/>
        </p:nvSpPr>
        <p:spPr>
          <a:xfrm>
            <a:off x="208645" y="3853241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99" name="Button 6"/>
          <p:cNvSpPr/>
          <p:nvPr/>
        </p:nvSpPr>
        <p:spPr>
          <a:xfrm>
            <a:off x="1075221" y="387457"/>
            <a:ext cx="720000" cy="72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</a:p>
        </p:txBody>
      </p:sp>
      <p:grpSp>
        <p:nvGrpSpPr>
          <p:cNvPr id="100" name="Balloon 7"/>
          <p:cNvGrpSpPr/>
          <p:nvPr/>
        </p:nvGrpSpPr>
        <p:grpSpPr>
          <a:xfrm rot="19803388">
            <a:off x="3602192" y="-10061"/>
            <a:ext cx="1080000" cy="3125597"/>
            <a:chOff x="6941785" y="400013"/>
            <a:chExt cx="1080000" cy="3586265"/>
          </a:xfrm>
        </p:grpSpPr>
        <p:sp>
          <p:nvSpPr>
            <p:cNvPr id="101" name="String 7"/>
            <p:cNvSpPr/>
            <p:nvPr/>
          </p:nvSpPr>
          <p:spPr>
            <a:xfrm>
              <a:off x="6978094" y="1795089"/>
              <a:ext cx="501714" cy="2191189"/>
            </a:xfrm>
            <a:custGeom>
              <a:avLst/>
              <a:gdLst>
                <a:gd name="connsiteX0" fmla="*/ 446665 w 501714"/>
                <a:gd name="connsiteY0" fmla="*/ 0 h 2191189"/>
                <a:gd name="connsiteX1" fmla="*/ 497231 w 501714"/>
                <a:gd name="connsiteY1" fmla="*/ 463521 h 2191189"/>
                <a:gd name="connsiteX2" fmla="*/ 345534 w 501714"/>
                <a:gd name="connsiteY2" fmla="*/ 960752 h 2191189"/>
                <a:gd name="connsiteX3" fmla="*/ 349747 w 501714"/>
                <a:gd name="connsiteY3" fmla="*/ 1394776 h 2191189"/>
                <a:gd name="connsiteX4" fmla="*/ 223333 w 501714"/>
                <a:gd name="connsiteY4" fmla="*/ 1833014 h 2191189"/>
                <a:gd name="connsiteX5" fmla="*/ 0 w 501714"/>
                <a:gd name="connsiteY5" fmla="*/ 2191189 h 219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714" h="2191189">
                  <a:moveTo>
                    <a:pt x="446665" y="0"/>
                  </a:moveTo>
                  <a:cubicBezTo>
                    <a:pt x="480375" y="151698"/>
                    <a:pt x="514086" y="303396"/>
                    <a:pt x="497231" y="463521"/>
                  </a:cubicBezTo>
                  <a:cubicBezTo>
                    <a:pt x="480376" y="623646"/>
                    <a:pt x="370115" y="805543"/>
                    <a:pt x="345534" y="960752"/>
                  </a:cubicBezTo>
                  <a:cubicBezTo>
                    <a:pt x="320953" y="1115961"/>
                    <a:pt x="370114" y="1249399"/>
                    <a:pt x="349747" y="1394776"/>
                  </a:cubicBezTo>
                  <a:cubicBezTo>
                    <a:pt x="329380" y="1540153"/>
                    <a:pt x="281624" y="1700279"/>
                    <a:pt x="223333" y="1833014"/>
                  </a:cubicBezTo>
                  <a:cubicBezTo>
                    <a:pt x="165042" y="1965750"/>
                    <a:pt x="82521" y="2078469"/>
                    <a:pt x="0" y="2191189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Balloon 7"/>
            <p:cNvSpPr/>
            <p:nvPr/>
          </p:nvSpPr>
          <p:spPr>
            <a:xfrm rot="202149">
              <a:off x="6941785" y="400013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0C0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Basket"/>
          <p:cNvGrpSpPr/>
          <p:nvPr/>
        </p:nvGrpSpPr>
        <p:grpSpPr>
          <a:xfrm>
            <a:off x="2500335" y="2924779"/>
            <a:ext cx="3183808" cy="2653860"/>
            <a:chOff x="4296000" y="2669069"/>
            <a:chExt cx="3600000" cy="2653860"/>
          </a:xfrm>
        </p:grpSpPr>
        <p:pic>
          <p:nvPicPr>
            <p:cNvPr id="104" name="Basket Back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038" y="3531260"/>
              <a:ext cx="3133962" cy="1406489"/>
            </a:xfrm>
            <a:prstGeom prst="rect">
              <a:avLst/>
            </a:prstGeom>
          </p:spPr>
        </p:pic>
        <p:pic>
          <p:nvPicPr>
            <p:cNvPr id="105" name="Basket Left Side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151" y="3531260"/>
              <a:ext cx="536917" cy="1750817"/>
            </a:xfrm>
            <a:prstGeom prst="rect">
              <a:avLst/>
            </a:prstGeom>
          </p:spPr>
        </p:pic>
        <p:pic>
          <p:nvPicPr>
            <p:cNvPr id="106" name="Characters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657" y="2669069"/>
              <a:ext cx="1921680" cy="1335167"/>
            </a:xfrm>
            <a:prstGeom prst="rect">
              <a:avLst/>
            </a:prstGeom>
          </p:spPr>
        </p:pic>
        <p:pic>
          <p:nvPicPr>
            <p:cNvPr id="107" name="Basket Front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000" y="3968662"/>
              <a:ext cx="3139798" cy="1324785"/>
            </a:xfrm>
            <a:prstGeom prst="rect">
              <a:avLst/>
            </a:prstGeom>
          </p:spPr>
        </p:pic>
        <p:pic>
          <p:nvPicPr>
            <p:cNvPr id="108" name="Basket Right Side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247" y="3531260"/>
              <a:ext cx="542753" cy="1791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9176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00234 -0.29213 " pathEditMode="relative" rAng="0" ptsTypes="AA">
                                      <p:cBhvr>
                                        <p:cTn id="109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00234 -0.51644 " pathEditMode="relative" rAng="0" ptsTypes="AA">
                                      <p:cBhvr>
                                        <p:cTn id="131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2583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00234 -0.74121 " pathEditMode="relative" rAng="0" ptsTypes="AA">
                                      <p:cBhvr>
                                        <p:cTn id="149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3706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0234 -1.42153 " pathEditMode="relative" rAng="0" ptsTypes="AA">
                                      <p:cBhvr>
                                        <p:cTn id="167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71088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00234 -0.9676 " pathEditMode="relative" rAng="0" ptsTypes="AA">
                                      <p:cBhvr>
                                        <p:cTn id="185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48380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234 -1.19399 " pathEditMode="relative" rAng="0" ptsTypes="AA">
                                      <p:cBhvr>
                                        <p:cTn id="203" dur="1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59699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2" grpId="2" animBg="1"/>
      <p:bldP spid="72" grpId="3" animBg="1"/>
      <p:bldP spid="72" grpId="4" animBg="1"/>
      <p:bldP spid="72" grpId="5" animBg="1"/>
      <p:bldP spid="72" grpId="6" animBg="1"/>
      <p:bldP spid="72" grpId="7" animBg="1"/>
      <p:bldP spid="72" grpId="8" animBg="1"/>
      <p:bldP spid="72" grpId="9" animBg="1"/>
      <p:bldP spid="72" grpId="10" animBg="1"/>
      <p:bldP spid="73" grpId="0" animBg="1"/>
      <p:bldP spid="73" grpId="1" animBg="1"/>
      <p:bldP spid="73" grpId="2" animBg="1"/>
      <p:bldP spid="73" grpId="3" animBg="1"/>
      <p:bldP spid="73" grpId="4" animBg="1"/>
      <p:bldP spid="73" grpId="5" animBg="1"/>
      <p:bldP spid="73" grpId="6" animBg="1"/>
      <p:bldP spid="73" grpId="7" animBg="1"/>
      <p:bldP spid="73" grpId="8" animBg="1"/>
      <p:bldP spid="73" grpId="9" animBg="1"/>
      <p:bldP spid="73" grpId="10" animBg="1"/>
      <p:bldP spid="74" grpId="0" animBg="1"/>
      <p:bldP spid="74" grpId="1" animBg="1"/>
      <p:bldP spid="74" grpId="2" animBg="1"/>
      <p:bldP spid="74" grpId="3" animBg="1"/>
      <p:bldP spid="74" grpId="4" animBg="1"/>
      <p:bldP spid="74" grpId="5" animBg="1"/>
      <p:bldP spid="74" grpId="6" animBg="1"/>
      <p:bldP spid="74" grpId="7" animBg="1"/>
      <p:bldP spid="74" grpId="8" animBg="1"/>
      <p:bldP spid="74" grpId="9" animBg="1"/>
      <p:bldP spid="74" grpId="10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5" grpId="6" animBg="1"/>
      <p:bldP spid="75" grpId="7" animBg="1"/>
      <p:bldP spid="75" grpId="8" animBg="1"/>
      <p:bldP spid="75" grpId="9" animBg="1"/>
      <p:bldP spid="75" grpId="10" animBg="1"/>
      <p:bldP spid="76" grpId="0" animBg="1"/>
      <p:bldP spid="76" grpId="1" animBg="1"/>
      <p:bldP spid="76" grpId="2" animBg="1"/>
      <p:bldP spid="76" grpId="3" animBg="1"/>
      <p:bldP spid="76" grpId="4" animBg="1"/>
      <p:bldP spid="76" grpId="5" animBg="1"/>
      <p:bldP spid="76" grpId="6" animBg="1"/>
      <p:bldP spid="76" grpId="7" animBg="1"/>
      <p:bldP spid="76" grpId="8" animBg="1"/>
      <p:bldP spid="76" grpId="9" animBg="1"/>
      <p:bldP spid="76" grpId="10" animBg="1"/>
      <p:bldP spid="77" grpId="0" animBg="1"/>
      <p:bldP spid="77" grpId="1" animBg="1"/>
      <p:bldP spid="77" grpId="2" animBg="1"/>
      <p:bldP spid="77" grpId="3" animBg="1"/>
      <p:bldP spid="77" grpId="4" animBg="1"/>
      <p:bldP spid="77" grpId="5" animBg="1"/>
      <p:bldP spid="77" grpId="6" animBg="1"/>
      <p:bldP spid="77" grpId="7" animBg="1"/>
      <p:bldP spid="77" grpId="8" animBg="1"/>
      <p:bldP spid="77" grpId="9" animBg="1"/>
      <p:bldP spid="77" grpId="1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34834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875314" y="77076"/>
            <a:ext cx="38404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F1A19F"/>
                </a:solidFill>
              </a:rPr>
              <a:t>الجمع دون حمل ضمن999</a:t>
            </a:r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428" y="1361137"/>
            <a:ext cx="390178" cy="37188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062" y="1305206"/>
            <a:ext cx="341406" cy="207891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555" y="1334265"/>
            <a:ext cx="1963082" cy="201185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9596847" y="661851"/>
            <a:ext cx="24688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هيا نجمع افقياً 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060" y="1361137"/>
            <a:ext cx="390178" cy="371888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789" y="1870132"/>
            <a:ext cx="390178" cy="371888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151" y="2302465"/>
            <a:ext cx="390178" cy="371888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151" y="1839201"/>
            <a:ext cx="390178" cy="371888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728" y="1320645"/>
            <a:ext cx="341406" cy="2078916"/>
          </a:xfrm>
          <a:prstGeom prst="rect">
            <a:avLst/>
          </a:prstGeom>
        </p:spPr>
      </p:pic>
      <p:sp>
        <p:nvSpPr>
          <p:cNvPr id="21" name="زائد 20"/>
          <p:cNvSpPr/>
          <p:nvPr/>
        </p:nvSpPr>
        <p:spPr>
          <a:xfrm>
            <a:off x="6618495" y="1615481"/>
            <a:ext cx="1306286" cy="1341120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285" y="1361137"/>
            <a:ext cx="390178" cy="371888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285" y="1914153"/>
            <a:ext cx="390178" cy="371888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084" y="2527963"/>
            <a:ext cx="390178" cy="371888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124" y="1334265"/>
            <a:ext cx="341406" cy="2078916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333" y="1361137"/>
            <a:ext cx="341406" cy="2078916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433" y="1342380"/>
            <a:ext cx="1963082" cy="2011854"/>
          </a:xfrm>
          <a:prstGeom prst="rect">
            <a:avLst/>
          </a:prstGeom>
        </p:spPr>
      </p:pic>
      <p:sp>
        <p:nvSpPr>
          <p:cNvPr id="28" name="يساوي 27"/>
          <p:cNvSpPr/>
          <p:nvPr/>
        </p:nvSpPr>
        <p:spPr>
          <a:xfrm>
            <a:off x="637724" y="1839201"/>
            <a:ext cx="941033" cy="78123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30" name="رابط مستقيم 29"/>
          <p:cNvCxnSpPr/>
          <p:nvPr/>
        </p:nvCxnSpPr>
        <p:spPr>
          <a:xfrm flipH="1">
            <a:off x="9714841" y="5435948"/>
            <a:ext cx="17334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زائد 30"/>
          <p:cNvSpPr/>
          <p:nvPr/>
        </p:nvSpPr>
        <p:spPr>
          <a:xfrm>
            <a:off x="7546359" y="4725761"/>
            <a:ext cx="1306286" cy="1341120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2" name="صورة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039" y="5356693"/>
            <a:ext cx="1774090" cy="79255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3608" y="5158555"/>
            <a:ext cx="713294" cy="475529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8757" y="5356693"/>
            <a:ext cx="1774090" cy="79255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8661928" y="4322892"/>
            <a:ext cx="287477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b="1" dirty="0" smtClean="0"/>
              <a:t>125</a:t>
            </a:r>
            <a:endParaRPr lang="ar-SA" sz="9600" b="1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4306691" y="4319534"/>
            <a:ext cx="297049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b="1" dirty="0" smtClean="0"/>
              <a:t>133</a:t>
            </a:r>
            <a:endParaRPr lang="ar-SA" sz="9600" b="1" dirty="0"/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7193" y="1320645"/>
            <a:ext cx="341406" cy="2078916"/>
          </a:xfrm>
          <a:prstGeom prst="rect">
            <a:avLst/>
          </a:prstGeom>
        </p:spPr>
      </p:pic>
      <p:cxnSp>
        <p:nvCxnSpPr>
          <p:cNvPr id="42" name="رابط مستقيم 41"/>
          <p:cNvCxnSpPr/>
          <p:nvPr/>
        </p:nvCxnSpPr>
        <p:spPr>
          <a:xfrm flipH="1">
            <a:off x="10900630" y="5435948"/>
            <a:ext cx="39017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مجموعة 68"/>
          <p:cNvGrpSpPr/>
          <p:nvPr/>
        </p:nvGrpSpPr>
        <p:grpSpPr>
          <a:xfrm>
            <a:off x="10258252" y="5435947"/>
            <a:ext cx="359902" cy="85482"/>
            <a:chOff x="11705825" y="6526176"/>
            <a:chExt cx="359902" cy="85482"/>
          </a:xfrm>
        </p:grpSpPr>
        <p:cxnSp>
          <p:nvCxnSpPr>
            <p:cNvPr id="45" name="رابط مستقيم 44"/>
            <p:cNvCxnSpPr/>
            <p:nvPr/>
          </p:nvCxnSpPr>
          <p:spPr>
            <a:xfrm flipH="1">
              <a:off x="11705825" y="6611657"/>
              <a:ext cx="359902" cy="1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رابط مستقيم 46"/>
            <p:cNvCxnSpPr/>
            <p:nvPr/>
          </p:nvCxnSpPr>
          <p:spPr>
            <a:xfrm flipH="1">
              <a:off x="11705825" y="6526176"/>
              <a:ext cx="359902" cy="1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مجموعة 69"/>
          <p:cNvGrpSpPr/>
          <p:nvPr/>
        </p:nvGrpSpPr>
        <p:grpSpPr>
          <a:xfrm>
            <a:off x="9708945" y="5430121"/>
            <a:ext cx="390532" cy="222469"/>
            <a:chOff x="11671649" y="6558478"/>
            <a:chExt cx="390532" cy="222469"/>
          </a:xfrm>
        </p:grpSpPr>
        <p:cxnSp>
          <p:nvCxnSpPr>
            <p:cNvPr id="52" name="رابط مستقيم 51"/>
            <p:cNvCxnSpPr/>
            <p:nvPr/>
          </p:nvCxnSpPr>
          <p:spPr>
            <a:xfrm flipH="1">
              <a:off x="11671649" y="6772054"/>
              <a:ext cx="390532" cy="889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رابط مستقيم 52"/>
            <p:cNvCxnSpPr/>
            <p:nvPr/>
          </p:nvCxnSpPr>
          <p:spPr>
            <a:xfrm flipH="1">
              <a:off x="11671649" y="6663043"/>
              <a:ext cx="390532" cy="889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رابط مستقيم 53"/>
            <p:cNvCxnSpPr/>
            <p:nvPr/>
          </p:nvCxnSpPr>
          <p:spPr>
            <a:xfrm flipH="1">
              <a:off x="11671649" y="6558478"/>
              <a:ext cx="390532" cy="889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سهم منحني إلى اليمين 57"/>
          <p:cNvSpPr/>
          <p:nvPr/>
        </p:nvSpPr>
        <p:spPr>
          <a:xfrm rot="16200000">
            <a:off x="8424130" y="3777333"/>
            <a:ext cx="1272862" cy="4741004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9" name="سهم منحني إلى اليسار 58">
            <a:hlinkClick r:id="rId9"/>
          </p:cNvPr>
          <p:cNvSpPr/>
          <p:nvPr/>
        </p:nvSpPr>
        <p:spPr>
          <a:xfrm rot="16200000">
            <a:off x="7934012" y="1783775"/>
            <a:ext cx="1075019" cy="4718474"/>
          </a:xfrm>
          <a:prstGeom prst="curved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0" name="سهم منحني إلى الأسفل 59"/>
          <p:cNvSpPr/>
          <p:nvPr/>
        </p:nvSpPr>
        <p:spPr>
          <a:xfrm flipV="1">
            <a:off x="5321035" y="5809372"/>
            <a:ext cx="4813693" cy="1166470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2" name="صورة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9779" y="4033344"/>
            <a:ext cx="2109399" cy="2566638"/>
          </a:xfrm>
          <a:prstGeom prst="rect">
            <a:avLst/>
          </a:prstGeom>
        </p:spPr>
      </p:pic>
      <p:pic>
        <p:nvPicPr>
          <p:cNvPr id="67" name="صورة 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3031" y="4033344"/>
            <a:ext cx="2407774" cy="2566638"/>
          </a:xfrm>
          <a:prstGeom prst="rect">
            <a:avLst/>
          </a:prstGeom>
        </p:spPr>
      </p:pic>
      <p:pic>
        <p:nvPicPr>
          <p:cNvPr id="68" name="صورة 6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407" y="3956726"/>
            <a:ext cx="2152075" cy="2566638"/>
          </a:xfrm>
          <a:prstGeom prst="rect">
            <a:avLst/>
          </a:prstGeom>
        </p:spPr>
      </p:pic>
      <p:cxnSp>
        <p:nvCxnSpPr>
          <p:cNvPr id="71" name="رابط مستقيم 70"/>
          <p:cNvCxnSpPr/>
          <p:nvPr/>
        </p:nvCxnSpPr>
        <p:spPr>
          <a:xfrm flipH="1">
            <a:off x="6518262" y="5396319"/>
            <a:ext cx="39017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مجموعة 71"/>
          <p:cNvGrpSpPr/>
          <p:nvPr/>
        </p:nvGrpSpPr>
        <p:grpSpPr>
          <a:xfrm>
            <a:off x="5911769" y="5390708"/>
            <a:ext cx="359902" cy="85482"/>
            <a:chOff x="11705825" y="6526176"/>
            <a:chExt cx="359902" cy="85482"/>
          </a:xfrm>
        </p:grpSpPr>
        <p:cxnSp>
          <p:nvCxnSpPr>
            <p:cNvPr id="73" name="رابط مستقيم 72"/>
            <p:cNvCxnSpPr/>
            <p:nvPr/>
          </p:nvCxnSpPr>
          <p:spPr>
            <a:xfrm flipH="1">
              <a:off x="11705825" y="6611657"/>
              <a:ext cx="359902" cy="1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رابط مستقيم 73"/>
            <p:cNvCxnSpPr/>
            <p:nvPr/>
          </p:nvCxnSpPr>
          <p:spPr>
            <a:xfrm flipH="1">
              <a:off x="11705825" y="6526176"/>
              <a:ext cx="359902" cy="1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مجموعة 74"/>
          <p:cNvGrpSpPr/>
          <p:nvPr/>
        </p:nvGrpSpPr>
        <p:grpSpPr>
          <a:xfrm>
            <a:off x="5314821" y="5388052"/>
            <a:ext cx="390532" cy="222469"/>
            <a:chOff x="11671649" y="6558478"/>
            <a:chExt cx="390532" cy="222469"/>
          </a:xfrm>
        </p:grpSpPr>
        <p:cxnSp>
          <p:nvCxnSpPr>
            <p:cNvPr id="76" name="رابط مستقيم 75"/>
            <p:cNvCxnSpPr/>
            <p:nvPr/>
          </p:nvCxnSpPr>
          <p:spPr>
            <a:xfrm flipH="1">
              <a:off x="11671649" y="6772054"/>
              <a:ext cx="390532" cy="889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رابط مستقيم 76"/>
            <p:cNvCxnSpPr/>
            <p:nvPr/>
          </p:nvCxnSpPr>
          <p:spPr>
            <a:xfrm flipH="1">
              <a:off x="11671649" y="6663043"/>
              <a:ext cx="390532" cy="889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رابط مستقيم 77"/>
            <p:cNvCxnSpPr/>
            <p:nvPr/>
          </p:nvCxnSpPr>
          <p:spPr>
            <a:xfrm flipH="1">
              <a:off x="11671649" y="6558478"/>
              <a:ext cx="390532" cy="889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0760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8" grpId="0" animBg="1"/>
      <p:bldP spid="59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3328</TotalTime>
  <Words>365</Words>
  <Application>Microsoft Office PowerPoint</Application>
  <PresentationFormat>Personnalisé</PresentationFormat>
  <Paragraphs>110</Paragraphs>
  <Slides>37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بوربوينت رياضيات درس درس الجمع  عددين دون حمل ضمن 999 الصف الثاني الاساسي الفصل الدراسي الثاني</dc:title>
  <dc:subject>بوربوينت رياضيات الصف الثاني الاساسي الفصل الدراسي الثاني درس الجمع  عددين دون حمل ضمن 999</dc:subject>
  <dc:creator>الملتقى التربوي; Windows User</dc:creator>
  <cp:keywords>رياضيات; الفصل الثاني; الملتقى التربوي; بوربوينت</cp:keywords>
  <dc:description>بوربوينت رياضيات الصف الثاني الاساسي الفصل الدراسي الثاني درس الجمع  عددين دون حمل ضمن 999</dc:description>
  <cp:lastModifiedBy>HDNL2GSR557</cp:lastModifiedBy>
  <cp:revision>1</cp:revision>
  <dcterms:created xsi:type="dcterms:W3CDTF">2021-03-15T12:44:21Z</dcterms:created>
  <dcterms:modified xsi:type="dcterms:W3CDTF">2021-03-15T20:37:41Z</dcterms:modified>
  <cp:category>بوربوينت; رياضيات; الصف الثاني الابتدائي; الفصل الدراسي الثاني</cp:category>
</cp:coreProperties>
</file>