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8"/>
  </p:notesMasterIdLst>
  <p:sldIdLst>
    <p:sldId id="295" r:id="rId2"/>
    <p:sldId id="296" r:id="rId3"/>
    <p:sldId id="297" r:id="rId4"/>
    <p:sldId id="298" r:id="rId5"/>
    <p:sldId id="299" r:id="rId6"/>
    <p:sldId id="300" r:id="rId7"/>
    <p:sldId id="329" r:id="rId8"/>
    <p:sldId id="302" r:id="rId9"/>
    <p:sldId id="317" r:id="rId10"/>
    <p:sldId id="318" r:id="rId11"/>
    <p:sldId id="330" r:id="rId12"/>
    <p:sldId id="331" r:id="rId13"/>
    <p:sldId id="304" r:id="rId14"/>
    <p:sldId id="332" r:id="rId15"/>
    <p:sldId id="333" r:id="rId16"/>
    <p:sldId id="306" r:id="rId17"/>
    <p:sldId id="307" r:id="rId18"/>
    <p:sldId id="310" r:id="rId19"/>
    <p:sldId id="334" r:id="rId20"/>
    <p:sldId id="335" r:id="rId21"/>
    <p:sldId id="308" r:id="rId22"/>
    <p:sldId id="336" r:id="rId23"/>
    <p:sldId id="337" r:id="rId24"/>
    <p:sldId id="338" r:id="rId25"/>
    <p:sldId id="339" r:id="rId26"/>
    <p:sldId id="340" r:id="rId27"/>
    <p:sldId id="341" r:id="rId28"/>
    <p:sldId id="342" r:id="rId29"/>
    <p:sldId id="343" r:id="rId30"/>
    <p:sldId id="344" r:id="rId31"/>
    <p:sldId id="345" r:id="rId32"/>
    <p:sldId id="346" r:id="rId33"/>
    <p:sldId id="314" r:id="rId34"/>
    <p:sldId id="316" r:id="rId35"/>
    <p:sldId id="347" r:id="rId36"/>
    <p:sldId id="348" r:id="rId37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F907"/>
    <a:srgbClr val="D6A300"/>
    <a:srgbClr val="F1A1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960" autoAdjust="0"/>
    <p:restoredTop sz="94660"/>
  </p:normalViewPr>
  <p:slideViewPr>
    <p:cSldViewPr snapToGrid="0">
      <p:cViewPr varScale="1">
        <p:scale>
          <a:sx n="85" d="100"/>
          <a:sy n="85" d="100"/>
        </p:scale>
        <p:origin x="-17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37B30FB-F620-4B7C-9916-64EE71CE0F4D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8516956-3692-4B55-8B54-BC6E271F94C0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03869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3773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5370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7373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5438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5507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8111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36024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9487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4630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4719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4015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8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wepal.net/library/?app=content.list&amp;level=2&amp;semester=2&amp;subject=2&amp;type=7&amp;submit=submit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2&amp;semester=2&amp;subject=2&amp;type=2&amp;submit=submit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slide" Target="slide8.xml"/><Relationship Id="rId3" Type="http://schemas.openxmlformats.org/officeDocument/2006/relationships/slide" Target="slide3.xml"/><Relationship Id="rId7" Type="http://schemas.openxmlformats.org/officeDocument/2006/relationships/image" Target="../media/image6.emf"/><Relationship Id="rId12" Type="http://schemas.openxmlformats.org/officeDocument/2006/relationships/slide" Target="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slide" Target="slide16.xml"/><Relationship Id="rId11" Type="http://schemas.openxmlformats.org/officeDocument/2006/relationships/slide" Target="slide21.xml"/><Relationship Id="rId5" Type="http://schemas.openxmlformats.org/officeDocument/2006/relationships/image" Target="../media/image5.jpeg"/><Relationship Id="rId10" Type="http://schemas.openxmlformats.org/officeDocument/2006/relationships/slide" Target="slide5.xml"/><Relationship Id="rId4" Type="http://schemas.openxmlformats.org/officeDocument/2006/relationships/image" Target="../media/image4.emf"/><Relationship Id="rId9" Type="http://schemas.openxmlformats.org/officeDocument/2006/relationships/slide" Target="slide4.xml"/><Relationship Id="rId14" Type="http://schemas.openxmlformats.org/officeDocument/2006/relationships/slide" Target="slide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500" b="1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الرِّياضِيّات</a:t>
            </a:r>
            <a:r>
              <a:rPr kumimoji="0" lang="ar-SA" sz="5400" b="1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endParaRPr kumimoji="0" lang="ar-SA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599222" y="3163277"/>
            <a:ext cx="29963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 smtClean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الصَّفُّ الثَّاني</a:t>
            </a:r>
            <a:endParaRPr kumimoji="0" lang="ar-SA" sz="54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1672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1746914" y="549355"/>
            <a:ext cx="8925635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chemeClr val="bg1"/>
                </a:solidFill>
              </a:rPr>
              <a:t>لاحظنا أن الإجابتان متساويتان ..</a:t>
            </a:r>
          </a:p>
          <a:p>
            <a:r>
              <a:rPr lang="ar-SA" sz="4000" b="1" dirty="0" smtClean="0">
                <a:solidFill>
                  <a:schemeClr val="bg1"/>
                </a:solidFill>
              </a:rPr>
              <a:t>إذا نستنتج : </a:t>
            </a:r>
          </a:p>
          <a:p>
            <a:r>
              <a:rPr lang="ar-SA" sz="4000" dirty="0" smtClean="0">
                <a:solidFill>
                  <a:schemeClr val="bg1"/>
                </a:solidFill>
              </a:rPr>
              <a:t> </a:t>
            </a:r>
            <a:endParaRPr lang="ar-SA" sz="4000" dirty="0">
              <a:solidFill>
                <a:schemeClr val="bg1"/>
              </a:solidFill>
            </a:endParaRPr>
          </a:p>
        </p:txBody>
      </p:sp>
      <p:pic>
        <p:nvPicPr>
          <p:cNvPr id="8" name="صورة 7" descr="6847e784121755a4f4e8ca302498be02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18135" r="27463" b="70637"/>
          <a:stretch/>
        </p:blipFill>
        <p:spPr>
          <a:xfrm>
            <a:off x="827963" y="2061350"/>
            <a:ext cx="10536071" cy="1367650"/>
          </a:xfrm>
          <a:prstGeom prst="rect">
            <a:avLst/>
          </a:prstGeom>
        </p:spPr>
      </p:pic>
      <p:sp>
        <p:nvSpPr>
          <p:cNvPr id="9" name="مخطط انسيابي: معالجة متعاقبة 8">
            <a:hlinkClick r:id="rId4"/>
          </p:cNvPr>
          <p:cNvSpPr/>
          <p:nvPr/>
        </p:nvSpPr>
        <p:spPr>
          <a:xfrm>
            <a:off x="3835021" y="3971499"/>
            <a:ext cx="5322627" cy="1705970"/>
          </a:xfrm>
          <a:prstGeom prst="flowChartAlternateProcess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smtClean="0"/>
              <a:t>تسمى الخاصية التبديلية </a:t>
            </a:r>
            <a:endParaRPr lang="ar-SA" sz="4000" b="1" dirty="0"/>
          </a:p>
        </p:txBody>
      </p:sp>
    </p:spTree>
    <p:extLst>
      <p:ext uri="{BB962C8B-B14F-4D97-AF65-F5344CB8AC3E}">
        <p14:creationId xmlns:p14="http://schemas.microsoft.com/office/powerpoint/2010/main" val="1582590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صورة 2" descr="6847e784121755a4f4e8ca302498be02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0" t="31234" r="28247" b="9505"/>
          <a:stretch/>
        </p:blipFill>
        <p:spPr>
          <a:xfrm>
            <a:off x="698309" y="499990"/>
            <a:ext cx="10795379" cy="5364204"/>
          </a:xfrm>
          <a:prstGeom prst="rect">
            <a:avLst/>
          </a:prstGeom>
        </p:spPr>
      </p:pic>
      <p:sp>
        <p:nvSpPr>
          <p:cNvPr id="4" name="سهم منحني إلى الأسفل 3"/>
          <p:cNvSpPr/>
          <p:nvPr/>
        </p:nvSpPr>
        <p:spPr>
          <a:xfrm flipH="1">
            <a:off x="9594376" y="3576447"/>
            <a:ext cx="996287" cy="614149"/>
          </a:xfrm>
          <a:prstGeom prst="curvedDownArrow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10590663" y="4576677"/>
            <a:ext cx="49132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C00000"/>
                </a:solidFill>
              </a:rPr>
              <a:t>9</a:t>
            </a:r>
          </a:p>
        </p:txBody>
      </p:sp>
      <p:sp>
        <p:nvSpPr>
          <p:cNvPr id="6" name="سهم منحني إلى الأسفل 5"/>
          <p:cNvSpPr/>
          <p:nvPr/>
        </p:nvSpPr>
        <p:spPr>
          <a:xfrm flipH="1">
            <a:off x="9344166" y="3518470"/>
            <a:ext cx="996287" cy="614149"/>
          </a:xfrm>
          <a:prstGeom prst="curvedDownArrow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10319982" y="4576677"/>
            <a:ext cx="49132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8578491" y="4515262"/>
            <a:ext cx="92804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/>
              <a:t>32</a:t>
            </a:r>
            <a:endParaRPr lang="ar-SA" sz="3600" b="1" dirty="0"/>
          </a:p>
        </p:txBody>
      </p:sp>
      <p:sp>
        <p:nvSpPr>
          <p:cNvPr id="9" name="سهم منحني إلى الأسفل 8"/>
          <p:cNvSpPr/>
          <p:nvPr/>
        </p:nvSpPr>
        <p:spPr>
          <a:xfrm flipH="1">
            <a:off x="9184943" y="4142139"/>
            <a:ext cx="1755140" cy="539043"/>
          </a:xfrm>
          <a:prstGeom prst="curvedDownArrow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7620345" y="4515261"/>
            <a:ext cx="49132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C00000"/>
                </a:solidFill>
              </a:rPr>
              <a:t>1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10465043" y="4246793"/>
            <a:ext cx="32106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C00000"/>
                </a:solidFill>
              </a:rPr>
              <a:t>1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3" name="سهم منحني إلى الأسفل 12"/>
          <p:cNvSpPr/>
          <p:nvPr/>
        </p:nvSpPr>
        <p:spPr>
          <a:xfrm flipH="1">
            <a:off x="8772713" y="4119477"/>
            <a:ext cx="1755140" cy="539043"/>
          </a:xfrm>
          <a:prstGeom prst="curvedDownArrow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7402938" y="4515260"/>
            <a:ext cx="49132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C00000"/>
                </a:solidFill>
              </a:rPr>
              <a:t>7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4798004" y="4508730"/>
            <a:ext cx="92804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/>
              <a:t>14</a:t>
            </a:r>
            <a:endParaRPr lang="ar-SA" sz="3600" b="1" dirty="0"/>
          </a:p>
        </p:txBody>
      </p:sp>
      <p:sp>
        <p:nvSpPr>
          <p:cNvPr id="17" name="سهم منحني إلى الأسفل 16"/>
          <p:cNvSpPr/>
          <p:nvPr/>
        </p:nvSpPr>
        <p:spPr>
          <a:xfrm flipH="1">
            <a:off x="3641676" y="3605307"/>
            <a:ext cx="996287" cy="614149"/>
          </a:xfrm>
          <a:prstGeom prst="curvedDownArrow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3867457" y="4497820"/>
            <a:ext cx="49132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C00000"/>
                </a:solidFill>
              </a:rPr>
              <a:t>7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9" name="سهم منحني إلى الأسفل 18"/>
          <p:cNvSpPr/>
          <p:nvPr/>
        </p:nvSpPr>
        <p:spPr>
          <a:xfrm flipH="1">
            <a:off x="3391466" y="3576448"/>
            <a:ext cx="996287" cy="614149"/>
          </a:xfrm>
          <a:prstGeom prst="curvedDownArrow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3567670" y="4497820"/>
            <a:ext cx="49132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C00000"/>
                </a:solidFill>
              </a:rPr>
              <a:t>5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1" name="سهم منحني إلى الأسفل 20"/>
          <p:cNvSpPr/>
          <p:nvPr/>
        </p:nvSpPr>
        <p:spPr>
          <a:xfrm flipH="1">
            <a:off x="3984561" y="4063199"/>
            <a:ext cx="1632100" cy="539043"/>
          </a:xfrm>
          <a:prstGeom prst="curvedDownArrow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2365918" y="4497819"/>
            <a:ext cx="49132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C00000"/>
                </a:solidFill>
              </a:rPr>
              <a:t>1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5023913" y="4185564"/>
            <a:ext cx="37285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C00000"/>
                </a:solidFill>
              </a:rPr>
              <a:t>1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4" name="سهم منحني إلى الأسفل 23"/>
          <p:cNvSpPr/>
          <p:nvPr/>
        </p:nvSpPr>
        <p:spPr>
          <a:xfrm flipH="1">
            <a:off x="3641625" y="4066716"/>
            <a:ext cx="1755140" cy="539043"/>
          </a:xfrm>
          <a:prstGeom prst="curvedDownArrow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2150979" y="4497820"/>
            <a:ext cx="49132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C00000"/>
                </a:solidFill>
              </a:rPr>
              <a:t>7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6098684" y="5094753"/>
            <a:ext cx="107084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 smtClean="0">
                <a:solidFill>
                  <a:srgbClr val="C00000"/>
                </a:solidFill>
              </a:rPr>
              <a:t>لا</a:t>
            </a:r>
            <a:endParaRPr lang="ar-SA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454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/>
      <p:bldP spid="9" grpId="0" animBg="1"/>
      <p:bldP spid="11" grpId="0"/>
      <p:bldP spid="12" grpId="0"/>
      <p:bldP spid="13" grpId="0" animBg="1"/>
      <p:bldP spid="14" grpId="0"/>
      <p:bldP spid="15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/>
      <p:bldP spid="24" grpId="0" animBg="1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1746914" y="549355"/>
            <a:ext cx="8925635" cy="218521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 smtClean="0">
                <a:solidFill>
                  <a:schemeClr val="bg1"/>
                </a:solidFill>
              </a:rPr>
              <a:t>لاحظنا أن الإجابتان متساويتان ..</a:t>
            </a:r>
          </a:p>
          <a:p>
            <a:r>
              <a:rPr lang="ar-SA" sz="4800" b="1" dirty="0" smtClean="0">
                <a:solidFill>
                  <a:schemeClr val="bg1"/>
                </a:solidFill>
              </a:rPr>
              <a:t>إذا </a:t>
            </a:r>
            <a:r>
              <a:rPr lang="ar-SA" sz="4800" b="1" dirty="0" smtClean="0">
                <a:solidFill>
                  <a:srgbClr val="C00000"/>
                </a:solidFill>
              </a:rPr>
              <a:t>نستنتج</a:t>
            </a:r>
            <a:r>
              <a:rPr lang="ar-SA" sz="4800" b="1" dirty="0" smtClean="0">
                <a:solidFill>
                  <a:schemeClr val="bg1"/>
                </a:solidFill>
              </a:rPr>
              <a:t> : </a:t>
            </a:r>
          </a:p>
          <a:p>
            <a:r>
              <a:rPr lang="ar-SA" sz="4000" dirty="0" smtClean="0">
                <a:solidFill>
                  <a:schemeClr val="bg1"/>
                </a:solidFill>
              </a:rPr>
              <a:t> </a:t>
            </a:r>
            <a:endParaRPr lang="ar-SA" sz="4000" dirty="0">
              <a:solidFill>
                <a:schemeClr val="bg1"/>
              </a:solidFill>
            </a:endParaRPr>
          </a:p>
        </p:txBody>
      </p:sp>
      <p:sp>
        <p:nvSpPr>
          <p:cNvPr id="9" name="مخطط انسيابي: معالجة متعاقبة 8"/>
          <p:cNvSpPr/>
          <p:nvPr/>
        </p:nvSpPr>
        <p:spPr>
          <a:xfrm>
            <a:off x="3278777" y="2638697"/>
            <a:ext cx="6439989" cy="2442753"/>
          </a:xfrm>
          <a:prstGeom prst="flowChartAlternateProcess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 smtClean="0">
                <a:solidFill>
                  <a:srgbClr val="C00000"/>
                </a:solidFill>
              </a:rPr>
              <a:t>تسمى الخاصية التجميعية </a:t>
            </a:r>
            <a:endParaRPr lang="ar-SA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6303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283028" y="248347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500" b="1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Noto Naskh Arabic UI"/>
                <a:ea typeface="+mn-ea"/>
                <a:cs typeface="Arial" panose="020B0604020202020204" pitchFamily="34" charset="0"/>
              </a:rPr>
              <a:t>هَيّا نٌشاهِدُ مَعاً  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hlinkClick r:id="rId3" action="ppaction://hlinksldjump"/>
                </a:rPr>
                <a:t>رجــــوع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07466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5" name="3399FC0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653"/>
            <a:ext cx="12096206" cy="6858653"/>
          </a:xfrm>
        </p:spPr>
      </p:pic>
    </p:spTree>
    <p:extLst>
      <p:ext uri="{BB962C8B-B14F-4D97-AF65-F5344CB8AC3E}">
        <p14:creationId xmlns:p14="http://schemas.microsoft.com/office/powerpoint/2010/main" val="26155066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6" name="27CB6D2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33032555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1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تَدْريباتُ الْكِتاب</a:t>
            </a:r>
            <a:r>
              <a:rPr kumimoji="0" lang="ar-SA" sz="4800" b="1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endParaRPr kumimoji="0" lang="ar-SA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94960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hlinkClick r:id="rId3" action="ppaction://hlinksldjump"/>
                </a:rPr>
                <a:t>رجــــوع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56495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صورة 2" descr="6847e784121755a4f4e8ca302498be02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1" t="23957" r="26903" b="45685"/>
          <a:stretch/>
        </p:blipFill>
        <p:spPr>
          <a:xfrm>
            <a:off x="1310184" y="1624084"/>
            <a:ext cx="9956041" cy="3807725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4619766" y="428521"/>
            <a:ext cx="664646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dirty="0" smtClean="0">
                <a:solidFill>
                  <a:srgbClr val="FFC000"/>
                </a:solidFill>
              </a:rPr>
              <a:t>حل تدريب 3 صفحة 23</a:t>
            </a:r>
            <a:endParaRPr lang="ar-SA" sz="5400" dirty="0">
              <a:solidFill>
                <a:srgbClr val="FFC00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6769290" y="2763688"/>
            <a:ext cx="140571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 smtClean="0">
                <a:solidFill>
                  <a:srgbClr val="C00000"/>
                </a:solidFill>
              </a:rPr>
              <a:t>53</a:t>
            </a:r>
            <a:endParaRPr lang="ar-SA" sz="4400" b="1" dirty="0">
              <a:solidFill>
                <a:srgbClr val="C00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7240137" y="3713027"/>
            <a:ext cx="140571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 smtClean="0">
                <a:solidFill>
                  <a:srgbClr val="C00000"/>
                </a:solidFill>
              </a:rPr>
              <a:t>32</a:t>
            </a:r>
            <a:endParaRPr lang="ar-SA" sz="4400" b="1" dirty="0">
              <a:solidFill>
                <a:srgbClr val="C0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4178490" y="3636324"/>
            <a:ext cx="140571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 smtClean="0">
                <a:solidFill>
                  <a:srgbClr val="C00000"/>
                </a:solidFill>
              </a:rPr>
              <a:t>78</a:t>
            </a:r>
            <a:endParaRPr lang="ar-SA" sz="4400" b="1" dirty="0">
              <a:solidFill>
                <a:srgbClr val="C00000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7942996" y="4482468"/>
            <a:ext cx="140571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 smtClean="0">
                <a:solidFill>
                  <a:srgbClr val="C00000"/>
                </a:solidFill>
              </a:rPr>
              <a:t>12</a:t>
            </a:r>
            <a:endParaRPr lang="ar-SA" sz="4400" b="1" dirty="0">
              <a:solidFill>
                <a:srgbClr val="C00000"/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4846732" y="4446708"/>
            <a:ext cx="140571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 smtClean="0">
                <a:solidFill>
                  <a:srgbClr val="C00000"/>
                </a:solidFill>
              </a:rPr>
              <a:t>96</a:t>
            </a:r>
            <a:endParaRPr lang="ar-SA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086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صورة 4" descr="6847e784121755a4f4e8ca302498be02.pdf - Adobe Reader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7" t="55354" r="27239" b="8466"/>
          <a:stretch/>
        </p:blipFill>
        <p:spPr>
          <a:xfrm>
            <a:off x="1215786" y="1555023"/>
            <a:ext cx="9347581" cy="4108798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3916907" y="600501"/>
            <a:ext cx="664646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 smtClean="0">
                <a:solidFill>
                  <a:schemeClr val="bg1"/>
                </a:solidFill>
              </a:rPr>
              <a:t>حل تدريب 4 صفحة 23</a:t>
            </a:r>
            <a:endParaRPr lang="ar-SA" sz="3600" dirty="0">
              <a:solidFill>
                <a:schemeClr val="bg1"/>
              </a:solidFill>
            </a:endParaRPr>
          </a:p>
        </p:txBody>
      </p:sp>
      <p:cxnSp>
        <p:nvCxnSpPr>
          <p:cNvPr id="7" name="رابط مستقيم 6"/>
          <p:cNvCxnSpPr/>
          <p:nvPr/>
        </p:nvCxnSpPr>
        <p:spPr>
          <a:xfrm flipH="1">
            <a:off x="5158854" y="2770496"/>
            <a:ext cx="2497540" cy="1937982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رابط مستقيم 7"/>
          <p:cNvCxnSpPr/>
          <p:nvPr/>
        </p:nvCxnSpPr>
        <p:spPr>
          <a:xfrm flipH="1">
            <a:off x="5256663" y="3541184"/>
            <a:ext cx="2497540" cy="1937982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رابط مستقيم 8"/>
          <p:cNvCxnSpPr/>
          <p:nvPr/>
        </p:nvCxnSpPr>
        <p:spPr>
          <a:xfrm flipH="1" flipV="1">
            <a:off x="5256663" y="2770496"/>
            <a:ext cx="2399731" cy="1937983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55904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صورة 2" descr="6847e784121755a4f4e8ca302498be02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2" t="19174" r="29030" b="49220"/>
          <a:stretch/>
        </p:blipFill>
        <p:spPr>
          <a:xfrm>
            <a:off x="1119117" y="1528549"/>
            <a:ext cx="9744502" cy="442796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3968696" y="460995"/>
            <a:ext cx="694671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b="1" dirty="0" smtClean="0">
                <a:solidFill>
                  <a:srgbClr val="FFC000"/>
                </a:solidFill>
              </a:rPr>
              <a:t>حل تدريب 6 صفحة 24</a:t>
            </a:r>
            <a:endParaRPr lang="ar-SA" sz="5400" b="1" dirty="0">
              <a:solidFill>
                <a:srgbClr val="FFC000"/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5008729" y="3096199"/>
            <a:ext cx="98263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FF0000"/>
                </a:solidFill>
              </a:rPr>
              <a:t>18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3425587" y="3096198"/>
            <a:ext cx="98263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FF0000"/>
                </a:solidFill>
              </a:rPr>
              <a:t>22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5008728" y="4024247"/>
            <a:ext cx="98263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FF0000"/>
                </a:solidFill>
              </a:rPr>
              <a:t>451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3425586" y="4024247"/>
            <a:ext cx="98263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FF0000"/>
                </a:solidFill>
              </a:rPr>
              <a:t>218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5297606" y="4952295"/>
            <a:ext cx="98263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FF0000"/>
                </a:solidFill>
              </a:rPr>
              <a:t>548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3477377" y="4948209"/>
            <a:ext cx="98263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FF0000"/>
                </a:solidFill>
              </a:rPr>
              <a:t>0</a:t>
            </a:r>
            <a:endParaRPr lang="ar-SA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581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55592" y="184946"/>
            <a:ext cx="36808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1" i="0" u="none" strike="noStrike" kern="1200" cap="none" spc="0" normalizeH="0" baseline="0" noProof="0" dirty="0" smtClean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فَريقُ الْعَمَل  </a:t>
            </a:r>
            <a:endParaRPr kumimoji="0" lang="ar-SA" sz="66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407" y="1273313"/>
            <a:ext cx="7401185" cy="2456901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3185588" y="3730214"/>
            <a:ext cx="58208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بإشراف الأستاذ عصام عبيد الله</a:t>
            </a:r>
            <a:endParaRPr lang="ar-SA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18267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6" name="صورة 5" descr="6847e784121755a4f4e8ca302498be02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3" t="52443" r="30932" b="12000"/>
          <a:stretch/>
        </p:blipFill>
        <p:spPr>
          <a:xfrm>
            <a:off x="692331" y="1652182"/>
            <a:ext cx="10567871" cy="3957048"/>
          </a:xfrm>
          <a:prstGeom prst="rect">
            <a:avLst/>
          </a:prstGeom>
        </p:spPr>
      </p:pic>
      <p:sp>
        <p:nvSpPr>
          <p:cNvPr id="8" name="مربع نص 7"/>
          <p:cNvSpPr txBox="1"/>
          <p:nvPr/>
        </p:nvSpPr>
        <p:spPr>
          <a:xfrm>
            <a:off x="3916906" y="600501"/>
            <a:ext cx="734329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b="1" dirty="0" smtClean="0">
                <a:solidFill>
                  <a:srgbClr val="FFC000"/>
                </a:solidFill>
              </a:rPr>
              <a:t>حل تدريب 6 صفحة 24</a:t>
            </a:r>
            <a:endParaRPr lang="ar-SA" sz="5400" b="1" dirty="0">
              <a:solidFill>
                <a:srgbClr val="FFC000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8434317" y="3630706"/>
            <a:ext cx="98263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FF0000"/>
                </a:solidFill>
              </a:rPr>
              <a:t>358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6691953" y="3636158"/>
            <a:ext cx="98263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FF0000"/>
                </a:solidFill>
              </a:rPr>
              <a:t>352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7674592" y="4578405"/>
            <a:ext cx="98263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FF0000"/>
                </a:solidFill>
              </a:rPr>
              <a:t>710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3698545" y="3602038"/>
            <a:ext cx="98263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FF0000"/>
                </a:solidFill>
              </a:rPr>
              <a:t>204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1844724" y="3636158"/>
            <a:ext cx="98263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FF0000"/>
                </a:solidFill>
              </a:rPr>
              <a:t>506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3157183" y="4549737"/>
            <a:ext cx="98263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FF0000"/>
                </a:solidFill>
              </a:rPr>
              <a:t>710</a:t>
            </a:r>
            <a:endParaRPr lang="ar-SA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2693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-150126" y="23353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500" b="1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Noto Naskh Arabic UI"/>
                <a:ea typeface="+mn-ea"/>
                <a:cs typeface="Arial" panose="020B0604020202020204" pitchFamily="34" charset="0"/>
              </a:rPr>
              <a:t>هَيّا نَلْعَب  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hlinkClick r:id="rId3" action="ppaction://hlinksldjump"/>
                </a:rPr>
                <a:t>رجــــوع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32552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صورة 15" descr="179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1" y="-26988"/>
            <a:ext cx="6845299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صورة 16" descr="1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61026"/>
            <a:ext cx="91440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صورة 22" descr="fire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868" y="3055464"/>
            <a:ext cx="708947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صورة 23" descr="fire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022" y="3009086"/>
            <a:ext cx="652748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صورة 24" descr="fire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529" y="3038476"/>
            <a:ext cx="670196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صورة 25" descr="fire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868" y="2323058"/>
            <a:ext cx="708948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صورة 26" descr="fire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023" y="2328955"/>
            <a:ext cx="677422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صورة 27" descr="fire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529" y="2347913"/>
            <a:ext cx="716236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صورة 28" descr="fire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022" y="1564415"/>
            <a:ext cx="637735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صورة 29" descr="fire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156" y="1571625"/>
            <a:ext cx="721609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صورة 30" descr="fir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156" y="850517"/>
            <a:ext cx="686345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صورة 33" descr="18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4292601"/>
            <a:ext cx="2312987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وسيلة شرح على شكل سحابة 18"/>
          <p:cNvSpPr/>
          <p:nvPr/>
        </p:nvSpPr>
        <p:spPr>
          <a:xfrm>
            <a:off x="1867989" y="209006"/>
            <a:ext cx="5236075" cy="2788194"/>
          </a:xfrm>
          <a:prstGeom prst="cloudCallout">
            <a:avLst>
              <a:gd name="adj1" fmla="val -22808"/>
              <a:gd name="adj2" fmla="val 10445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just">
              <a:defRPr/>
            </a:pPr>
            <a:r>
              <a:rPr lang="ar-SA" sz="2400" b="1" dirty="0"/>
              <a:t>مرحباً يا أصدقائي .. بلغنا أن هناك حريق هائل في هذا المبنى سأحضر سيارة الإطفاء لنخمد الحريق وأنتم عليكم مساعدتي بالإجابة على الأسئلة .</a:t>
            </a:r>
            <a:endParaRPr lang="ar-SA" sz="3600" b="1" dirty="0"/>
          </a:p>
        </p:txBody>
      </p:sp>
    </p:spTree>
    <p:extLst>
      <p:ext uri="{BB962C8B-B14F-4D97-AF65-F5344CB8AC3E}">
        <p14:creationId xmlns:p14="http://schemas.microsoft.com/office/powerpoint/2010/main" val="33921272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صورة 15" descr="17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1" y="3969"/>
            <a:ext cx="6845299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صورة 16" descr="1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61026"/>
            <a:ext cx="91440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ستطيل 8"/>
          <p:cNvSpPr/>
          <p:nvPr/>
        </p:nvSpPr>
        <p:spPr>
          <a:xfrm>
            <a:off x="1703389" y="115888"/>
            <a:ext cx="4103687" cy="5016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 smtClean="0"/>
              <a:t>ناتج جمع 14+29هو: </a:t>
            </a:r>
            <a:endParaRPr lang="ar-SA" sz="2800" dirty="0"/>
          </a:p>
        </p:txBody>
      </p:sp>
      <p:sp>
        <p:nvSpPr>
          <p:cNvPr id="10" name="مستطيل 9">
            <a:hlinkClick r:id="" action="ppaction://noaction">
              <a:snd r:embed="rId4" name="explode.wav"/>
            </a:hlinkClick>
          </p:cNvPr>
          <p:cNvSpPr/>
          <p:nvPr/>
        </p:nvSpPr>
        <p:spPr>
          <a:xfrm>
            <a:off x="1703389" y="2132013"/>
            <a:ext cx="4105275" cy="431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 smtClean="0"/>
              <a:t>54</a:t>
            </a:r>
            <a:endParaRPr lang="ar-SA" sz="2800" dirty="0"/>
          </a:p>
        </p:txBody>
      </p:sp>
      <p:sp>
        <p:nvSpPr>
          <p:cNvPr id="12" name="مستطيل 11">
            <a:hlinkClick r:id="" action="ppaction://noaction">
              <a:snd r:embed="rId4" name="explode.wav"/>
            </a:hlinkClick>
          </p:cNvPr>
          <p:cNvSpPr/>
          <p:nvPr/>
        </p:nvSpPr>
        <p:spPr>
          <a:xfrm>
            <a:off x="1703389" y="836613"/>
            <a:ext cx="4105275" cy="431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 smtClean="0"/>
              <a:t>25</a:t>
            </a:r>
            <a:endParaRPr lang="ar-SA" sz="2800" dirty="0"/>
          </a:p>
        </p:txBody>
      </p:sp>
      <p:sp>
        <p:nvSpPr>
          <p:cNvPr id="13" name="مستطيل 12">
            <a:hlinkClick r:id="" action="ppaction://hlinkshowjump?jump=nextslide">
              <a:snd r:embed="rId5" name="applause.wav"/>
            </a:hlinkClick>
          </p:cNvPr>
          <p:cNvSpPr/>
          <p:nvPr/>
        </p:nvSpPr>
        <p:spPr>
          <a:xfrm>
            <a:off x="1703389" y="1484313"/>
            <a:ext cx="4105275" cy="431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 smtClean="0"/>
              <a:t>43</a:t>
            </a:r>
            <a:endParaRPr lang="ar-SA" sz="2800" dirty="0"/>
          </a:p>
        </p:txBody>
      </p:sp>
      <p:pic>
        <p:nvPicPr>
          <p:cNvPr id="3081" name="صورة 22" descr="fir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1" y="3044032"/>
            <a:ext cx="706437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صورة 23" descr="fir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025775"/>
            <a:ext cx="733426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صورة 24" descr="fir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288" y="3025775"/>
            <a:ext cx="706437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صورة 25" descr="fir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280" y="2347913"/>
            <a:ext cx="677204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صورة 26" descr="fir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588" y="2354882"/>
            <a:ext cx="754119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صورة 27" descr="fir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0" y="2347913"/>
            <a:ext cx="722313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صورة 28" descr="fir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571625"/>
            <a:ext cx="733426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صورة 29" descr="fir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0" y="1571625"/>
            <a:ext cx="720725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صورة 30" descr="fire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288" y="893764"/>
            <a:ext cx="700904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17929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صورة 15" descr="179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533" y="-26988"/>
            <a:ext cx="8263467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صورة 16" descr="1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61026"/>
            <a:ext cx="91440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ستطيل 8"/>
          <p:cNvSpPr/>
          <p:nvPr/>
        </p:nvSpPr>
        <p:spPr>
          <a:xfrm>
            <a:off x="1704977" y="126207"/>
            <a:ext cx="4103687" cy="9253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 smtClean="0"/>
              <a:t>14 +57= .....+.....</a:t>
            </a:r>
          </a:p>
          <a:p>
            <a:pPr algn="ctr">
              <a:defRPr/>
            </a:pPr>
            <a:r>
              <a:rPr lang="ar-SA" sz="2800" dirty="0" smtClean="0"/>
              <a:t>الجواب الصحيح هو  </a:t>
            </a:r>
            <a:endParaRPr lang="ar-SA" sz="2800" dirty="0"/>
          </a:p>
        </p:txBody>
      </p:sp>
      <p:sp>
        <p:nvSpPr>
          <p:cNvPr id="10" name="مستطيل 9">
            <a:hlinkClick r:id="" action="ppaction://noaction">
              <a:snd r:embed="rId5" name="explode.wav"/>
            </a:hlinkClick>
          </p:cNvPr>
          <p:cNvSpPr/>
          <p:nvPr/>
        </p:nvSpPr>
        <p:spPr>
          <a:xfrm>
            <a:off x="1703389" y="2132013"/>
            <a:ext cx="4105275" cy="431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 smtClean="0"/>
              <a:t>14+14</a:t>
            </a:r>
            <a:endParaRPr lang="ar-SA" sz="2800" dirty="0"/>
          </a:p>
        </p:txBody>
      </p:sp>
      <p:sp>
        <p:nvSpPr>
          <p:cNvPr id="11" name="مستطيل 10">
            <a:hlinkClick r:id="" action="ppaction://hlinkshowjump?jump=nextslide">
              <a:snd r:embed="rId6" name="applause.wav"/>
            </a:hlinkClick>
          </p:cNvPr>
          <p:cNvSpPr/>
          <p:nvPr/>
        </p:nvSpPr>
        <p:spPr>
          <a:xfrm>
            <a:off x="1703389" y="2779714"/>
            <a:ext cx="4105275" cy="4333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 smtClean="0"/>
              <a:t>57+14</a:t>
            </a:r>
            <a:endParaRPr lang="ar-SA" sz="2800" dirty="0"/>
          </a:p>
        </p:txBody>
      </p:sp>
      <p:sp>
        <p:nvSpPr>
          <p:cNvPr id="12" name="مستطيل 11">
            <a:hlinkClick r:id="" action="ppaction://noaction">
              <a:snd r:embed="rId5" name="explode.wav"/>
            </a:hlinkClick>
          </p:cNvPr>
          <p:cNvSpPr/>
          <p:nvPr/>
        </p:nvSpPr>
        <p:spPr>
          <a:xfrm>
            <a:off x="1703389" y="1449567"/>
            <a:ext cx="4105275" cy="431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 smtClean="0"/>
              <a:t>14+56</a:t>
            </a:r>
            <a:endParaRPr lang="ar-SA" sz="2800" dirty="0"/>
          </a:p>
        </p:txBody>
      </p:sp>
      <p:pic>
        <p:nvPicPr>
          <p:cNvPr id="23" name="صورة 22" descr="fire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729" y="3024090"/>
            <a:ext cx="777069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صورة 23" descr="fire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735" y="3067665"/>
            <a:ext cx="825191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صورة 24" descr="fire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863" y="3067664"/>
            <a:ext cx="833137" cy="34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صورة 25" descr="fire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5404" y="2347913"/>
            <a:ext cx="757113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صورة 26" descr="fire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547" y="2347913"/>
            <a:ext cx="817438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صورة 27" descr="fire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736" y="2349500"/>
            <a:ext cx="1022927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صورة 28" descr="fire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5404" y="1538852"/>
            <a:ext cx="892053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صورة 29" descr="fire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735" y="1571625"/>
            <a:ext cx="1037215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صورة 30" descr="fire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037" y="840889"/>
            <a:ext cx="1022928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مجموعة 34"/>
          <p:cNvGrpSpPr>
            <a:grpSpLocks/>
          </p:cNvGrpSpPr>
          <p:nvPr/>
        </p:nvGrpSpPr>
        <p:grpSpPr bwMode="auto">
          <a:xfrm>
            <a:off x="1631951" y="2787650"/>
            <a:ext cx="6048375" cy="3665538"/>
            <a:chOff x="107504" y="2787181"/>
            <a:chExt cx="6048672" cy="3666153"/>
          </a:xfrm>
        </p:grpSpPr>
        <p:pic>
          <p:nvPicPr>
            <p:cNvPr id="4115" name="صورة 31" descr="0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4941166"/>
              <a:ext cx="2837904" cy="1512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6" name="صورة 32" descr="00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45960">
              <a:off x="2615586" y="2787181"/>
              <a:ext cx="2492796" cy="2833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7" name="صورة 33" descr="183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256" y="2996952"/>
              <a:ext cx="669920" cy="60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485341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مطاف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صورة 15" descr="17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813" y="-26988"/>
            <a:ext cx="7830188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صورة 16" descr="1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61026"/>
            <a:ext cx="91440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ستطيل 8"/>
          <p:cNvSpPr/>
          <p:nvPr/>
        </p:nvSpPr>
        <p:spPr>
          <a:xfrm>
            <a:off x="1703389" y="-1"/>
            <a:ext cx="4103687" cy="7758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 smtClean="0"/>
              <a:t>الرقم الصحيح في الفراغ </a:t>
            </a:r>
          </a:p>
          <a:p>
            <a:pPr algn="ctr">
              <a:defRPr/>
            </a:pPr>
            <a:r>
              <a:rPr lang="ar-SA" sz="2800" dirty="0" smtClean="0"/>
              <a:t>123 + 445= .....+123</a:t>
            </a:r>
            <a:endParaRPr lang="ar-SA" sz="2800" dirty="0"/>
          </a:p>
        </p:txBody>
      </p:sp>
      <p:sp>
        <p:nvSpPr>
          <p:cNvPr id="11" name="مستطيل 10">
            <a:hlinkClick r:id="" action="ppaction://noaction">
              <a:snd r:embed="rId4" name="explode.wav"/>
            </a:hlinkClick>
          </p:cNvPr>
          <p:cNvSpPr/>
          <p:nvPr/>
        </p:nvSpPr>
        <p:spPr>
          <a:xfrm>
            <a:off x="1759136" y="2347914"/>
            <a:ext cx="4105275" cy="4333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 smtClean="0"/>
              <a:t>446</a:t>
            </a:r>
            <a:endParaRPr lang="ar-SA" sz="2800" dirty="0"/>
          </a:p>
        </p:txBody>
      </p:sp>
      <p:sp>
        <p:nvSpPr>
          <p:cNvPr id="12" name="مستطيل 11">
            <a:hlinkClick r:id="" action="ppaction://hlinkshowjump?jump=nextslide">
              <a:snd r:embed="rId5" name="applause.wav"/>
            </a:hlinkClick>
          </p:cNvPr>
          <p:cNvSpPr/>
          <p:nvPr/>
        </p:nvSpPr>
        <p:spPr>
          <a:xfrm>
            <a:off x="1729130" y="1023010"/>
            <a:ext cx="4105275" cy="431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 smtClean="0"/>
              <a:t>445</a:t>
            </a:r>
            <a:endParaRPr lang="ar-SA" sz="2800" dirty="0"/>
          </a:p>
        </p:txBody>
      </p:sp>
      <p:sp>
        <p:nvSpPr>
          <p:cNvPr id="13" name="مستطيل 12">
            <a:hlinkClick r:id="" action="ppaction://noaction">
              <a:snd r:embed="rId4" name="explode.wav"/>
            </a:hlinkClick>
          </p:cNvPr>
          <p:cNvSpPr/>
          <p:nvPr/>
        </p:nvSpPr>
        <p:spPr>
          <a:xfrm>
            <a:off x="1729130" y="1668965"/>
            <a:ext cx="4105275" cy="431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 smtClean="0"/>
              <a:t>123</a:t>
            </a:r>
            <a:endParaRPr lang="ar-SA" sz="2800" dirty="0"/>
          </a:p>
        </p:txBody>
      </p:sp>
      <p:pic>
        <p:nvPicPr>
          <p:cNvPr id="24" name="صورة 23" descr="fir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014" y="3038239"/>
            <a:ext cx="789227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صورة 24" descr="fir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222" y="3038239"/>
            <a:ext cx="735098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صورة 25" descr="fir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978" y="2349500"/>
            <a:ext cx="785879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صورة 26" descr="fir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015" y="2327128"/>
            <a:ext cx="82165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صورة 27" descr="fir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905" y="2370549"/>
            <a:ext cx="815002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صورة 28" descr="fir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014" y="1616016"/>
            <a:ext cx="79551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صورة 29" descr="fir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222" y="1616016"/>
            <a:ext cx="792999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صورة 30" descr="fir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905" y="848812"/>
            <a:ext cx="829316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37" name="مجموعة 21"/>
          <p:cNvGrpSpPr>
            <a:grpSpLocks/>
          </p:cNvGrpSpPr>
          <p:nvPr/>
        </p:nvGrpSpPr>
        <p:grpSpPr bwMode="auto">
          <a:xfrm>
            <a:off x="2271843" y="2342782"/>
            <a:ext cx="6840538" cy="4114800"/>
            <a:chOff x="107504" y="2339126"/>
            <a:chExt cx="6840760" cy="4114210"/>
          </a:xfrm>
        </p:grpSpPr>
        <p:pic>
          <p:nvPicPr>
            <p:cNvPr id="5138" name="صورة 31" descr="0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4941168"/>
              <a:ext cx="2837904" cy="1512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9" name="صورة 32" descr="00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80008">
              <a:off x="2775314" y="2339126"/>
              <a:ext cx="3107656" cy="3531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0" name="صورة 33" descr="183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8344" y="2996952"/>
              <a:ext cx="669920" cy="60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730507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صورة 15" descr="17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591" y="-26988"/>
            <a:ext cx="772241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صورة 16" descr="1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61026"/>
            <a:ext cx="91440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ستطيل 8"/>
          <p:cNvSpPr/>
          <p:nvPr/>
        </p:nvSpPr>
        <p:spPr>
          <a:xfrm>
            <a:off x="1703389" y="0"/>
            <a:ext cx="4105275" cy="80962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 smtClean="0"/>
              <a:t>العدد الصحيح في الفراغ:</a:t>
            </a:r>
          </a:p>
          <a:p>
            <a:pPr algn="ctr">
              <a:defRPr/>
            </a:pPr>
            <a:r>
              <a:rPr lang="ar-SA" sz="2400" dirty="0" smtClean="0"/>
              <a:t>(34+56)+.....=34 +(56 +78)</a:t>
            </a:r>
            <a:endParaRPr lang="ar-SA" sz="2400" dirty="0"/>
          </a:p>
        </p:txBody>
      </p:sp>
      <p:sp>
        <p:nvSpPr>
          <p:cNvPr id="10" name="مستطيل 9">
            <a:hlinkClick r:id="" action="ppaction://hlinkshowjump?jump=nextslide">
              <a:snd r:embed="rId4" name="applause.wav"/>
            </a:hlinkClick>
          </p:cNvPr>
          <p:cNvSpPr/>
          <p:nvPr/>
        </p:nvSpPr>
        <p:spPr>
          <a:xfrm>
            <a:off x="1703389" y="2250280"/>
            <a:ext cx="4105275" cy="431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 smtClean="0"/>
              <a:t>78</a:t>
            </a:r>
            <a:endParaRPr lang="ar-SA" sz="2800" dirty="0"/>
          </a:p>
        </p:txBody>
      </p:sp>
      <p:sp>
        <p:nvSpPr>
          <p:cNvPr id="12" name="مستطيل 11">
            <a:hlinkClick r:id="" action="ppaction://noaction">
              <a:snd r:embed="rId5" name="explode.wav"/>
            </a:hlinkClick>
          </p:cNvPr>
          <p:cNvSpPr/>
          <p:nvPr/>
        </p:nvSpPr>
        <p:spPr>
          <a:xfrm>
            <a:off x="1703389" y="896945"/>
            <a:ext cx="4105275" cy="431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 smtClean="0"/>
              <a:t>56</a:t>
            </a:r>
            <a:endParaRPr lang="ar-SA" sz="2800" dirty="0"/>
          </a:p>
        </p:txBody>
      </p:sp>
      <p:sp>
        <p:nvSpPr>
          <p:cNvPr id="13" name="مستطيل 12">
            <a:hlinkClick r:id="" action="ppaction://noaction">
              <a:snd r:embed="rId5" name="explode.wav"/>
            </a:hlinkClick>
          </p:cNvPr>
          <p:cNvSpPr/>
          <p:nvPr/>
        </p:nvSpPr>
        <p:spPr>
          <a:xfrm>
            <a:off x="1703389" y="1556425"/>
            <a:ext cx="4105275" cy="431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 smtClean="0"/>
              <a:t>34</a:t>
            </a:r>
            <a:endParaRPr lang="ar-SA" sz="2800" dirty="0"/>
          </a:p>
        </p:txBody>
      </p:sp>
      <p:pic>
        <p:nvPicPr>
          <p:cNvPr id="25" name="صورة 24" descr="fir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8707" y="3050428"/>
            <a:ext cx="84974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صورة 25" descr="fir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9" y="2349500"/>
            <a:ext cx="762415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صورة 26" descr="fir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757" y="2343592"/>
            <a:ext cx="792404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صورة 27" descr="fir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8707" y="2343592"/>
            <a:ext cx="825891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صورة 28" descr="fir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757" y="1571625"/>
            <a:ext cx="833878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صورة 29" descr="fir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8707" y="1571625"/>
            <a:ext cx="825891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صورة 30" descr="fir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8707" y="844298"/>
            <a:ext cx="825891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60" name="مجموعة 20"/>
          <p:cNvGrpSpPr>
            <a:grpSpLocks/>
          </p:cNvGrpSpPr>
          <p:nvPr/>
        </p:nvGrpSpPr>
        <p:grpSpPr bwMode="auto">
          <a:xfrm>
            <a:off x="2243931" y="1833032"/>
            <a:ext cx="7704138" cy="4487474"/>
            <a:chOff x="107504" y="1965290"/>
            <a:chExt cx="7704856" cy="4488046"/>
          </a:xfrm>
        </p:grpSpPr>
        <p:pic>
          <p:nvPicPr>
            <p:cNvPr id="6161" name="صورة 31" descr="0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4941168"/>
              <a:ext cx="2837904" cy="1512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2" name="صورة 32" descr="00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5961">
              <a:off x="3003414" y="1965290"/>
              <a:ext cx="3824986" cy="4347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3" name="صورة 33" descr="183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2185" y="2996952"/>
              <a:ext cx="800175" cy="60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006813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صورة 15" descr="17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370" y="-26988"/>
            <a:ext cx="772263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صورة 16" descr="1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61026"/>
            <a:ext cx="91440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ستطيل 8"/>
          <p:cNvSpPr/>
          <p:nvPr/>
        </p:nvSpPr>
        <p:spPr>
          <a:xfrm>
            <a:off x="1703389" y="115888"/>
            <a:ext cx="4103687" cy="5016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b="1" dirty="0" smtClean="0"/>
              <a:t>عند تبديل ترتيب الأعداد في عملية الجمع فإن :</a:t>
            </a:r>
            <a:endParaRPr lang="ar-SA" sz="2000" b="1" dirty="0"/>
          </a:p>
        </p:txBody>
      </p:sp>
      <p:sp>
        <p:nvSpPr>
          <p:cNvPr id="12" name="مستطيل 11">
            <a:hlinkClick r:id="" action="ppaction://hlinkshowjump?jump=nextslide">
              <a:snd r:embed="rId4" name="applause.wav"/>
            </a:hlinkClick>
          </p:cNvPr>
          <p:cNvSpPr/>
          <p:nvPr/>
        </p:nvSpPr>
        <p:spPr>
          <a:xfrm>
            <a:off x="1703389" y="836613"/>
            <a:ext cx="4105275" cy="431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 smtClean="0"/>
              <a:t>الناتج يكون نفسه</a:t>
            </a:r>
            <a:endParaRPr lang="ar-SA" sz="2800" dirty="0"/>
          </a:p>
        </p:txBody>
      </p:sp>
      <p:sp>
        <p:nvSpPr>
          <p:cNvPr id="13" name="مستطيل 12">
            <a:hlinkClick r:id="" action="ppaction://noaction">
              <a:snd r:embed="rId5" name="explode.wav"/>
            </a:hlinkClick>
          </p:cNvPr>
          <p:cNvSpPr/>
          <p:nvPr/>
        </p:nvSpPr>
        <p:spPr>
          <a:xfrm>
            <a:off x="1703389" y="1484313"/>
            <a:ext cx="4105275" cy="431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 smtClean="0"/>
              <a:t>يتغير الناتج </a:t>
            </a:r>
            <a:endParaRPr lang="ar-SA" sz="2800" dirty="0"/>
          </a:p>
        </p:txBody>
      </p:sp>
      <p:pic>
        <p:nvPicPr>
          <p:cNvPr id="26" name="صورة 25" descr="fir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334" y="2347913"/>
            <a:ext cx="788872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صورة 26" descr="fir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2" y="2347914"/>
            <a:ext cx="80956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صورة 27" descr="fir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222" y="2347914"/>
            <a:ext cx="809399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صورة 28" descr="fir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1" y="1581315"/>
            <a:ext cx="810766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صورة 29" descr="fir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222" y="1581315"/>
            <a:ext cx="807811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صورة 30" descr="fir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222" y="885033"/>
            <a:ext cx="807811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83" name="مجموعة 18"/>
          <p:cNvGrpSpPr>
            <a:grpSpLocks/>
          </p:cNvGrpSpPr>
          <p:nvPr/>
        </p:nvGrpSpPr>
        <p:grpSpPr bwMode="auto">
          <a:xfrm>
            <a:off x="1631951" y="1970088"/>
            <a:ext cx="6213475" cy="4483100"/>
            <a:chOff x="107504" y="1970693"/>
            <a:chExt cx="6214536" cy="4482643"/>
          </a:xfrm>
        </p:grpSpPr>
        <p:pic>
          <p:nvPicPr>
            <p:cNvPr id="7184" name="صورة 31" descr="0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4941168"/>
              <a:ext cx="2837904" cy="1512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5" name="صورة 32" descr="00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5186">
              <a:off x="2500449" y="1970693"/>
              <a:ext cx="3123069" cy="3549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6" name="صورة 33" descr="183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0" y="2276872"/>
              <a:ext cx="669920" cy="60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609713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صورة 15" descr="17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1" y="-26988"/>
            <a:ext cx="6845299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صورة 16" descr="1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61026"/>
            <a:ext cx="91440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ستطيل 8"/>
          <p:cNvSpPr/>
          <p:nvPr/>
        </p:nvSpPr>
        <p:spPr>
          <a:xfrm>
            <a:off x="1703389" y="115888"/>
            <a:ext cx="4103687" cy="5016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1900" b="1" dirty="0" smtClean="0"/>
              <a:t>أي من الجمل الجمع تمثل الخاصية التبديلية:</a:t>
            </a:r>
            <a:endParaRPr lang="ar-SA" sz="1900" b="1" dirty="0"/>
          </a:p>
        </p:txBody>
      </p:sp>
      <p:sp>
        <p:nvSpPr>
          <p:cNvPr id="10" name="مستطيل 9">
            <a:hlinkClick r:id="" action="ppaction://noaction">
              <a:snd r:embed="rId4" name="explode.wav"/>
            </a:hlinkClick>
          </p:cNvPr>
          <p:cNvSpPr/>
          <p:nvPr/>
        </p:nvSpPr>
        <p:spPr>
          <a:xfrm>
            <a:off x="1703389" y="1520333"/>
            <a:ext cx="4105275" cy="431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 smtClean="0"/>
              <a:t>572+435=572+435</a:t>
            </a:r>
            <a:endParaRPr lang="ar-SA" sz="2800" dirty="0"/>
          </a:p>
        </p:txBody>
      </p:sp>
      <p:sp>
        <p:nvSpPr>
          <p:cNvPr id="11" name="مستطيل 10">
            <a:hlinkClick r:id="" action="ppaction://hlinkshowjump?jump=nextslide">
              <a:snd r:embed="rId5" name="applause.wav"/>
            </a:hlinkClick>
          </p:cNvPr>
          <p:cNvSpPr/>
          <p:nvPr/>
        </p:nvSpPr>
        <p:spPr>
          <a:xfrm>
            <a:off x="1678782" y="2277807"/>
            <a:ext cx="4105275" cy="4333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 smtClean="0"/>
              <a:t>572+435= 435+572</a:t>
            </a:r>
            <a:endParaRPr lang="ar-SA" sz="2800" dirty="0"/>
          </a:p>
        </p:txBody>
      </p:sp>
      <p:sp>
        <p:nvSpPr>
          <p:cNvPr id="13" name="مستطيل 12">
            <a:hlinkClick r:id="" action="ppaction://noaction">
              <a:snd r:embed="rId4" name="explode.wav"/>
            </a:hlinkClick>
          </p:cNvPr>
          <p:cNvSpPr/>
          <p:nvPr/>
        </p:nvSpPr>
        <p:spPr>
          <a:xfrm>
            <a:off x="1703389" y="831057"/>
            <a:ext cx="4105275" cy="431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 smtClean="0"/>
              <a:t>إجابة أخرى </a:t>
            </a:r>
            <a:endParaRPr lang="ar-SA" sz="2800" dirty="0"/>
          </a:p>
        </p:txBody>
      </p:sp>
      <p:pic>
        <p:nvPicPr>
          <p:cNvPr id="27" name="صورة 26" descr="fir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822" y="2347914"/>
            <a:ext cx="715492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صورة 27" descr="fir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448" y="2347913"/>
            <a:ext cx="789898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صورة 28" descr="fir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940" y="1536083"/>
            <a:ext cx="725486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صورة 29" descr="fir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448" y="1571625"/>
            <a:ext cx="719247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صورة 30" descr="fir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448" y="896045"/>
            <a:ext cx="716071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6" name="مجموعة 17"/>
          <p:cNvGrpSpPr>
            <a:grpSpLocks/>
          </p:cNvGrpSpPr>
          <p:nvPr/>
        </p:nvGrpSpPr>
        <p:grpSpPr bwMode="auto">
          <a:xfrm>
            <a:off x="2432024" y="1613202"/>
            <a:ext cx="6934200" cy="4737100"/>
            <a:chOff x="107504" y="1715950"/>
            <a:chExt cx="6934616" cy="4737386"/>
          </a:xfrm>
        </p:grpSpPr>
        <p:pic>
          <p:nvPicPr>
            <p:cNvPr id="8207" name="صورة 31" descr="0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4941168"/>
              <a:ext cx="2837904" cy="1512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8" name="صورة 32" descr="00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50089">
              <a:off x="2636011" y="1715950"/>
              <a:ext cx="3546464" cy="403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9" name="صورة 33" descr="183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00" y="2276872"/>
              <a:ext cx="669920" cy="60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716612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صورة 15" descr="17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1" y="12201"/>
            <a:ext cx="6845299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صورة 16" descr="1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61026"/>
            <a:ext cx="91440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ستطيل 8"/>
          <p:cNvSpPr/>
          <p:nvPr/>
        </p:nvSpPr>
        <p:spPr>
          <a:xfrm>
            <a:off x="1703389" y="115888"/>
            <a:ext cx="4103687" cy="93662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 smtClean="0"/>
              <a:t>الجواب الصيح هو:</a:t>
            </a:r>
          </a:p>
          <a:p>
            <a:pPr algn="ctr">
              <a:defRPr/>
            </a:pPr>
            <a:r>
              <a:rPr lang="ar-SA" sz="2800" dirty="0" smtClean="0"/>
              <a:t>145+(56+343)= </a:t>
            </a:r>
            <a:endParaRPr lang="ar-SA" sz="2800" dirty="0"/>
          </a:p>
        </p:txBody>
      </p:sp>
      <p:sp>
        <p:nvSpPr>
          <p:cNvPr id="10" name="مستطيل 9">
            <a:hlinkClick r:id="" action="ppaction://hlinkshowjump?jump=nextslide">
              <a:snd r:embed="rId4" name="applause.wav"/>
            </a:hlinkClick>
          </p:cNvPr>
          <p:cNvSpPr/>
          <p:nvPr/>
        </p:nvSpPr>
        <p:spPr>
          <a:xfrm>
            <a:off x="1703389" y="2392128"/>
            <a:ext cx="4105275" cy="431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 smtClean="0"/>
              <a:t>(145+56) +343</a:t>
            </a:r>
            <a:endParaRPr lang="ar-SA" sz="2800" dirty="0"/>
          </a:p>
        </p:txBody>
      </p:sp>
      <p:sp>
        <p:nvSpPr>
          <p:cNvPr id="12" name="مستطيل 11">
            <a:hlinkClick r:id="" action="ppaction://noaction">
              <a:snd r:embed="rId5" name="explode.wav"/>
            </a:hlinkClick>
          </p:cNvPr>
          <p:cNvSpPr/>
          <p:nvPr/>
        </p:nvSpPr>
        <p:spPr>
          <a:xfrm>
            <a:off x="1701801" y="1139825"/>
            <a:ext cx="4105275" cy="431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 smtClean="0"/>
              <a:t>145+343</a:t>
            </a:r>
            <a:endParaRPr lang="ar-SA" sz="2800" dirty="0"/>
          </a:p>
        </p:txBody>
      </p:sp>
      <p:sp>
        <p:nvSpPr>
          <p:cNvPr id="13" name="مستطيل 12">
            <a:hlinkClick r:id="" action="ppaction://noaction">
              <a:snd r:embed="rId5" name="explode.wav"/>
            </a:hlinkClick>
          </p:cNvPr>
          <p:cNvSpPr/>
          <p:nvPr/>
        </p:nvSpPr>
        <p:spPr>
          <a:xfrm>
            <a:off x="1701801" y="1754130"/>
            <a:ext cx="4105275" cy="431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 smtClean="0"/>
              <a:t>56+343</a:t>
            </a:r>
            <a:endParaRPr lang="ar-SA" sz="2800" dirty="0"/>
          </a:p>
        </p:txBody>
      </p:sp>
      <p:pic>
        <p:nvPicPr>
          <p:cNvPr id="28" name="صورة 27" descr="fir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285" y="2392128"/>
            <a:ext cx="647735" cy="378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صورة 28" descr="fir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418" y="1620632"/>
            <a:ext cx="722658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صورة 29" descr="fir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285" y="1620632"/>
            <a:ext cx="647735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صورة 30" descr="fir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285" y="929481"/>
            <a:ext cx="68194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9" name="مجموعة 17"/>
          <p:cNvGrpSpPr>
            <a:grpSpLocks/>
          </p:cNvGrpSpPr>
          <p:nvPr/>
        </p:nvGrpSpPr>
        <p:grpSpPr bwMode="auto">
          <a:xfrm>
            <a:off x="2598385" y="1437481"/>
            <a:ext cx="7726363" cy="5056188"/>
            <a:chOff x="107504" y="1396704"/>
            <a:chExt cx="7726704" cy="5056632"/>
          </a:xfrm>
        </p:grpSpPr>
        <p:pic>
          <p:nvPicPr>
            <p:cNvPr id="9230" name="صورة 31" descr="0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4941168"/>
              <a:ext cx="2837904" cy="1512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1" name="صورة 32" descr="00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83503">
              <a:off x="2769539" y="1396704"/>
              <a:ext cx="4040340" cy="4591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2" name="صورة 33" descr="183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288" y="2276872"/>
              <a:ext cx="669920" cy="60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113421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عنوان الدرس </a:t>
            </a:r>
            <a:endParaRPr kumimoji="0" lang="ar-JO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" action="ppaction://noaction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hlinkClick r:id="rId6" action="ppaction://hlinksldjump"/>
                </a:rPr>
                <a:t>تدريب الكتاب </a:t>
              </a:r>
              <a:endPara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" action="ppaction://noaction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8" action="ppaction://hlinksldjump"/>
              </a:rPr>
              <a:t>المهام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ربع نص 8">
            <a:hlinkClick r:id="rId9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0" action="ppaction://hlinksldjump"/>
              </a:rPr>
              <a:t>الهدف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ربع نص 10">
            <a:hlinkClick r:id="" action="ppaction://noaction"/>
          </p:cNvPr>
          <p:cNvSpPr txBox="1"/>
          <p:nvPr/>
        </p:nvSpPr>
        <p:spPr>
          <a:xfrm>
            <a:off x="804477" y="2184400"/>
            <a:ext cx="1857388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1" action="ppaction://hlinksldjump"/>
              </a:rPr>
              <a:t>لعبة تفاعلية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ربع نص 12">
            <a:hlinkClick r:id="rId12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3" action="ppaction://hlinksldjump"/>
              </a:rPr>
              <a:t>العرض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مربع نص 2">
            <a:hlinkClick r:id="" action="ppaction://noaction"/>
          </p:cNvPr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4" action="ppaction://hlinksldjump"/>
              </a:rPr>
              <a:t>فيديو</a:t>
            </a:r>
            <a:endParaRPr kumimoji="0" lang="ar-JO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ربع نص 13">
            <a:hlinkClick r:id="" action="ppaction://noaction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9" action="ppaction://hlinksldjump"/>
              </a:rPr>
              <a:t>عنوان الدرس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مربع نص 14">
            <a:hlinkClick r:id="" action="ppaction://noaction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2" action="ppaction://hlinksldjump"/>
              </a:rPr>
              <a:t>نشاط كاشف 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77155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صورة 15" descr="17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1" y="-26988"/>
            <a:ext cx="6845299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صورة 16" descr="1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61026"/>
            <a:ext cx="91440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ستطيل 8"/>
          <p:cNvSpPr/>
          <p:nvPr/>
        </p:nvSpPr>
        <p:spPr>
          <a:xfrm>
            <a:off x="1703389" y="115888"/>
            <a:ext cx="4103687" cy="7207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 smtClean="0"/>
              <a:t>اذا علمت أن 99+101=101+99</a:t>
            </a:r>
          </a:p>
          <a:p>
            <a:pPr algn="ctr">
              <a:defRPr/>
            </a:pPr>
            <a:r>
              <a:rPr lang="ar-SA" sz="2400" dirty="0" smtClean="0"/>
              <a:t>فإن ناتج الجمع هو </a:t>
            </a:r>
            <a:endParaRPr lang="ar-SA" sz="2400" dirty="0"/>
          </a:p>
        </p:txBody>
      </p:sp>
      <p:sp>
        <p:nvSpPr>
          <p:cNvPr id="10" name="مستطيل 9">
            <a:hlinkClick r:id="" action="ppaction://noaction">
              <a:snd r:embed="rId4" name="explode.wav"/>
            </a:hlinkClick>
          </p:cNvPr>
          <p:cNvSpPr/>
          <p:nvPr/>
        </p:nvSpPr>
        <p:spPr>
          <a:xfrm>
            <a:off x="1701801" y="2507055"/>
            <a:ext cx="4105275" cy="431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 smtClean="0"/>
              <a:t>202</a:t>
            </a:r>
            <a:endParaRPr lang="ar-SA" sz="2800" dirty="0"/>
          </a:p>
        </p:txBody>
      </p:sp>
      <p:sp>
        <p:nvSpPr>
          <p:cNvPr id="12" name="مستطيل 11">
            <a:hlinkClick r:id="" action="ppaction://noaction">
              <a:snd r:embed="rId4" name="explode.wav"/>
            </a:hlinkClick>
          </p:cNvPr>
          <p:cNvSpPr/>
          <p:nvPr/>
        </p:nvSpPr>
        <p:spPr>
          <a:xfrm>
            <a:off x="1701801" y="1049934"/>
            <a:ext cx="4105275" cy="431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 smtClean="0"/>
              <a:t>199</a:t>
            </a:r>
            <a:endParaRPr lang="ar-SA" sz="2800" dirty="0"/>
          </a:p>
        </p:txBody>
      </p:sp>
      <p:sp>
        <p:nvSpPr>
          <p:cNvPr id="13" name="مستطيل 12">
            <a:hlinkClick r:id="" action="ppaction://hlinkshowjump?jump=nextslide">
              <a:snd r:embed="rId5" name="applause.wav"/>
            </a:hlinkClick>
          </p:cNvPr>
          <p:cNvSpPr/>
          <p:nvPr/>
        </p:nvSpPr>
        <p:spPr>
          <a:xfrm>
            <a:off x="1726310" y="1809618"/>
            <a:ext cx="4105275" cy="431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 smtClean="0"/>
              <a:t>200</a:t>
            </a:r>
            <a:endParaRPr lang="ar-SA" sz="2800" dirty="0"/>
          </a:p>
        </p:txBody>
      </p:sp>
      <p:pic>
        <p:nvPicPr>
          <p:cNvPr id="29" name="صورة 28" descr="fir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436" y="1576344"/>
            <a:ext cx="852922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صورة 29" descr="fir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734" y="1608226"/>
            <a:ext cx="660126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صورة 30" descr="fir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734" y="867792"/>
            <a:ext cx="662785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52" name="مجموعة 16"/>
          <p:cNvGrpSpPr>
            <a:grpSpLocks/>
          </p:cNvGrpSpPr>
          <p:nvPr/>
        </p:nvGrpSpPr>
        <p:grpSpPr bwMode="auto">
          <a:xfrm>
            <a:off x="2493267" y="1169967"/>
            <a:ext cx="6934200" cy="5318125"/>
            <a:chOff x="107504" y="1134542"/>
            <a:chExt cx="6934616" cy="5318794"/>
          </a:xfrm>
        </p:grpSpPr>
        <p:pic>
          <p:nvPicPr>
            <p:cNvPr id="10253" name="صورة 31" descr="0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4941168"/>
              <a:ext cx="2837904" cy="1512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4" name="صورة 32" descr="00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7864">
              <a:off x="2458199" y="1134542"/>
              <a:ext cx="3885909" cy="4416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5" name="صورة 33" descr="183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00" y="1484784"/>
              <a:ext cx="669920" cy="60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90992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صورة 15" descr="17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1" y="-26988"/>
            <a:ext cx="6845299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صورة 16" descr="1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61026"/>
            <a:ext cx="91440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ستطيل 8"/>
          <p:cNvSpPr/>
          <p:nvPr/>
        </p:nvSpPr>
        <p:spPr>
          <a:xfrm>
            <a:off x="1703389" y="94213"/>
            <a:ext cx="4103687" cy="7423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 smtClean="0"/>
              <a:t>أي من جمل الجمع الآتية تمثل الخاصية التجميعية:</a:t>
            </a:r>
            <a:endParaRPr lang="ar-SA" sz="2800" dirty="0"/>
          </a:p>
        </p:txBody>
      </p:sp>
      <p:sp>
        <p:nvSpPr>
          <p:cNvPr id="11" name="مستطيل 10">
            <a:hlinkClick r:id="" action="ppaction://hlinkshowjump?jump=nextslide">
              <a:snd r:embed="rId4" name="applause.wav"/>
            </a:hlinkClick>
          </p:cNvPr>
          <p:cNvSpPr/>
          <p:nvPr/>
        </p:nvSpPr>
        <p:spPr>
          <a:xfrm>
            <a:off x="1631951" y="2290212"/>
            <a:ext cx="4105275" cy="4333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b="1" dirty="0" smtClean="0"/>
              <a:t>256+(134+233)=(256+134)+233</a:t>
            </a:r>
            <a:endParaRPr lang="ar-SA" sz="2000" b="1" dirty="0"/>
          </a:p>
        </p:txBody>
      </p:sp>
      <p:sp>
        <p:nvSpPr>
          <p:cNvPr id="12" name="مستطيل 11">
            <a:hlinkClick r:id="" action="ppaction://noaction">
              <a:snd r:embed="rId5" name="explode.wav"/>
            </a:hlinkClick>
          </p:cNvPr>
          <p:cNvSpPr/>
          <p:nvPr/>
        </p:nvSpPr>
        <p:spPr>
          <a:xfrm>
            <a:off x="1703389" y="1022192"/>
            <a:ext cx="4105275" cy="431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 smtClean="0"/>
              <a:t>578+ 456</a:t>
            </a:r>
            <a:endParaRPr lang="ar-SA" sz="2400" b="1" dirty="0"/>
          </a:p>
        </p:txBody>
      </p:sp>
      <p:sp>
        <p:nvSpPr>
          <p:cNvPr id="13" name="مستطيل 12">
            <a:hlinkClick r:id="" action="ppaction://noaction">
              <a:snd r:embed="rId5" name="explode.wav"/>
            </a:hlinkClick>
          </p:cNvPr>
          <p:cNvSpPr/>
          <p:nvPr/>
        </p:nvSpPr>
        <p:spPr>
          <a:xfrm>
            <a:off x="1672478" y="1669892"/>
            <a:ext cx="4105275" cy="431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 smtClean="0"/>
              <a:t>256+134=134+256</a:t>
            </a:r>
            <a:endParaRPr lang="ar-SA" sz="2400" b="1" dirty="0"/>
          </a:p>
        </p:txBody>
      </p:sp>
      <p:pic>
        <p:nvPicPr>
          <p:cNvPr id="30" name="صورة 29" descr="fir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253" y="1575236"/>
            <a:ext cx="821113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صورة 30" descr="fir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253" y="836612"/>
            <a:ext cx="82111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75" name="مجموعة 15"/>
          <p:cNvGrpSpPr>
            <a:grpSpLocks/>
          </p:cNvGrpSpPr>
          <p:nvPr/>
        </p:nvGrpSpPr>
        <p:grpSpPr bwMode="auto">
          <a:xfrm>
            <a:off x="2833853" y="893763"/>
            <a:ext cx="7726363" cy="5630863"/>
            <a:chOff x="107504" y="823101"/>
            <a:chExt cx="7726704" cy="5630235"/>
          </a:xfrm>
        </p:grpSpPr>
        <p:pic>
          <p:nvPicPr>
            <p:cNvPr id="11276" name="صورة 31" descr="0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4941168"/>
              <a:ext cx="2837904" cy="1512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7" name="صورة 32" descr="00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27744">
              <a:off x="2572316" y="823101"/>
              <a:ext cx="4447627" cy="4939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8" name="صورة 33" descr="183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288" y="1484784"/>
              <a:ext cx="669920" cy="60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4881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صورة 15" descr="17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1" y="-26988"/>
            <a:ext cx="6845299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صورة 16" descr="1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61026"/>
            <a:ext cx="91440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صورة 30" descr="fire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285" y="856072"/>
            <a:ext cx="646234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3" name="مجموعة 14"/>
          <p:cNvGrpSpPr>
            <a:grpSpLocks/>
          </p:cNvGrpSpPr>
          <p:nvPr/>
        </p:nvGrpSpPr>
        <p:grpSpPr bwMode="auto">
          <a:xfrm>
            <a:off x="2930348" y="418511"/>
            <a:ext cx="7726363" cy="6100763"/>
            <a:chOff x="107504" y="352126"/>
            <a:chExt cx="7726704" cy="6101210"/>
          </a:xfrm>
        </p:grpSpPr>
        <p:pic>
          <p:nvPicPr>
            <p:cNvPr id="12295" name="صورة 31" descr="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4941168"/>
              <a:ext cx="2837904" cy="1512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6" name="صورة 32" descr="00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22519">
              <a:off x="2399510" y="352126"/>
              <a:ext cx="4696158" cy="5215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7" name="صورة 33" descr="183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288" y="764704"/>
              <a:ext cx="669920" cy="60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مستطيل 13"/>
          <p:cNvSpPr/>
          <p:nvPr/>
        </p:nvSpPr>
        <p:spPr>
          <a:xfrm>
            <a:off x="1847850" y="333376"/>
            <a:ext cx="4103688" cy="1871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/>
              <a:t>الحمد لله</a:t>
            </a:r>
          </a:p>
          <a:p>
            <a:pPr algn="ctr">
              <a:defRPr/>
            </a:pPr>
            <a:endParaRPr lang="ar-SA" sz="2800" dirty="0"/>
          </a:p>
          <a:p>
            <a:pPr algn="ctr">
              <a:defRPr/>
            </a:pPr>
            <a:r>
              <a:rPr lang="ar-SA" sz="2800" dirty="0"/>
              <a:t>تم السيطرة على الحريق</a:t>
            </a:r>
          </a:p>
        </p:txBody>
      </p:sp>
      <p:sp>
        <p:nvSpPr>
          <p:cNvPr id="2" name="نجمة مكونة من 6 نقاط 1"/>
          <p:cNvSpPr/>
          <p:nvPr/>
        </p:nvSpPr>
        <p:spPr>
          <a:xfrm>
            <a:off x="2185988" y="500063"/>
            <a:ext cx="3357562" cy="3571875"/>
          </a:xfrm>
          <a:prstGeom prst="star6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 smtClean="0"/>
              <a:t>شكراَ لكم يا صغاري </a:t>
            </a:r>
          </a:p>
          <a:p>
            <a:pPr algn="ctr"/>
            <a:r>
              <a:rPr lang="ar-SA" sz="2800" dirty="0" smtClean="0"/>
              <a:t>على المساعدة</a:t>
            </a: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3176392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500" b="1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Noto Naskh Arabic UI"/>
                <a:ea typeface="+mn-ea"/>
                <a:cs typeface="Arial" panose="020B0604020202020204" pitchFamily="34" charset="0"/>
              </a:rPr>
              <a:t>الْمَهامُ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hlinkClick r:id="rId3" action="ppaction://hlinksldjump"/>
                </a:rPr>
                <a:t>رجــــوع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47208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نشاط تطبيقي</a:t>
            </a:r>
          </a:p>
          <a:p>
            <a:pPr marL="0" marR="0" lvl="0" indent="0" algn="ct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حل </a:t>
            </a: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ورقة العمل</a:t>
            </a:r>
          </a:p>
          <a:p>
            <a:pPr marL="0" marR="0" lvl="0" indent="0" algn="ct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التالية</a:t>
            </a:r>
            <a:endParaRPr kumimoji="0" lang="en-US" sz="60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953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038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8"/>
          <a:stretch/>
        </p:blipFill>
        <p:spPr>
          <a:xfrm>
            <a:off x="9394943" y="0"/>
            <a:ext cx="2797057" cy="68580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159054" y="102157"/>
            <a:ext cx="923588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مُهِمْة أَدائيّة :</a:t>
            </a:r>
          </a:p>
          <a:p>
            <a:endParaRPr lang="ar-SA" sz="72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ar-SA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وضّح خواص عملية الجمع</a:t>
            </a:r>
          </a:p>
          <a:p>
            <a:r>
              <a:rPr lang="ar-SA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من خلال وسيلة خاصة بك ، وقم بالتوضيح من خلالها .  </a:t>
            </a:r>
          </a:p>
        </p:txBody>
      </p:sp>
    </p:spTree>
    <p:extLst>
      <p:ext uri="{BB962C8B-B14F-4D97-AF65-F5344CB8AC3E}">
        <p14:creationId xmlns:p14="http://schemas.microsoft.com/office/powerpoint/2010/main" val="361954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"/>
            <a:ext cx="12192000" cy="6861048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1162594" y="2011677"/>
            <a:ext cx="9797143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FFC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FFC000"/>
                </a:solidFill>
              </a:rPr>
              <a:t>أحسنتم </a:t>
            </a:r>
          </a:p>
          <a:p>
            <a:pPr algn="ctr"/>
            <a:r>
              <a:rPr lang="ar-SA" sz="8800" b="1" dirty="0" smtClean="0">
                <a:solidFill>
                  <a:srgbClr val="F1A19F"/>
                </a:solidFill>
              </a:rPr>
              <a:t>إلى اللقــــاء</a:t>
            </a:r>
            <a:endParaRPr lang="en-US" sz="8800" b="1" dirty="0">
              <a:solidFill>
                <a:srgbClr val="F1A1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809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3111690" y="1804740"/>
            <a:ext cx="518059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 smtClean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عِنْوانُ الدَّرْس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5400" b="1" dirty="0" smtClean="0">
                <a:ln/>
                <a:solidFill>
                  <a:srgbClr val="FFC000"/>
                </a:solidFill>
                <a:latin typeface="Calibri"/>
                <a:cs typeface="Arial" panose="020B0604020202020204" pitchFamily="34" charset="0"/>
              </a:rPr>
              <a:t>خواص عملية الجمع </a:t>
            </a:r>
            <a:endParaRPr kumimoji="0" lang="ar-SA" sz="5400" b="1" i="0" u="none" strike="noStrike" kern="1200" cap="none" spc="0" normalizeH="0" baseline="0" noProof="0" dirty="0" smtClean="0">
              <a:ln/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7154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1562559" y="1804740"/>
            <a:ext cx="9066906" cy="24929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 smtClean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الهَــــدَف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 smtClean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أَنْ يتعرف </a:t>
            </a:r>
            <a:r>
              <a:rPr lang="ar-SA" sz="4800" b="1" dirty="0" smtClean="0">
                <a:ln/>
                <a:solidFill>
                  <a:srgbClr val="FFC000"/>
                </a:solidFill>
                <a:latin typeface="Calibri"/>
                <a:cs typeface="Arial" panose="020B0604020202020204" pitchFamily="34" charset="0"/>
              </a:rPr>
              <a:t>الطّالب على خواص عملية الجمع</a:t>
            </a:r>
            <a:r>
              <a:rPr kumimoji="0" lang="ar-SA" sz="4800" b="1" i="0" u="none" strike="noStrike" kern="1200" cap="none" spc="0" normalizeH="0" baseline="0" noProof="0" dirty="0" smtClean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.</a:t>
            </a:r>
            <a:endParaRPr kumimoji="0" lang="ar-SA" sz="48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 smtClean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endParaRPr kumimoji="0" lang="ar-SA" sz="54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8430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500" b="1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نَشاط كاشف</a:t>
            </a:r>
            <a:r>
              <a:rPr kumimoji="0" lang="ar-SA" sz="5400" b="1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endParaRPr kumimoji="0" lang="ar-SA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3" name="سهم إلى اليمين 2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hlinkClick r:id="rId3" action="ppaction://hlinksldjump"/>
                </a:rPr>
                <a:t>رجــــوع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97430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مخطط انسيابي: معالجة متعاقبة 4"/>
          <p:cNvSpPr/>
          <p:nvPr/>
        </p:nvSpPr>
        <p:spPr>
          <a:xfrm>
            <a:off x="8477230" y="1144291"/>
            <a:ext cx="2606722" cy="104924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 smtClean="0"/>
              <a:t>9+8  </a:t>
            </a:r>
            <a:endParaRPr lang="ar-SA" sz="4000" dirty="0"/>
          </a:p>
        </p:txBody>
      </p:sp>
      <p:sp>
        <p:nvSpPr>
          <p:cNvPr id="6" name="مخطط انسيابي: معالجة متعاقبة 5"/>
          <p:cNvSpPr/>
          <p:nvPr/>
        </p:nvSpPr>
        <p:spPr>
          <a:xfrm>
            <a:off x="8407021" y="2354131"/>
            <a:ext cx="2606722" cy="104924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 smtClean="0"/>
              <a:t>6+ 6+ 3  </a:t>
            </a:r>
            <a:endParaRPr lang="ar-SA" sz="4000" dirty="0"/>
          </a:p>
        </p:txBody>
      </p:sp>
      <p:sp>
        <p:nvSpPr>
          <p:cNvPr id="7" name="مخطط انسيابي: معالجة متعاقبة 6"/>
          <p:cNvSpPr/>
          <p:nvPr/>
        </p:nvSpPr>
        <p:spPr>
          <a:xfrm>
            <a:off x="8407021" y="3629474"/>
            <a:ext cx="2606722" cy="104924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 smtClean="0"/>
              <a:t>8+8   </a:t>
            </a:r>
            <a:endParaRPr lang="ar-SA" sz="4000" dirty="0"/>
          </a:p>
        </p:txBody>
      </p:sp>
      <p:sp>
        <p:nvSpPr>
          <p:cNvPr id="8" name="مخطط انسيابي: معالجة متعاقبة 7"/>
          <p:cNvSpPr/>
          <p:nvPr/>
        </p:nvSpPr>
        <p:spPr>
          <a:xfrm>
            <a:off x="8407021" y="4835430"/>
            <a:ext cx="2606722" cy="104924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 smtClean="0"/>
              <a:t>1+5+9  </a:t>
            </a:r>
            <a:endParaRPr lang="ar-SA" sz="4000" dirty="0"/>
          </a:p>
        </p:txBody>
      </p:sp>
      <p:sp>
        <p:nvSpPr>
          <p:cNvPr id="9" name="مربع نص 8"/>
          <p:cNvSpPr txBox="1"/>
          <p:nvPr/>
        </p:nvSpPr>
        <p:spPr>
          <a:xfrm>
            <a:off x="2879678" y="365125"/>
            <a:ext cx="765639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 smtClean="0">
                <a:solidFill>
                  <a:srgbClr val="FF0000"/>
                </a:solidFill>
              </a:rPr>
              <a:t>صل جملة الجمع مع ناتج الجمع  :</a:t>
            </a:r>
            <a:endParaRPr lang="ar-SA" sz="3200" dirty="0">
              <a:solidFill>
                <a:srgbClr val="FF0000"/>
              </a:solidFill>
            </a:endParaRPr>
          </a:p>
        </p:txBody>
      </p:sp>
      <p:sp>
        <p:nvSpPr>
          <p:cNvPr id="10" name="مخطط انسيابي: معالجة متعاقبة 9"/>
          <p:cNvSpPr/>
          <p:nvPr/>
        </p:nvSpPr>
        <p:spPr>
          <a:xfrm>
            <a:off x="2542729" y="1233535"/>
            <a:ext cx="2606722" cy="1049243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 smtClean="0">
                <a:solidFill>
                  <a:schemeClr val="tx1"/>
                </a:solidFill>
              </a:rPr>
              <a:t>16</a:t>
            </a:r>
            <a:r>
              <a:rPr lang="ar-SA" sz="4000" dirty="0" smtClean="0"/>
              <a:t>  </a:t>
            </a:r>
            <a:endParaRPr lang="ar-SA" sz="4000" dirty="0"/>
          </a:p>
        </p:txBody>
      </p:sp>
      <p:sp>
        <p:nvSpPr>
          <p:cNvPr id="11" name="مخطط انسيابي: معالجة متعاقبة 10"/>
          <p:cNvSpPr/>
          <p:nvPr/>
        </p:nvSpPr>
        <p:spPr>
          <a:xfrm>
            <a:off x="2542729" y="2490402"/>
            <a:ext cx="2606722" cy="1049243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 smtClean="0"/>
              <a:t> </a:t>
            </a:r>
            <a:r>
              <a:rPr lang="ar-SA" sz="4000" dirty="0" smtClean="0">
                <a:solidFill>
                  <a:schemeClr val="tx1"/>
                </a:solidFill>
              </a:rPr>
              <a:t>15</a:t>
            </a:r>
            <a:endParaRPr lang="ar-SA" sz="4000" dirty="0">
              <a:solidFill>
                <a:schemeClr val="tx1"/>
              </a:solidFill>
            </a:endParaRPr>
          </a:p>
        </p:txBody>
      </p:sp>
      <p:sp>
        <p:nvSpPr>
          <p:cNvPr id="12" name="مخطط انسيابي: معالجة متعاقبة 11"/>
          <p:cNvSpPr/>
          <p:nvPr/>
        </p:nvSpPr>
        <p:spPr>
          <a:xfrm>
            <a:off x="2542729" y="3682494"/>
            <a:ext cx="2606722" cy="1049243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 smtClean="0">
                <a:solidFill>
                  <a:schemeClr val="tx1"/>
                </a:solidFill>
              </a:rPr>
              <a:t>10</a:t>
            </a:r>
            <a:r>
              <a:rPr lang="ar-SA" sz="4000" dirty="0" smtClean="0"/>
              <a:t>  </a:t>
            </a:r>
            <a:endParaRPr lang="ar-SA" sz="4000" dirty="0"/>
          </a:p>
        </p:txBody>
      </p:sp>
      <p:sp>
        <p:nvSpPr>
          <p:cNvPr id="13" name="مخطط انسيابي: معالجة متعاقبة 12"/>
          <p:cNvSpPr/>
          <p:nvPr/>
        </p:nvSpPr>
        <p:spPr>
          <a:xfrm>
            <a:off x="2542729" y="4957320"/>
            <a:ext cx="2606722" cy="1049243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 smtClean="0">
                <a:solidFill>
                  <a:schemeClr val="tx1"/>
                </a:solidFill>
              </a:rPr>
              <a:t>17</a:t>
            </a:r>
            <a:endParaRPr lang="ar-SA" sz="4000" dirty="0">
              <a:solidFill>
                <a:schemeClr val="tx1"/>
              </a:solidFill>
            </a:endParaRPr>
          </a:p>
        </p:txBody>
      </p:sp>
      <p:cxnSp>
        <p:nvCxnSpPr>
          <p:cNvPr id="15" name="رابط مستقيم 14"/>
          <p:cNvCxnSpPr>
            <a:stCxn id="5" idx="1"/>
          </p:cNvCxnSpPr>
          <p:nvPr/>
        </p:nvCxnSpPr>
        <p:spPr>
          <a:xfrm flipH="1">
            <a:off x="4926842" y="1668913"/>
            <a:ext cx="3550388" cy="3837284"/>
          </a:xfrm>
          <a:prstGeom prst="line">
            <a:avLst/>
          </a:prstGeom>
          <a:ln w="762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cxnSp>
      <p:sp>
        <p:nvSpPr>
          <p:cNvPr id="16" name="مخطط انسيابي: معالجة متعاقبة 15"/>
          <p:cNvSpPr/>
          <p:nvPr/>
        </p:nvSpPr>
        <p:spPr>
          <a:xfrm>
            <a:off x="8381695" y="1137634"/>
            <a:ext cx="2606722" cy="1049243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 smtClean="0">
                <a:solidFill>
                  <a:schemeClr val="tx1"/>
                </a:solidFill>
              </a:rPr>
              <a:t>9+8  </a:t>
            </a:r>
            <a:endParaRPr lang="ar-SA" sz="4000" dirty="0">
              <a:solidFill>
                <a:schemeClr val="tx1"/>
              </a:solidFill>
            </a:endParaRPr>
          </a:p>
        </p:txBody>
      </p:sp>
      <p:sp>
        <p:nvSpPr>
          <p:cNvPr id="17" name="مخطط انسيابي: معالجة متعاقبة 16"/>
          <p:cNvSpPr/>
          <p:nvPr/>
        </p:nvSpPr>
        <p:spPr>
          <a:xfrm>
            <a:off x="8311486" y="2347474"/>
            <a:ext cx="2606722" cy="1049243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 smtClean="0">
                <a:solidFill>
                  <a:schemeClr val="tx1"/>
                </a:solidFill>
              </a:rPr>
              <a:t>6+ 6+ 3  </a:t>
            </a:r>
            <a:endParaRPr lang="ar-SA" sz="4000" dirty="0">
              <a:solidFill>
                <a:schemeClr val="tx1"/>
              </a:solidFill>
            </a:endParaRPr>
          </a:p>
        </p:txBody>
      </p:sp>
      <p:sp>
        <p:nvSpPr>
          <p:cNvPr id="18" name="مخطط انسيابي: معالجة متعاقبة 17"/>
          <p:cNvSpPr/>
          <p:nvPr/>
        </p:nvSpPr>
        <p:spPr>
          <a:xfrm>
            <a:off x="8311486" y="3622817"/>
            <a:ext cx="2606722" cy="1049243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 smtClean="0">
                <a:solidFill>
                  <a:schemeClr val="tx1"/>
                </a:solidFill>
              </a:rPr>
              <a:t>8+8   </a:t>
            </a:r>
            <a:endParaRPr lang="ar-SA" sz="4000" dirty="0">
              <a:solidFill>
                <a:schemeClr val="tx1"/>
              </a:solidFill>
            </a:endParaRPr>
          </a:p>
        </p:txBody>
      </p:sp>
      <p:sp>
        <p:nvSpPr>
          <p:cNvPr id="19" name="مخطط انسيابي: معالجة متعاقبة 18"/>
          <p:cNvSpPr/>
          <p:nvPr/>
        </p:nvSpPr>
        <p:spPr>
          <a:xfrm>
            <a:off x="8311486" y="4828773"/>
            <a:ext cx="2606722" cy="1049243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 smtClean="0">
                <a:solidFill>
                  <a:schemeClr val="tx1"/>
                </a:solidFill>
              </a:rPr>
              <a:t>1+5+9</a:t>
            </a:r>
            <a:r>
              <a:rPr lang="ar-SA" sz="4000" dirty="0" smtClean="0"/>
              <a:t>  </a:t>
            </a:r>
            <a:endParaRPr lang="ar-SA" sz="4000" dirty="0"/>
          </a:p>
        </p:txBody>
      </p:sp>
      <p:cxnSp>
        <p:nvCxnSpPr>
          <p:cNvPr id="21" name="رابط مستقيم 20"/>
          <p:cNvCxnSpPr/>
          <p:nvPr/>
        </p:nvCxnSpPr>
        <p:spPr>
          <a:xfrm flipH="1">
            <a:off x="4817660" y="2756848"/>
            <a:ext cx="3659570" cy="436728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رابط مستقيم 22"/>
          <p:cNvCxnSpPr/>
          <p:nvPr/>
        </p:nvCxnSpPr>
        <p:spPr>
          <a:xfrm flipH="1" flipV="1">
            <a:off x="4926842" y="1924334"/>
            <a:ext cx="3550388" cy="211540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مستقيم 24"/>
          <p:cNvCxnSpPr/>
          <p:nvPr/>
        </p:nvCxnSpPr>
        <p:spPr>
          <a:xfrm flipH="1" flipV="1">
            <a:off x="4817660" y="3396717"/>
            <a:ext cx="3807725" cy="183037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1063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500" b="1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الْعَرْض</a:t>
            </a:r>
            <a:r>
              <a:rPr kumimoji="0" lang="ar-SA" sz="5400" b="1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endParaRPr kumimoji="0" lang="ar-SA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hlinkClick r:id="rId3" action="ppaction://hlinksldjump"/>
                </a:rPr>
                <a:t>رجــــوع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07933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ربع نص 6"/>
          <p:cNvSpPr txBox="1"/>
          <p:nvPr/>
        </p:nvSpPr>
        <p:spPr>
          <a:xfrm>
            <a:off x="6520375" y="2794553"/>
            <a:ext cx="928468" cy="8299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pic>
        <p:nvPicPr>
          <p:cNvPr id="2" name="صورة 1" descr="6847e784121755a4f4e8ca302498be02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5" t="35601" r="31157" b="16783"/>
          <a:stretch/>
        </p:blipFill>
        <p:spPr>
          <a:xfrm>
            <a:off x="774027" y="451276"/>
            <a:ext cx="10862308" cy="5516546"/>
          </a:xfrm>
          <a:prstGeom prst="rect">
            <a:avLst/>
          </a:prstGeom>
        </p:spPr>
      </p:pic>
      <p:grpSp>
        <p:nvGrpSpPr>
          <p:cNvPr id="53" name="مجموعة 52"/>
          <p:cNvGrpSpPr/>
          <p:nvPr/>
        </p:nvGrpSpPr>
        <p:grpSpPr>
          <a:xfrm>
            <a:off x="7992805" y="3318976"/>
            <a:ext cx="2051947" cy="880908"/>
            <a:chOff x="7992805" y="3318976"/>
            <a:chExt cx="2051947" cy="880908"/>
          </a:xfrm>
        </p:grpSpPr>
        <p:sp>
          <p:nvSpPr>
            <p:cNvPr id="3" name="شكل بيضاوي 2"/>
            <p:cNvSpPr/>
            <p:nvPr/>
          </p:nvSpPr>
          <p:spPr>
            <a:xfrm>
              <a:off x="9812740" y="3898201"/>
              <a:ext cx="232012" cy="2729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" name="شكل بيضاوي 9"/>
            <p:cNvSpPr/>
            <p:nvPr/>
          </p:nvSpPr>
          <p:spPr>
            <a:xfrm>
              <a:off x="9805916" y="3604443"/>
              <a:ext cx="232012" cy="2729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5" name="شكل بيضاوي 24"/>
            <p:cNvSpPr/>
            <p:nvPr/>
          </p:nvSpPr>
          <p:spPr>
            <a:xfrm>
              <a:off x="8905161" y="3926929"/>
              <a:ext cx="232012" cy="27295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6" name="شكل بيضاوي 25"/>
            <p:cNvSpPr/>
            <p:nvPr/>
          </p:nvSpPr>
          <p:spPr>
            <a:xfrm>
              <a:off x="8891513" y="3631737"/>
              <a:ext cx="232012" cy="27295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7" name="شكل بيضاوي 26"/>
            <p:cNvSpPr/>
            <p:nvPr/>
          </p:nvSpPr>
          <p:spPr>
            <a:xfrm>
              <a:off x="8904023" y="3318976"/>
              <a:ext cx="232012" cy="27295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9" name="شكل بيضاوي 38"/>
            <p:cNvSpPr/>
            <p:nvPr/>
          </p:nvSpPr>
          <p:spPr>
            <a:xfrm>
              <a:off x="7992805" y="3926928"/>
              <a:ext cx="232012" cy="272955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55" name="مجموعة 54"/>
          <p:cNvGrpSpPr/>
          <p:nvPr/>
        </p:nvGrpSpPr>
        <p:grpSpPr>
          <a:xfrm>
            <a:off x="7994543" y="1983836"/>
            <a:ext cx="2050209" cy="1618146"/>
            <a:chOff x="7994543" y="1997176"/>
            <a:chExt cx="2050209" cy="1618146"/>
          </a:xfrm>
        </p:grpSpPr>
        <p:sp>
          <p:nvSpPr>
            <p:cNvPr id="11" name="شكل بيضاوي 10"/>
            <p:cNvSpPr/>
            <p:nvPr/>
          </p:nvSpPr>
          <p:spPr>
            <a:xfrm>
              <a:off x="9812740" y="1997176"/>
              <a:ext cx="232012" cy="2729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2" name="شكل بيضاوي 11"/>
            <p:cNvSpPr/>
            <p:nvPr/>
          </p:nvSpPr>
          <p:spPr>
            <a:xfrm>
              <a:off x="9812740" y="2278721"/>
              <a:ext cx="232012" cy="2729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3" name="شكل بيضاوي 12"/>
            <p:cNvSpPr/>
            <p:nvPr/>
          </p:nvSpPr>
          <p:spPr>
            <a:xfrm>
              <a:off x="9805916" y="2582595"/>
              <a:ext cx="232012" cy="2729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4" name="شكل بيضاوي 13"/>
            <p:cNvSpPr/>
            <p:nvPr/>
          </p:nvSpPr>
          <p:spPr>
            <a:xfrm>
              <a:off x="9805916" y="2882547"/>
              <a:ext cx="232012" cy="2729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5" name="شكل بيضاوي 14"/>
            <p:cNvSpPr/>
            <p:nvPr/>
          </p:nvSpPr>
          <p:spPr>
            <a:xfrm>
              <a:off x="9812740" y="3182499"/>
              <a:ext cx="232012" cy="2729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8" name="شكل بيضاوي 27"/>
            <p:cNvSpPr/>
            <p:nvPr/>
          </p:nvSpPr>
          <p:spPr>
            <a:xfrm>
              <a:off x="8884691" y="2893800"/>
              <a:ext cx="232012" cy="27295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9" name="شكل بيضاوي 28"/>
            <p:cNvSpPr/>
            <p:nvPr/>
          </p:nvSpPr>
          <p:spPr>
            <a:xfrm>
              <a:off x="8900387" y="2005663"/>
              <a:ext cx="232012" cy="27295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0" name="شكل بيضاوي 29"/>
            <p:cNvSpPr/>
            <p:nvPr/>
          </p:nvSpPr>
          <p:spPr>
            <a:xfrm>
              <a:off x="8900387" y="2269829"/>
              <a:ext cx="232012" cy="27295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1" name="شكل بيضاوي 30"/>
            <p:cNvSpPr/>
            <p:nvPr/>
          </p:nvSpPr>
          <p:spPr>
            <a:xfrm>
              <a:off x="8884691" y="2582594"/>
              <a:ext cx="232012" cy="27295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1" name="شكل بيضاوي 40"/>
            <p:cNvSpPr/>
            <p:nvPr/>
          </p:nvSpPr>
          <p:spPr>
            <a:xfrm>
              <a:off x="7994543" y="3342367"/>
              <a:ext cx="232012" cy="272955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2" name="شكل بيضاوي 41"/>
            <p:cNvSpPr/>
            <p:nvPr/>
          </p:nvSpPr>
          <p:spPr>
            <a:xfrm>
              <a:off x="8011158" y="2725767"/>
              <a:ext cx="232012" cy="272955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3" name="شكل بيضاوي 42"/>
            <p:cNvSpPr/>
            <p:nvPr/>
          </p:nvSpPr>
          <p:spPr>
            <a:xfrm>
              <a:off x="7998897" y="3030278"/>
              <a:ext cx="232012" cy="272955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54" name="مجموعة 53"/>
          <p:cNvGrpSpPr/>
          <p:nvPr/>
        </p:nvGrpSpPr>
        <p:grpSpPr>
          <a:xfrm>
            <a:off x="2746872" y="2745749"/>
            <a:ext cx="2047650" cy="1487028"/>
            <a:chOff x="2729066" y="2746069"/>
            <a:chExt cx="2047650" cy="1487028"/>
          </a:xfrm>
        </p:grpSpPr>
        <p:sp>
          <p:nvSpPr>
            <p:cNvPr id="16" name="شكل بيضاوي 15"/>
            <p:cNvSpPr/>
            <p:nvPr/>
          </p:nvSpPr>
          <p:spPr>
            <a:xfrm>
              <a:off x="4544704" y="3926930"/>
              <a:ext cx="232012" cy="2729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9" name="شكل بيضاوي 18"/>
            <p:cNvSpPr/>
            <p:nvPr/>
          </p:nvSpPr>
          <p:spPr>
            <a:xfrm>
              <a:off x="4544704" y="2746069"/>
              <a:ext cx="232012" cy="2729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0" name="شكل بيضاوي 19"/>
            <p:cNvSpPr/>
            <p:nvPr/>
          </p:nvSpPr>
          <p:spPr>
            <a:xfrm>
              <a:off x="4544704" y="3030278"/>
              <a:ext cx="232012" cy="2729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1" name="شكل بيضاوي 20"/>
            <p:cNvSpPr/>
            <p:nvPr/>
          </p:nvSpPr>
          <p:spPr>
            <a:xfrm>
              <a:off x="4544704" y="3327448"/>
              <a:ext cx="232012" cy="2729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2" name="شكل بيضاوي 21"/>
            <p:cNvSpPr/>
            <p:nvPr/>
          </p:nvSpPr>
          <p:spPr>
            <a:xfrm>
              <a:off x="4544704" y="3627189"/>
              <a:ext cx="232012" cy="2729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5" name="شكل بيضاوي 34"/>
            <p:cNvSpPr/>
            <p:nvPr/>
          </p:nvSpPr>
          <p:spPr>
            <a:xfrm>
              <a:off x="3635987" y="3087592"/>
              <a:ext cx="232012" cy="27295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6" name="شكل بيضاوي 35"/>
            <p:cNvSpPr/>
            <p:nvPr/>
          </p:nvSpPr>
          <p:spPr>
            <a:xfrm>
              <a:off x="3656937" y="3370783"/>
              <a:ext cx="232012" cy="27295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7" name="شكل بيضاوي 36"/>
            <p:cNvSpPr/>
            <p:nvPr/>
          </p:nvSpPr>
          <p:spPr>
            <a:xfrm>
              <a:off x="3656937" y="3653974"/>
              <a:ext cx="232012" cy="27295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8" name="شكل بيضاوي 37"/>
            <p:cNvSpPr/>
            <p:nvPr/>
          </p:nvSpPr>
          <p:spPr>
            <a:xfrm>
              <a:off x="3656937" y="3960142"/>
              <a:ext cx="232012" cy="27295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5" name="شكل بيضاوي 44"/>
            <p:cNvSpPr/>
            <p:nvPr/>
          </p:nvSpPr>
          <p:spPr>
            <a:xfrm>
              <a:off x="2729066" y="3329641"/>
              <a:ext cx="232012" cy="272955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6" name="شكل بيضاوي 45"/>
            <p:cNvSpPr/>
            <p:nvPr/>
          </p:nvSpPr>
          <p:spPr>
            <a:xfrm>
              <a:off x="2743438" y="3615322"/>
              <a:ext cx="232012" cy="272955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7" name="شكل بيضاوي 46"/>
            <p:cNvSpPr/>
            <p:nvPr/>
          </p:nvSpPr>
          <p:spPr>
            <a:xfrm>
              <a:off x="2769170" y="3922395"/>
              <a:ext cx="232012" cy="272955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61" name="مجموعة 60"/>
          <p:cNvGrpSpPr/>
          <p:nvPr/>
        </p:nvGrpSpPr>
        <p:grpSpPr>
          <a:xfrm>
            <a:off x="7818493" y="3238606"/>
            <a:ext cx="2393225" cy="499957"/>
            <a:chOff x="7818493" y="3238606"/>
            <a:chExt cx="2393225" cy="499957"/>
          </a:xfrm>
        </p:grpSpPr>
        <p:cxnSp>
          <p:nvCxnSpPr>
            <p:cNvPr id="24" name="رابط مستقيم 23"/>
            <p:cNvCxnSpPr/>
            <p:nvPr/>
          </p:nvCxnSpPr>
          <p:spPr>
            <a:xfrm flipH="1">
              <a:off x="9594376" y="3524288"/>
              <a:ext cx="617342" cy="13533"/>
            </a:xfrm>
            <a:prstGeom prst="line">
              <a:avLst/>
            </a:prstGeom>
            <a:ln w="762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رابط مستقيم 47"/>
            <p:cNvCxnSpPr/>
            <p:nvPr/>
          </p:nvCxnSpPr>
          <p:spPr>
            <a:xfrm flipH="1">
              <a:off x="7818493" y="3725030"/>
              <a:ext cx="617342" cy="13533"/>
            </a:xfrm>
            <a:prstGeom prst="line">
              <a:avLst/>
            </a:prstGeom>
            <a:ln w="762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رابط مستقيم 48"/>
            <p:cNvCxnSpPr/>
            <p:nvPr/>
          </p:nvCxnSpPr>
          <p:spPr>
            <a:xfrm flipH="1">
              <a:off x="8713153" y="3238606"/>
              <a:ext cx="617342" cy="13533"/>
            </a:xfrm>
            <a:prstGeom prst="line">
              <a:avLst/>
            </a:prstGeom>
            <a:ln w="762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6" name="مجموعة 85"/>
          <p:cNvGrpSpPr/>
          <p:nvPr/>
        </p:nvGrpSpPr>
        <p:grpSpPr>
          <a:xfrm>
            <a:off x="2576505" y="2683422"/>
            <a:ext cx="2411241" cy="518161"/>
            <a:chOff x="2576505" y="2683422"/>
            <a:chExt cx="2411241" cy="518161"/>
          </a:xfrm>
        </p:grpSpPr>
        <p:cxnSp>
          <p:nvCxnSpPr>
            <p:cNvPr id="50" name="رابط مستقيم 49"/>
            <p:cNvCxnSpPr/>
            <p:nvPr/>
          </p:nvCxnSpPr>
          <p:spPr>
            <a:xfrm flipH="1">
              <a:off x="2576505" y="3188050"/>
              <a:ext cx="617342" cy="13533"/>
            </a:xfrm>
            <a:prstGeom prst="line">
              <a:avLst/>
            </a:prstGeom>
            <a:ln w="762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رابط مستقيم 50"/>
            <p:cNvCxnSpPr/>
            <p:nvPr/>
          </p:nvCxnSpPr>
          <p:spPr>
            <a:xfrm flipH="1">
              <a:off x="3476487" y="2997758"/>
              <a:ext cx="617342" cy="13533"/>
            </a:xfrm>
            <a:prstGeom prst="line">
              <a:avLst/>
            </a:prstGeom>
            <a:ln w="762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رابط مستقيم 51"/>
            <p:cNvCxnSpPr/>
            <p:nvPr/>
          </p:nvCxnSpPr>
          <p:spPr>
            <a:xfrm flipH="1">
              <a:off x="4370404" y="2683422"/>
              <a:ext cx="617342" cy="13533"/>
            </a:xfrm>
            <a:prstGeom prst="line">
              <a:avLst/>
            </a:prstGeom>
            <a:ln w="762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0" name="مجموعة 59"/>
          <p:cNvGrpSpPr/>
          <p:nvPr/>
        </p:nvGrpSpPr>
        <p:grpSpPr>
          <a:xfrm>
            <a:off x="2756281" y="2017873"/>
            <a:ext cx="2027036" cy="1012085"/>
            <a:chOff x="2728362" y="1986637"/>
            <a:chExt cx="2027036" cy="1012085"/>
          </a:xfrm>
        </p:grpSpPr>
        <p:sp>
          <p:nvSpPr>
            <p:cNvPr id="32" name="شكل بيضاوي 31"/>
            <p:cNvSpPr/>
            <p:nvPr/>
          </p:nvSpPr>
          <p:spPr>
            <a:xfrm>
              <a:off x="3642809" y="1986637"/>
              <a:ext cx="232012" cy="27295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4" name="شكل بيضاوي 43"/>
            <p:cNvSpPr/>
            <p:nvPr/>
          </p:nvSpPr>
          <p:spPr>
            <a:xfrm>
              <a:off x="2728362" y="2725767"/>
              <a:ext cx="232012" cy="272955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6" name="شكل بيضاوي 55"/>
            <p:cNvSpPr/>
            <p:nvPr/>
          </p:nvSpPr>
          <p:spPr>
            <a:xfrm>
              <a:off x="4523386" y="2014200"/>
              <a:ext cx="232012" cy="2729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7" name="شكل بيضاوي 56"/>
            <p:cNvSpPr/>
            <p:nvPr/>
          </p:nvSpPr>
          <p:spPr>
            <a:xfrm>
              <a:off x="4523386" y="2313941"/>
              <a:ext cx="232012" cy="2729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8" name="شكل بيضاوي 57"/>
            <p:cNvSpPr/>
            <p:nvPr/>
          </p:nvSpPr>
          <p:spPr>
            <a:xfrm>
              <a:off x="3629530" y="2230522"/>
              <a:ext cx="232012" cy="27295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9" name="شكل بيضاوي 58"/>
            <p:cNvSpPr/>
            <p:nvPr/>
          </p:nvSpPr>
          <p:spPr>
            <a:xfrm>
              <a:off x="3639599" y="2549984"/>
              <a:ext cx="232012" cy="27295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85" name="مجموعة 84"/>
          <p:cNvGrpSpPr/>
          <p:nvPr/>
        </p:nvGrpSpPr>
        <p:grpSpPr>
          <a:xfrm>
            <a:off x="8000658" y="2045755"/>
            <a:ext cx="2078569" cy="1809262"/>
            <a:chOff x="5198074" y="2824896"/>
            <a:chExt cx="2078569" cy="1809262"/>
          </a:xfrm>
        </p:grpSpPr>
        <p:sp>
          <p:nvSpPr>
            <p:cNvPr id="70" name="شكل بيضاوي 69"/>
            <p:cNvSpPr/>
            <p:nvPr/>
          </p:nvSpPr>
          <p:spPr>
            <a:xfrm>
              <a:off x="6088222" y="3014471"/>
              <a:ext cx="232012" cy="27295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73" name="شكل بيضاوي 72"/>
            <p:cNvSpPr/>
            <p:nvPr/>
          </p:nvSpPr>
          <p:spPr>
            <a:xfrm>
              <a:off x="5198074" y="4066388"/>
              <a:ext cx="232012" cy="272955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74" name="شكل بيضاوي 73"/>
            <p:cNvSpPr/>
            <p:nvPr/>
          </p:nvSpPr>
          <p:spPr>
            <a:xfrm>
              <a:off x="5198074" y="4361203"/>
              <a:ext cx="232012" cy="272955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75" name="شكل بيضاوي 74"/>
            <p:cNvSpPr/>
            <p:nvPr/>
          </p:nvSpPr>
          <p:spPr>
            <a:xfrm>
              <a:off x="5202428" y="3754299"/>
              <a:ext cx="232012" cy="272955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76" name="شكل بيضاوي 75"/>
            <p:cNvSpPr/>
            <p:nvPr/>
          </p:nvSpPr>
          <p:spPr>
            <a:xfrm>
              <a:off x="7042783" y="2824896"/>
              <a:ext cx="232012" cy="2729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77" name="شكل بيضاوي 76"/>
            <p:cNvSpPr/>
            <p:nvPr/>
          </p:nvSpPr>
          <p:spPr>
            <a:xfrm>
              <a:off x="7044631" y="3137157"/>
              <a:ext cx="232012" cy="2729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78" name="شكل بيضاوي 77"/>
            <p:cNvSpPr/>
            <p:nvPr/>
          </p:nvSpPr>
          <p:spPr>
            <a:xfrm>
              <a:off x="7025721" y="3424301"/>
              <a:ext cx="232012" cy="2729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79" name="شكل بيضاوي 78"/>
            <p:cNvSpPr/>
            <p:nvPr/>
          </p:nvSpPr>
          <p:spPr>
            <a:xfrm>
              <a:off x="7009447" y="3711298"/>
              <a:ext cx="232012" cy="2729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80" name="شكل بيضاوي 79"/>
            <p:cNvSpPr/>
            <p:nvPr/>
          </p:nvSpPr>
          <p:spPr>
            <a:xfrm>
              <a:off x="7016271" y="3995449"/>
              <a:ext cx="232012" cy="2729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81" name="شكل بيضاوي 80"/>
            <p:cNvSpPr/>
            <p:nvPr/>
          </p:nvSpPr>
          <p:spPr>
            <a:xfrm>
              <a:off x="6088222" y="3585043"/>
              <a:ext cx="232012" cy="27295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82" name="شكل بيضاوي 81"/>
            <p:cNvSpPr/>
            <p:nvPr/>
          </p:nvSpPr>
          <p:spPr>
            <a:xfrm>
              <a:off x="6091789" y="3888358"/>
              <a:ext cx="232012" cy="27295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83" name="شكل بيضاوي 82"/>
            <p:cNvSpPr/>
            <p:nvPr/>
          </p:nvSpPr>
          <p:spPr>
            <a:xfrm>
              <a:off x="6088222" y="3287426"/>
              <a:ext cx="232012" cy="27295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95" name="مجموعة 94"/>
          <p:cNvGrpSpPr/>
          <p:nvPr/>
        </p:nvGrpSpPr>
        <p:grpSpPr>
          <a:xfrm>
            <a:off x="2745085" y="2068113"/>
            <a:ext cx="2025635" cy="1311430"/>
            <a:chOff x="5043796" y="2521753"/>
            <a:chExt cx="2025635" cy="1311430"/>
          </a:xfrm>
        </p:grpSpPr>
        <p:sp>
          <p:nvSpPr>
            <p:cNvPr id="88" name="شكل بيضاوي 87"/>
            <p:cNvSpPr/>
            <p:nvPr/>
          </p:nvSpPr>
          <p:spPr>
            <a:xfrm>
              <a:off x="5898665" y="2632754"/>
              <a:ext cx="232012" cy="27295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89" name="شكل بيضاوي 88"/>
            <p:cNvSpPr/>
            <p:nvPr/>
          </p:nvSpPr>
          <p:spPr>
            <a:xfrm>
              <a:off x="5043796" y="3560228"/>
              <a:ext cx="232012" cy="272955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90" name="شكل بيضاوي 89"/>
            <p:cNvSpPr/>
            <p:nvPr/>
          </p:nvSpPr>
          <p:spPr>
            <a:xfrm>
              <a:off x="6837419" y="2809265"/>
              <a:ext cx="232012" cy="2729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91" name="شكل بيضاوي 90"/>
            <p:cNvSpPr/>
            <p:nvPr/>
          </p:nvSpPr>
          <p:spPr>
            <a:xfrm>
              <a:off x="6837419" y="2521753"/>
              <a:ext cx="232012" cy="2729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92" name="شكل بيضاوي 91"/>
            <p:cNvSpPr/>
            <p:nvPr/>
          </p:nvSpPr>
          <p:spPr>
            <a:xfrm>
              <a:off x="5916310" y="2929692"/>
              <a:ext cx="232012" cy="27295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93" name="شكل بيضاوي 92"/>
            <p:cNvSpPr/>
            <p:nvPr/>
          </p:nvSpPr>
          <p:spPr>
            <a:xfrm>
              <a:off x="5926379" y="3249154"/>
              <a:ext cx="232012" cy="27295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96" name="مربع نص 95"/>
          <p:cNvSpPr txBox="1"/>
          <p:nvPr/>
        </p:nvSpPr>
        <p:spPr>
          <a:xfrm>
            <a:off x="6756495" y="1441822"/>
            <a:ext cx="106199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 smtClean="0">
                <a:solidFill>
                  <a:srgbClr val="C00000"/>
                </a:solidFill>
              </a:rPr>
              <a:t>477</a:t>
            </a:r>
            <a:endParaRPr lang="ar-SA" sz="3600" dirty="0">
              <a:solidFill>
                <a:srgbClr val="C00000"/>
              </a:solidFill>
            </a:endParaRPr>
          </a:p>
        </p:txBody>
      </p:sp>
      <p:sp>
        <p:nvSpPr>
          <p:cNvPr id="97" name="مربع نص 96"/>
          <p:cNvSpPr txBox="1"/>
          <p:nvPr/>
        </p:nvSpPr>
        <p:spPr>
          <a:xfrm>
            <a:off x="1326961" y="1441822"/>
            <a:ext cx="106199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 smtClean="0">
                <a:solidFill>
                  <a:srgbClr val="C00000"/>
                </a:solidFill>
              </a:rPr>
              <a:t>477</a:t>
            </a:r>
            <a:endParaRPr lang="ar-SA" sz="3600" dirty="0">
              <a:solidFill>
                <a:srgbClr val="C00000"/>
              </a:solidFill>
            </a:endParaRPr>
          </a:p>
        </p:txBody>
      </p:sp>
      <p:sp>
        <p:nvSpPr>
          <p:cNvPr id="98" name="مربع نص 97"/>
          <p:cNvSpPr txBox="1"/>
          <p:nvPr/>
        </p:nvSpPr>
        <p:spPr>
          <a:xfrm>
            <a:off x="5881025" y="4940490"/>
            <a:ext cx="15678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 smtClean="0">
                <a:solidFill>
                  <a:srgbClr val="C00000"/>
                </a:solidFill>
              </a:rPr>
              <a:t>لا</a:t>
            </a:r>
            <a:endParaRPr lang="ar-SA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9461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7" grpId="0"/>
      <p:bldP spid="9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10549</TotalTime>
  <Words>350</Words>
  <Application>Microsoft Office PowerPoint</Application>
  <PresentationFormat>Personnalisé</PresentationFormat>
  <Paragraphs>144</Paragraphs>
  <Slides>36</Slides>
  <Notes>0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37" baseType="lpstr">
      <vt:lpstr>نسق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>داود ابو مويس</Manager>
  <Company>الملتقى التربوي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بوربوينت رياضيات الصف الثاني الاساسي خواص عملية الجمع الفصل الدراسي الثاني</dc:title>
  <dc:subject>بوربوينت رياضيات الصف الثاني الاساسي الفصل الدراسي الثاني خواص عملية الجمع</dc:subject>
  <dc:creator>الملتقى التربوي; Windows User</dc:creator>
  <cp:keywords>رياضيات; الفصل الثاني; الملتقى التربوي; بوربوينت</cp:keywords>
  <dc:description>بوربوينت رياضيات الصف الثاني الاساسي الفصل الدراسي الثاني درس خواص عملية الجمع</dc:description>
  <cp:lastModifiedBy>HDNL2GSR557</cp:lastModifiedBy>
  <cp:revision>1</cp:revision>
  <dcterms:created xsi:type="dcterms:W3CDTF">2021-03-15T15:44:21Z</dcterms:created>
  <dcterms:modified xsi:type="dcterms:W3CDTF">2021-03-15T20:34:50Z</dcterms:modified>
  <cp:category>بوربوينت; رياضيات; الصف الثاني الابتدائي; الفصل الدراسي الثاني</cp:category>
</cp:coreProperties>
</file>