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0" r:id="rId2"/>
    <p:sldId id="279" r:id="rId3"/>
    <p:sldId id="258" r:id="rId4"/>
    <p:sldId id="259" r:id="rId5"/>
    <p:sldId id="281" r:id="rId6"/>
    <p:sldId id="265" r:id="rId7"/>
    <p:sldId id="284" r:id="rId8"/>
    <p:sldId id="276" r:id="rId9"/>
    <p:sldId id="280" r:id="rId10"/>
    <p:sldId id="283" r:id="rId11"/>
    <p:sldId id="272" r:id="rId12"/>
    <p:sldId id="271" r:id="rId13"/>
    <p:sldId id="264" r:id="rId14"/>
    <p:sldId id="285" r:id="rId15"/>
    <p:sldId id="286" r:id="rId16"/>
    <p:sldId id="275" r:id="rId17"/>
    <p:sldId id="273" r:id="rId18"/>
    <p:sldId id="270" r:id="rId19"/>
    <p:sldId id="274" r:id="rId20"/>
    <p:sldId id="268" r:id="rId21"/>
    <p:sldId id="287" r:id="rId22"/>
    <p:sldId id="266" r:id="rId23"/>
    <p:sldId id="267" r:id="rId24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A1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>
        <p:scale>
          <a:sx n="61" d="100"/>
          <a:sy n="61" d="100"/>
        </p:scale>
        <p:origin x="-1176" y="-6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37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53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73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54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55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81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36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9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46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47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40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8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3&amp;semester=2&amp;subject=2&amp;type=5&amp;submit=submit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3&amp;semester=2&amp;subject=2&amp;type=2&amp;submit=submithttps://www.wepal.net/library/?app=content.list&amp;level=3&amp;semester=2&amp;subject=2&amp;type=5&amp;submit=submit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wordwall.net/resource/3747134https:/wordwall.net/resource/374713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ordwall.net/resource/3747134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3&amp;semester=2&amp;subject=2&amp;type=5&amp;submit=submit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slide" Target="slide17.xml"/><Relationship Id="rId3" Type="http://schemas.openxmlformats.org/officeDocument/2006/relationships/slide" Target="slide3.xml"/><Relationship Id="rId7" Type="http://schemas.openxmlformats.org/officeDocument/2006/relationships/slide" Target="slide12.xml"/><Relationship Id="rId12" Type="http://schemas.openxmlformats.org/officeDocument/2006/relationships/slide" Target="slide5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8.xml"/><Relationship Id="rId1" Type="http://schemas.openxmlformats.org/officeDocument/2006/relationships/tags" Target="../tags/tag1.xml"/><Relationship Id="rId6" Type="http://schemas.openxmlformats.org/officeDocument/2006/relationships/slide" Target="slide23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5" Type="http://schemas.openxmlformats.org/officeDocument/2006/relationships/slide" Target="slide10.xml"/><Relationship Id="rId10" Type="http://schemas.openxmlformats.org/officeDocument/2006/relationships/slide" Target="slide19.xml"/><Relationship Id="rId4" Type="http://schemas.openxmlformats.org/officeDocument/2006/relationships/image" Target="../media/image3.emf"/><Relationship Id="rId9" Type="http://schemas.openxmlformats.org/officeDocument/2006/relationships/slide" Target="slide11.xml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490218" y="3163277"/>
            <a:ext cx="32143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>
                <a:ln/>
                <a:solidFill>
                  <a:schemeClr val="accent4"/>
                </a:solidFill>
                <a:effectLst/>
              </a:rPr>
              <a:t>الصَّفُّ الثالث </a:t>
            </a:r>
          </a:p>
        </p:txBody>
      </p:sp>
    </p:spTree>
    <p:extLst>
      <p:ext uri="{BB962C8B-B14F-4D97-AF65-F5344CB8AC3E}">
        <p14:creationId xmlns:p14="http://schemas.microsoft.com/office/powerpoint/2010/main" val="157619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165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751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616462" y="582673"/>
            <a:ext cx="2356338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نستنتج </a:t>
            </a:r>
            <a:r>
              <a:rPr lang="ar-SA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أن </a:t>
            </a:r>
            <a:endParaRPr lang="ar-SA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ar-SA" sz="2400" dirty="0"/>
          </a:p>
        </p:txBody>
      </p:sp>
      <p:sp>
        <p:nvSpPr>
          <p:cNvPr id="4" name="مربع نص 3"/>
          <p:cNvSpPr txBox="1"/>
          <p:nvPr/>
        </p:nvSpPr>
        <p:spPr>
          <a:xfrm>
            <a:off x="7848599" y="1855260"/>
            <a:ext cx="360464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وحدة قياس الكتل الكبيرة 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5011331" y="1855260"/>
            <a:ext cx="250534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الكيلو غرام ( كغم ) </a:t>
            </a:r>
          </a:p>
        </p:txBody>
      </p:sp>
      <p:pic>
        <p:nvPicPr>
          <p:cNvPr id="5122" name="Picture 2" descr="C:\Users\yafamobile\Desktop\3804442348_b352431e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366" y="905839"/>
            <a:ext cx="3166696" cy="237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6096000" y="3821723"/>
            <a:ext cx="492369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وحدة قياس الكتل الصغيرة 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3967566" y="3821723"/>
            <a:ext cx="299764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غرام (غم )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1" b="6362"/>
          <a:stretch/>
        </p:blipFill>
        <p:spPr bwMode="auto">
          <a:xfrm>
            <a:off x="3762374" y="4760329"/>
            <a:ext cx="1266825" cy="1029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مشاهدة صورة المصدر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366" y="4281882"/>
            <a:ext cx="2010508" cy="150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55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تَدْريباتُ الْكِتاب</a:t>
            </a:r>
            <a:r>
              <a:rPr lang="ar-SA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94960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178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26"/>
            <a:ext cx="12192000" cy="6858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6836225" y="418011"/>
            <a:ext cx="4127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>
                <a:solidFill>
                  <a:srgbClr val="FFC000"/>
                </a:solidFill>
              </a:rPr>
              <a:t>تَدْريبُ الْكِتاب</a:t>
            </a:r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205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654" y="1492073"/>
            <a:ext cx="8943608" cy="382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6543818" y="4470957"/>
            <a:ext cx="98239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 كغم ) </a:t>
            </a:r>
            <a:endParaRPr lang="ar-SA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4363325" y="4470957"/>
            <a:ext cx="98239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 كغم ) </a:t>
            </a:r>
            <a:endParaRPr lang="ar-SA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8091265" y="4470957"/>
            <a:ext cx="98239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 غم ) </a:t>
            </a:r>
            <a:endParaRPr lang="ar-SA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2100772" y="4470956"/>
            <a:ext cx="98239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 غم ) </a:t>
            </a:r>
            <a:endParaRPr lang="ar-SA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08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29" y="-115152"/>
            <a:ext cx="12192000" cy="6858000"/>
          </a:xfrm>
          <a:prstGeom prst="rect">
            <a:avLst/>
          </a:prstGeom>
        </p:spPr>
      </p:pic>
      <p:pic>
        <p:nvPicPr>
          <p:cNvPr id="6146" name="Picture 2" descr="C:\Users\yafamobile\Desktop\OIP4L46DJ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487" y="1166871"/>
            <a:ext cx="7129795" cy="255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31" y="1313329"/>
            <a:ext cx="2887541" cy="2262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5226053" y="3167390"/>
            <a:ext cx="11190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FF0000"/>
                </a:solidFill>
              </a:rPr>
              <a:t>1 كغم 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7144719" y="3052238"/>
            <a:ext cx="129002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FF0000"/>
                </a:solidFill>
              </a:rPr>
              <a:t>500 غم 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8586602" y="3011115"/>
            <a:ext cx="11190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FF0000"/>
                </a:solidFill>
              </a:rPr>
              <a:t>10 غم 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9705604" y="3000631"/>
            <a:ext cx="100492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FF0000"/>
                </a:solidFill>
              </a:rPr>
              <a:t>5 غم </a:t>
            </a:r>
          </a:p>
        </p:txBody>
      </p:sp>
      <p:sp>
        <p:nvSpPr>
          <p:cNvPr id="9" name="مربع نص 8"/>
          <p:cNvSpPr txBox="1"/>
          <p:nvPr/>
        </p:nvSpPr>
        <p:spPr>
          <a:xfrm rot="721245">
            <a:off x="727456" y="2315861"/>
            <a:ext cx="91752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FF0000"/>
                </a:solidFill>
              </a:rPr>
              <a:t>غم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487" y="4607759"/>
            <a:ext cx="2303286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893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2739"/>
            <a:ext cx="12192000" cy="6858000"/>
          </a:xfrm>
          <a:prstGeom prst="rect">
            <a:avLst/>
          </a:prstGeom>
        </p:spPr>
      </p:pic>
      <p:pic>
        <p:nvPicPr>
          <p:cNvPr id="717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92" y="1050449"/>
            <a:ext cx="10955216" cy="3843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قوس 2"/>
          <p:cNvSpPr/>
          <p:nvPr/>
        </p:nvSpPr>
        <p:spPr>
          <a:xfrm>
            <a:off x="8417170" y="3429000"/>
            <a:ext cx="1043354" cy="1465385"/>
          </a:xfrm>
          <a:prstGeom prst="arc">
            <a:avLst>
              <a:gd name="adj1" fmla="val 16200000"/>
              <a:gd name="adj2" fmla="val 14775980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قوس 4"/>
          <p:cNvSpPr/>
          <p:nvPr/>
        </p:nvSpPr>
        <p:spPr>
          <a:xfrm>
            <a:off x="6846278" y="3748453"/>
            <a:ext cx="1043354" cy="1060938"/>
          </a:xfrm>
          <a:prstGeom prst="arc">
            <a:avLst>
              <a:gd name="adj1" fmla="val 16200000"/>
              <a:gd name="adj2" fmla="val 14775980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قوس 5"/>
          <p:cNvSpPr/>
          <p:nvPr/>
        </p:nvSpPr>
        <p:spPr>
          <a:xfrm>
            <a:off x="4759570" y="3748453"/>
            <a:ext cx="1043354" cy="1049215"/>
          </a:xfrm>
          <a:prstGeom prst="arc">
            <a:avLst>
              <a:gd name="adj1" fmla="val 16200000"/>
              <a:gd name="adj2" fmla="val 14775980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قوس 6"/>
          <p:cNvSpPr/>
          <p:nvPr/>
        </p:nvSpPr>
        <p:spPr>
          <a:xfrm>
            <a:off x="2098431" y="3490544"/>
            <a:ext cx="1043354" cy="1465385"/>
          </a:xfrm>
          <a:prstGeom prst="arc">
            <a:avLst>
              <a:gd name="adj1" fmla="val 16200000"/>
              <a:gd name="adj2" fmla="val 14775980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0583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75" y="887592"/>
            <a:ext cx="8774723" cy="5256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7541620" y="561703"/>
            <a:ext cx="4127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>
                <a:solidFill>
                  <a:srgbClr val="FFC000"/>
                </a:solidFill>
              </a:rPr>
              <a:t>تَدْريبُ الْكِتاب</a:t>
            </a:r>
            <a:endParaRPr lang="en-US" sz="6000" b="1" dirty="0">
              <a:solidFill>
                <a:srgbClr val="FFC00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2579075" y="3938954"/>
            <a:ext cx="52753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/>
              <a:t>3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2579075" y="5240215"/>
            <a:ext cx="52753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/>
              <a:t>1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236" y="4501662"/>
            <a:ext cx="715026" cy="55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708" y="4540019"/>
            <a:ext cx="716528" cy="55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422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37996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نَلْعَب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920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318"/>
            <a:ext cx="12192000" cy="68580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18" y="3443847"/>
            <a:ext cx="2357059" cy="2357059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5403">
            <a:off x="9034085" y="932018"/>
            <a:ext cx="2013862" cy="201386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386148" y="2602294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ar-SA" sz="115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Noto Naskh Arabic UI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848272" y="782306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نَلْعَب  </a:t>
            </a:r>
            <a:endParaRPr lang="en-US" sz="11500" dirty="0"/>
          </a:p>
        </p:txBody>
      </p:sp>
      <p:sp>
        <p:nvSpPr>
          <p:cNvPr id="4" name="وسيلة شرح مع سهم إلى الأعلى 3">
            <a:hlinkClick r:id="rId6"/>
          </p:cNvPr>
          <p:cNvSpPr/>
          <p:nvPr/>
        </p:nvSpPr>
        <p:spPr>
          <a:xfrm>
            <a:off x="4060567" y="2644354"/>
            <a:ext cx="3750590" cy="2671565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600" b="1" dirty="0" smtClean="0"/>
              <a:t>اضغط هنا</a:t>
            </a:r>
            <a:endParaRPr lang="ar-SA" sz="6600" b="1" dirty="0"/>
          </a:p>
        </p:txBody>
      </p:sp>
    </p:spTree>
    <p:extLst>
      <p:ext uri="{BB962C8B-B14F-4D97-AF65-F5344CB8AC3E}">
        <p14:creationId xmlns:p14="http://schemas.microsoft.com/office/powerpoint/2010/main" val="397724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الْمَهامُ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2378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55592" y="-16532"/>
            <a:ext cx="36808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6600" b="1" dirty="0">
                <a:ln/>
                <a:solidFill>
                  <a:schemeClr val="accent4"/>
                </a:solidFill>
              </a:rPr>
              <a:t>فَريقُ الْعَمَل </a:t>
            </a:r>
            <a:r>
              <a:rPr lang="ar-SA" sz="66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</a:p>
        </p:txBody>
      </p:sp>
      <p:graphicFrame>
        <p:nvGraphicFramePr>
          <p:cNvPr id="5" name="جدول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8129123"/>
              </p:ext>
            </p:extLst>
          </p:nvPr>
        </p:nvGraphicFramePr>
        <p:xfrm>
          <a:off x="1421216" y="1252530"/>
          <a:ext cx="8625386" cy="223080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3126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126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19532">
                <a:tc>
                  <a:txBody>
                    <a:bodyPr/>
                    <a:lstStyle/>
                    <a:p>
                      <a:r>
                        <a:rPr lang="ar-SA" sz="28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1- </a:t>
                      </a:r>
                      <a:r>
                        <a:rPr lang="ar-SA" sz="28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أميرة </a:t>
                      </a:r>
                      <a:r>
                        <a:rPr lang="ar-SA" sz="28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محمد حامد سباتين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A" sz="2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</a:t>
                      </a:r>
                      <a:r>
                        <a:rPr lang="ar-SA" sz="28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بنات تل الربيع الاساسية </a:t>
                      </a:r>
                      <a:endParaRPr lang="ar-SA" sz="28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7092">
                <a:tc>
                  <a:txBody>
                    <a:bodyPr/>
                    <a:lstStyle/>
                    <a:p>
                      <a:r>
                        <a:rPr lang="ar-SA" sz="2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2-</a:t>
                      </a:r>
                      <a:r>
                        <a:rPr lang="ar-SA" sz="28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ar-SA" sz="2800" b="1" baseline="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إيمان </a:t>
                      </a:r>
                      <a:r>
                        <a:rPr lang="ar-SA" sz="28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ابراهيم محمد </a:t>
                      </a:r>
                      <a:r>
                        <a:rPr lang="ar-SA" sz="28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بلاصي</a:t>
                      </a:r>
                      <a:r>
                        <a:rPr lang="ar-SA" sz="28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lang="ar-SA" sz="28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A" sz="2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الفجر الاساسية المختلطة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7092">
                <a:tc>
                  <a:txBody>
                    <a:bodyPr/>
                    <a:lstStyle/>
                    <a:p>
                      <a:r>
                        <a:rPr lang="ar-SA" sz="2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3- شيرين محمود عثمان ابو طه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A" sz="2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بنات زعتر الاساسية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7092">
                <a:tc>
                  <a:txBody>
                    <a:bodyPr/>
                    <a:lstStyle/>
                    <a:p>
                      <a:r>
                        <a:rPr lang="ar-SA" sz="2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4- وفاء خضر حسن صلاح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A" sz="2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البراق الاساسية المختلطة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" name="مربع نص 3"/>
          <p:cNvSpPr txBox="1"/>
          <p:nvPr/>
        </p:nvSpPr>
        <p:spPr>
          <a:xfrm>
            <a:off x="2944681" y="3657606"/>
            <a:ext cx="629231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بإشراف الأستاذ عصام عبيد الله</a:t>
            </a:r>
            <a:endParaRPr lang="ar-SA" sz="48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1671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9077008" y="404947"/>
            <a:ext cx="2991004" cy="4684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4400" b="1" dirty="0">
                <a:solidFill>
                  <a:srgbClr val="FF0000"/>
                </a:solidFill>
              </a:rPr>
              <a:t>نشاط تطبيقي 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</a:rPr>
              <a:t>حل ورقة العمل</a:t>
            </a:r>
          </a:p>
          <a:p>
            <a:pPr algn="ctr">
              <a:lnSpc>
                <a:spcPct val="200000"/>
              </a:lnSpc>
            </a:pP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</a:rPr>
              <a:t>التالية</a:t>
            </a:r>
            <a:endParaRPr lang="en-US" sz="60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  <p:pic>
        <p:nvPicPr>
          <p:cNvPr id="614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726" y="364537"/>
            <a:ext cx="4736282" cy="6055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1" y="364537"/>
            <a:ext cx="4276725" cy="616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280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661" y="194190"/>
            <a:ext cx="6090834" cy="6477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032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8"/>
          <a:stretch/>
        </p:blipFill>
        <p:spPr>
          <a:xfrm>
            <a:off x="9394943" y="0"/>
            <a:ext cx="2797057" cy="68580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4898571" y="543594"/>
            <a:ext cx="4496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مُهِمْة </a:t>
            </a:r>
            <a:r>
              <a:rPr lang="ar-SA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أدائية</a:t>
            </a:r>
            <a:r>
              <a:rPr lang="ar-SA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</a:t>
            </a:r>
          </a:p>
        </p:txBody>
      </p:sp>
      <p:sp>
        <p:nvSpPr>
          <p:cNvPr id="2" name="مربع نص 1"/>
          <p:cNvSpPr txBox="1"/>
          <p:nvPr/>
        </p:nvSpPr>
        <p:spPr>
          <a:xfrm>
            <a:off x="1031630" y="2169422"/>
            <a:ext cx="695178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 هيا نسجل قياسات خمسة كتل مختلفة من </a:t>
            </a:r>
            <a:r>
              <a:rPr lang="ar-SA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أغراض </a:t>
            </a:r>
            <a:r>
              <a:rPr lang="ar-SA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المنزل على </a:t>
            </a:r>
            <a:r>
              <a:rPr lang="ar-SA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الدفتر.</a:t>
            </a:r>
            <a:endParaRPr lang="ar-SA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2200759" y="3734434"/>
            <a:ext cx="578265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 حل سؤال 4 صفحة 104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149" y="5129939"/>
            <a:ext cx="1690422" cy="1728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098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>
              <a:solidFill>
                <a:srgbClr val="C00000"/>
              </a:solidFill>
            </a:endParaRPr>
          </a:p>
          <a:p>
            <a:pPr algn="l"/>
            <a:r>
              <a:rPr lang="ar-SA" sz="8800" b="1" dirty="0">
                <a:solidFill>
                  <a:schemeClr val="tx2"/>
                </a:solidFill>
              </a:rPr>
              <a:t>إلى اللقــــاء</a:t>
            </a:r>
            <a:endParaRPr lang="en-US" sz="8800" b="1" dirty="0">
              <a:solidFill>
                <a:schemeClr val="tx2"/>
              </a:solidFill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5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عنوان الدرس </a:t>
            </a:r>
            <a:endParaRPr lang="ar-JO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6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1"/>
                  </a:solidFill>
                  <a:hlinkClick r:id="rId7" action="ppaction://hlinksldjump"/>
                </a:rPr>
                <a:t>تدريب الكتاب </a:t>
              </a:r>
              <a:endParaRPr lang="ar-JO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9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0" action="ppaction://hlinksldjump"/>
              </a:rPr>
              <a:t>المهام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hlinkClick r:id="rId11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2" action="ppaction://hlinksldjump"/>
              </a:rPr>
              <a:t>الهدف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1" name="مربع نص 10">
            <a:hlinkClick r:id="rId9" action="ppaction://hlinksldjump"/>
          </p:cNvPr>
          <p:cNvSpPr txBox="1"/>
          <p:nvPr/>
        </p:nvSpPr>
        <p:spPr>
          <a:xfrm>
            <a:off x="804477" y="2184400"/>
            <a:ext cx="1857388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3" action="ppaction://hlinksldjump"/>
              </a:rPr>
              <a:t>لعبة تفاعلية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3" name="مربع نص 12">
            <a:hlinkClick r:id="rId14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5" action="ppaction://hlinksldjump"/>
              </a:rPr>
              <a:t>العرض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3" name="مربع نص 2">
            <a:hlinkClick r:id="" action="ppaction://noaction"/>
          </p:cNvPr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  <a:hlinkClick r:id="rId16" action="ppaction://hlinksldjump"/>
              </a:rPr>
              <a:t>فيديو</a:t>
            </a:r>
            <a:endParaRPr lang="ar-JO" sz="3200" b="1" dirty="0">
              <a:solidFill>
                <a:schemeClr val="tx1"/>
              </a:solidFill>
            </a:endParaRPr>
          </a:p>
        </p:txBody>
      </p:sp>
      <p:sp>
        <p:nvSpPr>
          <p:cNvPr id="14" name="مربع نص 13">
            <a:hlinkClick r:id="rId9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1" action="ppaction://hlinksldjump"/>
              </a:rPr>
              <a:t>عنوان الدرس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5" name="مربع نص 14">
            <a:hlinkClick r:id="rId6" action="ppaction://hlinksldjump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4" action="ppaction://hlinksldjump"/>
              </a:rPr>
              <a:t>نشاط كاشف </a:t>
            </a:r>
            <a:endParaRPr lang="ar-JO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316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374216" y="1804740"/>
            <a:ext cx="3443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>
                <a:ln/>
                <a:solidFill>
                  <a:schemeClr val="accent4"/>
                </a:solidFill>
                <a:effectLst/>
              </a:rPr>
              <a:t>عِنْوانُ الدَّرْس </a:t>
            </a:r>
          </a:p>
        </p:txBody>
      </p:sp>
      <p:sp>
        <p:nvSpPr>
          <p:cNvPr id="2" name="مربع نص 1"/>
          <p:cNvSpPr txBox="1"/>
          <p:nvPr/>
        </p:nvSpPr>
        <p:spPr>
          <a:xfrm>
            <a:off x="3423138" y="3075057"/>
            <a:ext cx="506286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وحدات قياس الكتلة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693" y="2728070"/>
            <a:ext cx="987048" cy="152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763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938472" y="1804740"/>
            <a:ext cx="2315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>
                <a:ln/>
                <a:solidFill>
                  <a:schemeClr val="accent4"/>
                </a:solidFill>
              </a:rPr>
              <a:t>الهَــــدَف</a:t>
            </a:r>
            <a:r>
              <a:rPr lang="ar-SA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</a:p>
        </p:txBody>
      </p:sp>
      <p:sp>
        <p:nvSpPr>
          <p:cNvPr id="2" name="مربع نص 1"/>
          <p:cNvSpPr txBox="1"/>
          <p:nvPr/>
        </p:nvSpPr>
        <p:spPr>
          <a:xfrm>
            <a:off x="2661138" y="2951945"/>
            <a:ext cx="6189786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>
                <a:solidFill>
                  <a:srgbClr val="00B0F0"/>
                </a:solidFill>
              </a:rPr>
              <a:t>1</a:t>
            </a:r>
            <a:r>
              <a:rPr lang="ar-SA" sz="2800" b="1" dirty="0">
                <a:solidFill>
                  <a:srgbClr val="00B0F0"/>
                </a:solidFill>
              </a:rPr>
              <a:t>- </a:t>
            </a:r>
            <a:r>
              <a:rPr lang="ar-SA" sz="2800" b="1" dirty="0" smtClean="0">
                <a:solidFill>
                  <a:srgbClr val="00B0F0"/>
                </a:solidFill>
              </a:rPr>
              <a:t>أن </a:t>
            </a:r>
            <a:r>
              <a:rPr lang="ar-SA" sz="2800" b="1" dirty="0">
                <a:solidFill>
                  <a:srgbClr val="00B0F0"/>
                </a:solidFill>
              </a:rPr>
              <a:t>يتعرف الطالب </a:t>
            </a:r>
            <a:r>
              <a:rPr lang="ar-SA" sz="2800" b="1" dirty="0" smtClean="0">
                <a:solidFill>
                  <a:srgbClr val="00B0F0"/>
                </a:solidFill>
              </a:rPr>
              <a:t>إلى </a:t>
            </a:r>
            <a:r>
              <a:rPr lang="ar-SA" sz="2800" b="1" dirty="0">
                <a:solidFill>
                  <a:srgbClr val="00B0F0"/>
                </a:solidFill>
              </a:rPr>
              <a:t>وحدات قياس الكتلة </a:t>
            </a:r>
          </a:p>
          <a:p>
            <a:r>
              <a:rPr lang="ar-SA" sz="2800" b="1" dirty="0">
                <a:solidFill>
                  <a:srgbClr val="00B0F0"/>
                </a:solidFill>
              </a:rPr>
              <a:t>2- </a:t>
            </a:r>
            <a:r>
              <a:rPr lang="ar-SA" sz="2800" b="1" dirty="0" smtClean="0">
                <a:solidFill>
                  <a:srgbClr val="00B0F0"/>
                </a:solidFill>
              </a:rPr>
              <a:t>أن </a:t>
            </a:r>
            <a:r>
              <a:rPr lang="ar-SA" sz="2800" b="1" dirty="0">
                <a:solidFill>
                  <a:srgbClr val="00B0F0"/>
                </a:solidFill>
              </a:rPr>
              <a:t>يميز الطالب بين وحدات قياس الكتلة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600" y="2951945"/>
            <a:ext cx="981075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076" y="3043238"/>
            <a:ext cx="981075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092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نَشاط كاشف</a:t>
            </a:r>
            <a:r>
              <a:rPr lang="ar-SA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3" name="سهم إلى اليمين 2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2792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702" y="1785788"/>
            <a:ext cx="9346589" cy="4150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3688597" y="932040"/>
            <a:ext cx="627601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هيا نشاهد كتل بعض </a:t>
            </a:r>
            <a:r>
              <a:rPr lang="ar-SA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الطلبة  </a:t>
            </a:r>
            <a:endParaRPr lang="ar-SA" sz="3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8030307" y="2579077"/>
            <a:ext cx="9144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/>
              <a:t>خالد 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2930769" y="2579077"/>
            <a:ext cx="223910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/>
              <a:t>45</a:t>
            </a:r>
            <a:r>
              <a:rPr lang="ar-SA" dirty="0"/>
              <a:t> </a:t>
            </a:r>
            <a:r>
              <a:rPr lang="ar-SA" sz="2400" dirty="0"/>
              <a:t>كيلو غرام </a:t>
            </a:r>
            <a:endParaRPr lang="ar-SA" dirty="0"/>
          </a:p>
        </p:txBody>
      </p:sp>
      <p:sp>
        <p:nvSpPr>
          <p:cNvPr id="7" name="مربع نص 6"/>
          <p:cNvSpPr txBox="1"/>
          <p:nvPr/>
        </p:nvSpPr>
        <p:spPr>
          <a:xfrm>
            <a:off x="8030307" y="3093661"/>
            <a:ext cx="9144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>
                <a:solidFill>
                  <a:srgbClr val="FF0000"/>
                </a:solidFill>
              </a:rPr>
              <a:t>رنا </a:t>
            </a:r>
            <a:r>
              <a:rPr lang="ar-SA" sz="2800" dirty="0"/>
              <a:t> 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3270739" y="3130355"/>
            <a:ext cx="178776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>
                <a:solidFill>
                  <a:srgbClr val="FF0000"/>
                </a:solidFill>
              </a:rPr>
              <a:t>39 كيلو غرام  </a:t>
            </a:r>
          </a:p>
        </p:txBody>
      </p:sp>
      <p:sp>
        <p:nvSpPr>
          <p:cNvPr id="9" name="مربع نص 8"/>
          <p:cNvSpPr txBox="1"/>
          <p:nvPr/>
        </p:nvSpPr>
        <p:spPr>
          <a:xfrm>
            <a:off x="8030307" y="3599608"/>
            <a:ext cx="9144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>
                <a:solidFill>
                  <a:schemeClr val="accent6">
                    <a:lumMod val="50000"/>
                  </a:schemeClr>
                </a:solidFill>
              </a:rPr>
              <a:t>كريم</a:t>
            </a:r>
            <a:r>
              <a:rPr lang="ar-SA" sz="2800" dirty="0"/>
              <a:t>  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3423139" y="3536397"/>
            <a:ext cx="180828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>
                <a:solidFill>
                  <a:schemeClr val="accent6">
                    <a:lumMod val="50000"/>
                  </a:schemeClr>
                </a:solidFill>
              </a:rPr>
              <a:t>52 كيلو غرام </a:t>
            </a:r>
            <a:r>
              <a:rPr lang="ar-SA" sz="2800" dirty="0"/>
              <a:t> </a:t>
            </a:r>
          </a:p>
        </p:txBody>
      </p:sp>
      <p:sp>
        <p:nvSpPr>
          <p:cNvPr id="11" name="مربع نص 10"/>
          <p:cNvSpPr txBox="1"/>
          <p:nvPr/>
        </p:nvSpPr>
        <p:spPr>
          <a:xfrm>
            <a:off x="6400801" y="4470175"/>
            <a:ext cx="180828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>
                <a:solidFill>
                  <a:schemeClr val="accent6">
                    <a:lumMod val="50000"/>
                  </a:schemeClr>
                </a:solidFill>
              </a:rPr>
              <a:t>52 كيلو غرام </a:t>
            </a:r>
            <a:r>
              <a:rPr lang="ar-SA" sz="2800" dirty="0"/>
              <a:t> 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6427178" y="5088108"/>
            <a:ext cx="178776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>
                <a:solidFill>
                  <a:srgbClr val="FF0000"/>
                </a:solidFill>
              </a:rPr>
              <a:t>39 كيلو غرام 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00" y="4731785"/>
            <a:ext cx="1115878" cy="148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917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نٌشاهِدُ مَعاً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9389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الكتلة شرح 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724" y="557940"/>
            <a:ext cx="10585343" cy="454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6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2904</TotalTime>
  <Words>209</Words>
  <Application>Microsoft Office PowerPoint</Application>
  <PresentationFormat>Personnalisé</PresentationFormat>
  <Paragraphs>76</Paragraphs>
  <Slides>23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4" baseType="lpstr">
      <vt:lpstr>نسق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>داود ابو مويس</Manager>
  <Company>الملتقى التربوي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بوربوينت رياضيات الكتلة الصف الثالث الفصل الثاني الوحدة العاشرة</dc:title>
  <dc:subject>عرض بوربوينت رياضيات الصف الثالث الكتلة الفصل الثاني الوحدة العاشرة</dc:subject>
  <dc:creator>الملتقى التربوي</dc:creator>
  <cp:keywords>رياضيات; الفصل الثاني; بوربوينت</cp:keywords>
  <dc:description>عرض بوربوينت رياضيات الصف الثالث الفصل الثاني الوحدة العاشرة الكتلة</dc:description>
  <cp:lastModifiedBy>HDNL2GSR557</cp:lastModifiedBy>
  <cp:revision>1</cp:revision>
  <dcterms:created xsi:type="dcterms:W3CDTF">2021-03-12T00:51:27Z</dcterms:created>
  <dcterms:modified xsi:type="dcterms:W3CDTF">2021-03-12T00:51:27Z</dcterms:modified>
  <cp:category>الفصل الثاني; الصف الثالث; الرياضيات; الملتقى التربوي</cp:category>
</cp:coreProperties>
</file>