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79" r:id="rId3"/>
    <p:sldId id="258" r:id="rId4"/>
    <p:sldId id="259" r:id="rId5"/>
    <p:sldId id="281" r:id="rId6"/>
    <p:sldId id="265" r:id="rId7"/>
    <p:sldId id="284" r:id="rId8"/>
    <p:sldId id="285" r:id="rId9"/>
    <p:sldId id="283" r:id="rId10"/>
    <p:sldId id="272" r:id="rId11"/>
    <p:sldId id="276" r:id="rId12"/>
    <p:sldId id="280" r:id="rId13"/>
    <p:sldId id="286" r:id="rId14"/>
    <p:sldId id="271" r:id="rId15"/>
    <p:sldId id="264" r:id="rId16"/>
    <p:sldId id="275" r:id="rId17"/>
    <p:sldId id="273" r:id="rId18"/>
    <p:sldId id="270" r:id="rId19"/>
    <p:sldId id="274" r:id="rId20"/>
    <p:sldId id="268" r:id="rId21"/>
    <p:sldId id="267" r:id="rId22"/>
    <p:sldId id="288" r:id="rId23"/>
    <p:sldId id="303" r:id="rId24"/>
    <p:sldId id="287" r:id="rId25"/>
    <p:sldId id="304" r:id="rId26"/>
    <p:sldId id="302" r:id="rId27"/>
    <p:sldId id="289" r:id="rId28"/>
    <p:sldId id="291" r:id="rId29"/>
    <p:sldId id="290" r:id="rId30"/>
    <p:sldId id="292" r:id="rId31"/>
    <p:sldId id="293" r:id="rId32"/>
    <p:sldId id="294" r:id="rId33"/>
    <p:sldId id="295" r:id="rId34"/>
    <p:sldId id="296" r:id="rId35"/>
    <p:sldId id="297" r:id="rId36"/>
    <p:sldId id="305" r:id="rId37"/>
    <p:sldId id="306" r:id="rId38"/>
    <p:sldId id="298" r:id="rId39"/>
    <p:sldId id="300" r:id="rId40"/>
    <p:sldId id="299" r:id="rId41"/>
    <p:sldId id="301" r:id="rId42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08F8"/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>
        <p:scale>
          <a:sx n="65" d="100"/>
          <a:sy n="65" d="100"/>
        </p:scale>
        <p:origin x="-1056" y="-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3&amp;semester=2&amp;subject=2&amp;type=5&amp;submit=submit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ordwall.net/resource/8276814" TargetMode="Externa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17.xml"/><Relationship Id="rId3" Type="http://schemas.openxmlformats.org/officeDocument/2006/relationships/slide" Target="slide3.xml"/><Relationship Id="rId7" Type="http://schemas.openxmlformats.org/officeDocument/2006/relationships/slide" Target="slide14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11.xml"/><Relationship Id="rId1" Type="http://schemas.openxmlformats.org/officeDocument/2006/relationships/tags" Target="../tags/tag2.xml"/><Relationship Id="rId6" Type="http://schemas.openxmlformats.org/officeDocument/2006/relationships/slide" Target="slide21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9.xml"/><Relationship Id="rId10" Type="http://schemas.openxmlformats.org/officeDocument/2006/relationships/slide" Target="slide19.xml"/><Relationship Id="rId4" Type="http://schemas.openxmlformats.org/officeDocument/2006/relationships/image" Target="../media/image3.emf"/><Relationship Id="rId9" Type="http://schemas.openxmlformats.org/officeDocument/2006/relationships/slide" Target="slide10.xml"/><Relationship Id="rId14" Type="http://schemas.openxmlformats.org/officeDocument/2006/relationships/slide" Target="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17.xml"/><Relationship Id="rId3" Type="http://schemas.openxmlformats.org/officeDocument/2006/relationships/slide" Target="slide3.xml"/><Relationship Id="rId7" Type="http://schemas.openxmlformats.org/officeDocument/2006/relationships/slide" Target="slide14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11.xml"/><Relationship Id="rId1" Type="http://schemas.openxmlformats.org/officeDocument/2006/relationships/tags" Target="../tags/tag1.xml"/><Relationship Id="rId6" Type="http://schemas.openxmlformats.org/officeDocument/2006/relationships/slide" Target="slide21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9.xml"/><Relationship Id="rId10" Type="http://schemas.openxmlformats.org/officeDocument/2006/relationships/slide" Target="slide19.xml"/><Relationship Id="rId4" Type="http://schemas.openxmlformats.org/officeDocument/2006/relationships/image" Target="../media/image3.emf"/><Relationship Id="rId9" Type="http://schemas.openxmlformats.org/officeDocument/2006/relationships/slide" Target="slide10.xml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11.jpg"/><Relationship Id="rId4" Type="http://schemas.openxmlformats.org/officeDocument/2006/relationships/slide" Target="slide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hyperlink" Target="https://wordwall.net/resource/1408045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lay.google.com/store/apps/details?id=org.UNRWA.ILP&amp;fbclid=IwAR0soFzFVCigOOecR8_XCCVRjPbMjMqTznTr_vZd6Tm9CgytoWdviNJNA6o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s://www.wepal.net/library/?app=content.list&amp;level=3&amp;semester=2&amp;subject=2&amp;type=7&amp;submit=submithttps://www.wepal.net/library/?app=content.list&amp;level=3&amp;semester=2&amp;subject=2&amp;type=5&amp;submit=submit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26.png"/><Relationship Id="rId4" Type="http://schemas.openxmlformats.org/officeDocument/2006/relationships/image" Target="../media/image31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6398" y="3163277"/>
            <a:ext cx="3021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الصَّفُّ الثالث</a:t>
            </a: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137138" y="1075553"/>
            <a:ext cx="991772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b="1" dirty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هيا يا حلوين نتعرف على مجسم جديد موجود في حياتنا اليومية من خلال الفيديو </a:t>
            </a:r>
            <a:r>
              <a:rPr lang="ar-SA" sz="60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التالي:</a:t>
            </a:r>
            <a:endParaRPr lang="ar-SA" sz="60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1126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00511" y="1813128"/>
            <a:ext cx="2038350" cy="697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5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99657" y="39209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sp>
        <p:nvSpPr>
          <p:cNvPr id="3" name="زر إجراء: الأمام أو التالي 2">
            <a:hlinkClick r:id="rId3" action="ppaction://hlinksldjump" highlightClick="1"/>
          </p:cNvPr>
          <p:cNvSpPr/>
          <p:nvPr/>
        </p:nvSpPr>
        <p:spPr>
          <a:xfrm>
            <a:off x="1474839" y="5427406"/>
            <a:ext cx="2182761" cy="943897"/>
          </a:xfrm>
          <a:prstGeom prst="actionButtonForwardNex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389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المخروط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935" y="294967"/>
            <a:ext cx="9866671" cy="508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61"/>
            <a:ext cx="12192000" cy="6858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462981" y="291383"/>
            <a:ext cx="8905567" cy="1325563"/>
          </a:xfrm>
        </p:spPr>
        <p:txBody>
          <a:bodyPr>
            <a:noAutofit/>
          </a:bodyPr>
          <a:lstStyle/>
          <a:p>
            <a:r>
              <a:rPr lang="ar-SA" sz="5400" b="1" dirty="0">
                <a:solidFill>
                  <a:srgbClr val="F1A19F"/>
                </a:solidFill>
                <a:latin typeface="Traditional Arabic" pitchFamily="18" charset="-78"/>
                <a:cs typeface="Traditional Arabic" pitchFamily="18" charset="-78"/>
              </a:rPr>
              <a:t>يا حلوين عن أي مجسم تحدثوا في الفيديو ؟؟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698954" y="1308123"/>
            <a:ext cx="2698955" cy="7700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ar-SA" sz="4000" b="1" dirty="0">
                <a:solidFill>
                  <a:srgbClr val="FFC000"/>
                </a:solidFill>
              </a:rPr>
              <a:t>المجسم</a:t>
            </a:r>
            <a:r>
              <a:rPr lang="ar-SA" sz="3200" b="1" dirty="0">
                <a:solidFill>
                  <a:srgbClr val="FFC000"/>
                </a:solidFill>
              </a:rPr>
              <a:t> </a:t>
            </a:r>
            <a:r>
              <a:rPr lang="ar-SA" sz="4400" b="1" dirty="0">
                <a:solidFill>
                  <a:srgbClr val="FFC000"/>
                </a:solidFill>
              </a:rPr>
              <a:t>هو :</a:t>
            </a:r>
            <a:endParaRPr lang="ar-SA" sz="4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6258233" y="2182762"/>
            <a:ext cx="50390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هيا  نستذكر عناصر المخروط :-</a:t>
            </a:r>
          </a:p>
        </p:txBody>
      </p:sp>
      <p:sp>
        <p:nvSpPr>
          <p:cNvPr id="7" name="مثلث متساوي الساقين 6"/>
          <p:cNvSpPr/>
          <p:nvPr/>
        </p:nvSpPr>
        <p:spPr>
          <a:xfrm>
            <a:off x="781665" y="2321643"/>
            <a:ext cx="1917290" cy="2304436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781665" y="3980837"/>
            <a:ext cx="1917290" cy="129048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8"/>
          <p:cNvSpPr txBox="1"/>
          <p:nvPr/>
        </p:nvSpPr>
        <p:spPr>
          <a:xfrm>
            <a:off x="7079226" y="3167390"/>
            <a:ext cx="421803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1- الرأس</a:t>
            </a:r>
          </a:p>
        </p:txBody>
      </p:sp>
      <p:sp>
        <p:nvSpPr>
          <p:cNvPr id="10" name="شكل بيضاوي 9"/>
          <p:cNvSpPr/>
          <p:nvPr/>
        </p:nvSpPr>
        <p:spPr>
          <a:xfrm>
            <a:off x="1600200" y="2203657"/>
            <a:ext cx="280220" cy="29238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/>
          <p:cNvSpPr txBox="1"/>
          <p:nvPr/>
        </p:nvSpPr>
        <p:spPr>
          <a:xfrm>
            <a:off x="7624917" y="4272136"/>
            <a:ext cx="382474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</a:t>
            </a:r>
            <a:r>
              <a:rPr lang="ar-SA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- القاعدة وشكلها :  </a:t>
            </a:r>
            <a:endParaRPr lang="ar-SA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781665" y="3993251"/>
            <a:ext cx="1917290" cy="1290484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ربع نص 12"/>
          <p:cNvSpPr txBox="1"/>
          <p:nvPr/>
        </p:nvSpPr>
        <p:spPr>
          <a:xfrm>
            <a:off x="6258233" y="4210581"/>
            <a:ext cx="158053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FFC000"/>
                </a:solidFill>
              </a:rPr>
              <a:t>دائري</a:t>
            </a:r>
            <a:r>
              <a:rPr lang="ar-SA" sz="4400" b="1" dirty="0"/>
              <a:t> 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973393" y="1308123"/>
            <a:ext cx="172556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المخروط</a:t>
            </a:r>
            <a:endParaRPr lang="ar-S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899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10" grpId="0" animBg="1"/>
      <p:bldP spid="12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78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6836225" y="418011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15" y="1494041"/>
            <a:ext cx="9438969" cy="3817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4822722" y="3397713"/>
            <a:ext cx="22565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chemeClr val="accent1">
                    <a:lumMod val="50000"/>
                  </a:schemeClr>
                </a:solidFill>
              </a:rPr>
              <a:t>رأس واحد 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6096000" y="2607883"/>
            <a:ext cx="11433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ar-SA" sz="3200" dirty="0">
                <a:solidFill>
                  <a:srgbClr val="C00000"/>
                </a:solidFill>
              </a:rPr>
              <a:t>الرأس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4807625" y="2634554"/>
            <a:ext cx="11433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ar-SA" sz="3200" dirty="0">
                <a:solidFill>
                  <a:srgbClr val="C00000"/>
                </a:solidFill>
              </a:rPr>
              <a:t>القاعدة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5379299" y="4220373"/>
            <a:ext cx="11433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ar-SA" sz="3200" dirty="0">
                <a:solidFill>
                  <a:srgbClr val="7030A0"/>
                </a:solidFill>
              </a:rPr>
              <a:t>دائري</a:t>
            </a:r>
            <a:r>
              <a:rPr lang="ar-SA" sz="3200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908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42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7541620" y="561703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2143430" y="1913503"/>
            <a:ext cx="7905135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سؤال 5 صفحة 100 </a:t>
            </a:r>
          </a:p>
          <a:p>
            <a:pPr algn="ctr"/>
            <a:r>
              <a:rPr lang="ar-SA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سؤال 6 صفحة 101 </a:t>
            </a:r>
          </a:p>
          <a:p>
            <a:pPr algn="ctr"/>
            <a:endParaRPr lang="ar-SA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017" y="5138156"/>
            <a:ext cx="6415549" cy="116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22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20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86148" y="2602294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ar-SA" sz="115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Noto Naskh Arabic UI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492396" y="691863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sp>
        <p:nvSpPr>
          <p:cNvPr id="5" name="وسيلة شرح مع سهم إلى الأعلى 4">
            <a:hlinkClick r:id="rId5"/>
          </p:cNvPr>
          <p:cNvSpPr/>
          <p:nvPr/>
        </p:nvSpPr>
        <p:spPr>
          <a:xfrm>
            <a:off x="3937826" y="2553911"/>
            <a:ext cx="3539613" cy="2534283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200" b="1" dirty="0" smtClean="0">
                <a:latin typeface="Traditional Arabic" pitchFamily="18" charset="-78"/>
                <a:cs typeface="Traditional Arabic" pitchFamily="18" charset="-78"/>
              </a:rPr>
              <a:t>اضغط هنا</a:t>
            </a:r>
            <a:endParaRPr lang="ar-SA" sz="7200" b="1" dirty="0"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7724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378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</a:p>
        </p:txBody>
      </p: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588347"/>
              </p:ext>
            </p:extLst>
          </p:nvPr>
        </p:nvGraphicFramePr>
        <p:xfrm>
          <a:off x="1508956" y="1292942"/>
          <a:ext cx="8598092" cy="249416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2519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461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92671">
                <a:tc>
                  <a:txBody>
                    <a:bodyPr/>
                    <a:lstStyle/>
                    <a:p>
                      <a:r>
                        <a:rPr lang="ar-SA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1- اميرة محمد حامد سباتين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</a:t>
                      </a:r>
                      <a:r>
                        <a:rPr lang="ar-SA" sz="28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بنات تل الربيع الاساسية </a:t>
                      </a:r>
                      <a:endParaRPr lang="ar-SA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0499">
                <a:tc>
                  <a:txBody>
                    <a:bodyPr/>
                    <a:lstStyle/>
                    <a:p>
                      <a:r>
                        <a:rPr lang="ar-SA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2-</a:t>
                      </a:r>
                      <a:r>
                        <a:rPr lang="ar-SA" sz="28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ايمان ابراهيم محمد </a:t>
                      </a:r>
                      <a:r>
                        <a:rPr lang="ar-SA" sz="28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بلاصي</a:t>
                      </a:r>
                      <a:r>
                        <a:rPr lang="ar-SA" sz="28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ar-SA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الفجر الاساسية المختلطة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0499">
                <a:tc>
                  <a:txBody>
                    <a:bodyPr/>
                    <a:lstStyle/>
                    <a:p>
                      <a:r>
                        <a:rPr lang="ar-SA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3- شيرين محمود عثمان ابو طه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زعتر الاساسية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0499">
                <a:tc>
                  <a:txBody>
                    <a:bodyPr/>
                    <a:lstStyle/>
                    <a:p>
                      <a:r>
                        <a:rPr lang="ar-SA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4- وفاء خضر حسن صلاح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البراق الاساسية المختلطة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مربع نص 3"/>
          <p:cNvSpPr txBox="1"/>
          <p:nvPr/>
        </p:nvSpPr>
        <p:spPr>
          <a:xfrm>
            <a:off x="2743200" y="4026310"/>
            <a:ext cx="6400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بإشراف الأستاذ عصام عبيد الله</a:t>
            </a:r>
            <a:endParaRPr lang="ar-SA" sz="40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67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4684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rgbClr val="FF0000"/>
                </a:solidFill>
              </a:rPr>
              <a:t>نشاط تطبيقي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حل ورقة العمل</a:t>
            </a:r>
          </a:p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التالية</a:t>
            </a:r>
            <a:endParaRPr lang="en-US" sz="60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019" y="342320"/>
            <a:ext cx="4333076" cy="6181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81" y="395100"/>
            <a:ext cx="4218038" cy="61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80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>
              <a:solidFill>
                <a:srgbClr val="C00000"/>
              </a:solidFill>
            </a:endParaRPr>
          </a:p>
          <a:p>
            <a:pPr algn="l"/>
            <a:r>
              <a:rPr lang="ar-SA" sz="8800" b="1" dirty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5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6398" y="3163277"/>
            <a:ext cx="3021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الصَّفُّ الثالث</a:t>
            </a:r>
          </a:p>
        </p:txBody>
      </p:sp>
    </p:spTree>
    <p:extLst>
      <p:ext uri="{BB962C8B-B14F-4D97-AF65-F5344CB8AC3E}">
        <p14:creationId xmlns:p14="http://schemas.microsoft.com/office/powerpoint/2010/main" val="258823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</a:p>
        </p:txBody>
      </p: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160051"/>
              </p:ext>
            </p:extLst>
          </p:nvPr>
        </p:nvGraphicFramePr>
        <p:xfrm>
          <a:off x="1538453" y="1292942"/>
          <a:ext cx="8598092" cy="227175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2990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990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30903">
                <a:tc>
                  <a:txBody>
                    <a:bodyPr/>
                    <a:lstStyle/>
                    <a:p>
                      <a:r>
                        <a:rPr lang="ar-SA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1- اميرة محمد حامد سباتين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</a:t>
                      </a:r>
                      <a:r>
                        <a:rPr lang="ar-SA" sz="28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بنات تل الربيع الاساسية </a:t>
                      </a:r>
                      <a:endParaRPr lang="ar-SA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6950">
                <a:tc>
                  <a:txBody>
                    <a:bodyPr/>
                    <a:lstStyle/>
                    <a:p>
                      <a:r>
                        <a:rPr lang="ar-SA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2-</a:t>
                      </a:r>
                      <a:r>
                        <a:rPr lang="ar-SA" sz="28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ايمان ابراهيم محمد </a:t>
                      </a:r>
                      <a:r>
                        <a:rPr lang="ar-SA" sz="28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بلاصي</a:t>
                      </a:r>
                      <a:r>
                        <a:rPr lang="ar-SA" sz="28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ar-SA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الفجر الاساسية المختلطة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6950">
                <a:tc>
                  <a:txBody>
                    <a:bodyPr/>
                    <a:lstStyle/>
                    <a:p>
                      <a:r>
                        <a:rPr lang="ar-SA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3- شيرين محمود عثمان ابو طه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زعتر الاساسية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6950">
                <a:tc>
                  <a:txBody>
                    <a:bodyPr/>
                    <a:lstStyle/>
                    <a:p>
                      <a:r>
                        <a:rPr lang="ar-SA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4- وفاء خضر حسن صلاح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البراق الاساسية المختلطة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مربع نص 3"/>
          <p:cNvSpPr txBox="1"/>
          <p:nvPr/>
        </p:nvSpPr>
        <p:spPr>
          <a:xfrm>
            <a:off x="3672348" y="3716594"/>
            <a:ext cx="576662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بإشراف الأستاذ عصام عبيد الله</a:t>
            </a:r>
            <a:endParaRPr lang="ar-SA" sz="48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1707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4994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4394648" y="3094891"/>
            <a:ext cx="3423139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b="1" dirty="0">
                <a:solidFill>
                  <a:srgbClr val="C00000"/>
                </a:solidFill>
                <a:cs typeface="Akhbar MT" pitchFamily="2" charset="-78"/>
              </a:rPr>
              <a:t>المجسمات</a:t>
            </a:r>
            <a:r>
              <a:rPr lang="ar-SA" sz="8800" b="1" dirty="0">
                <a:solidFill>
                  <a:srgbClr val="FFC000"/>
                </a:solidFill>
                <a:cs typeface="Akhbar MT" pitchFamily="2" charset="-78"/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9304">
            <a:off x="2081823" y="2398485"/>
            <a:ext cx="952193" cy="99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2601">
            <a:off x="9040761" y="2373624"/>
            <a:ext cx="943897" cy="1147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94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938470" y="1574917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>
                <a:ln/>
                <a:solidFill>
                  <a:schemeClr val="accent4"/>
                </a:solidFill>
              </a:rPr>
              <a:t>الهَــــدَف</a:t>
            </a:r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2508740" y="2498247"/>
            <a:ext cx="7770886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1- </a:t>
            </a:r>
            <a:r>
              <a:rPr lang="ar-SA" sz="44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أن </a:t>
            </a:r>
            <a:r>
              <a:rPr lang="ar-SA" sz="4400" b="1" dirty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ي</a:t>
            </a:r>
            <a:r>
              <a:rPr lang="ar-SA" sz="44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تعرف الطالب </a:t>
            </a:r>
            <a:r>
              <a:rPr lang="ar-SA" sz="4400" b="1" dirty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على مجسم الهرم</a:t>
            </a:r>
          </a:p>
          <a:p>
            <a:r>
              <a:rPr lang="ar-SA" sz="4400" b="1" dirty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2- </a:t>
            </a:r>
            <a:r>
              <a:rPr lang="ar-SA" sz="44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أن </a:t>
            </a:r>
            <a:r>
              <a:rPr lang="ar-SA" sz="4400" b="1" dirty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ي</a:t>
            </a:r>
            <a:r>
              <a:rPr lang="ar-SA" sz="44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تعرف الطالب </a:t>
            </a:r>
            <a:r>
              <a:rPr lang="ar-SA" sz="4400" b="1" dirty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على </a:t>
            </a:r>
            <a:r>
              <a:rPr lang="ar-SA" sz="44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خصائص </a:t>
            </a:r>
            <a:r>
              <a:rPr lang="ar-SA" sz="4400" b="1" dirty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الهرم </a:t>
            </a:r>
          </a:p>
        </p:txBody>
      </p:sp>
      <p:sp>
        <p:nvSpPr>
          <p:cNvPr id="5" name="زر إجراء: الوراء أو السابق 4">
            <a:hlinkClick r:id="rId3" action="ppaction://hlinksldjump" highlightClick="1"/>
          </p:cNvPr>
          <p:cNvSpPr/>
          <p:nvPr/>
        </p:nvSpPr>
        <p:spPr>
          <a:xfrm>
            <a:off x="811161" y="5501148"/>
            <a:ext cx="1460091" cy="1002891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2394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256"/>
            <a:ext cx="12192000" cy="6858000"/>
          </a:xfrm>
          <a:prstGeom prst="rect">
            <a:avLst/>
          </a:prstGeom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64394" y="1231404"/>
            <a:ext cx="3404419" cy="7700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ar-SA" sz="6000" b="1" dirty="0">
                <a:solidFill>
                  <a:srgbClr val="FF0000"/>
                </a:solidFill>
              </a:rPr>
              <a:t>أنا المخروط</a:t>
            </a:r>
            <a:r>
              <a:rPr lang="ar-SA" sz="3600" b="1" dirty="0"/>
              <a:t> 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6258233" y="1844207"/>
            <a:ext cx="503903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عناصري هي :-</a:t>
            </a:r>
          </a:p>
        </p:txBody>
      </p:sp>
      <p:sp>
        <p:nvSpPr>
          <p:cNvPr id="7" name="مثلث متساوي الساقين 6"/>
          <p:cNvSpPr/>
          <p:nvPr/>
        </p:nvSpPr>
        <p:spPr>
          <a:xfrm rot="14634867">
            <a:off x="1666568" y="1676401"/>
            <a:ext cx="1917290" cy="2304436"/>
          </a:xfrm>
          <a:prstGeom prst="triangle">
            <a:avLst>
              <a:gd name="adj" fmla="val 4984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 rot="4292556">
            <a:off x="2541539" y="1791407"/>
            <a:ext cx="2143455" cy="12904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8"/>
          <p:cNvSpPr txBox="1"/>
          <p:nvPr/>
        </p:nvSpPr>
        <p:spPr>
          <a:xfrm>
            <a:off x="7079225" y="2905079"/>
            <a:ext cx="421803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1- الرأس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6926827" y="3930606"/>
            <a:ext cx="437043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2- القاعدة وشكلها :  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5079590" y="3930606"/>
            <a:ext cx="158053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solidFill>
                  <a:srgbClr val="FFC000"/>
                </a:solidFill>
              </a:rPr>
              <a:t>دائري</a:t>
            </a:r>
            <a:r>
              <a:rPr lang="ar-SA" sz="4800" b="1" dirty="0"/>
              <a:t> </a:t>
            </a:r>
          </a:p>
        </p:txBody>
      </p:sp>
      <p:cxnSp>
        <p:nvCxnSpPr>
          <p:cNvPr id="14" name="رابط كسهم مستقيم 13"/>
          <p:cNvCxnSpPr/>
          <p:nvPr/>
        </p:nvCxnSpPr>
        <p:spPr>
          <a:xfrm flipV="1">
            <a:off x="3957484" y="2182762"/>
            <a:ext cx="2138516" cy="5847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وجه ضاحك 15"/>
          <p:cNvSpPr/>
          <p:nvPr/>
        </p:nvSpPr>
        <p:spPr>
          <a:xfrm rot="20874168">
            <a:off x="3119239" y="1765597"/>
            <a:ext cx="988053" cy="1342103"/>
          </a:xfrm>
          <a:prstGeom prst="smileyFac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903" y="5220929"/>
            <a:ext cx="5397910" cy="101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28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13" grpId="0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99657" y="39209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1658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99657" y="39209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sp>
        <p:nvSpPr>
          <p:cNvPr id="3" name="زر إجراء: الأمام أو التالي 2">
            <a:hlinkClick r:id="rId3" action="ppaction://hlinksldjump" highlightClick="1"/>
          </p:cNvPr>
          <p:cNvSpPr/>
          <p:nvPr/>
        </p:nvSpPr>
        <p:spPr>
          <a:xfrm>
            <a:off x="1474839" y="5427406"/>
            <a:ext cx="2182761" cy="943897"/>
          </a:xfrm>
          <a:prstGeom prst="actionButtonForwardNex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6" y="280220"/>
            <a:ext cx="12192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206" y="4699742"/>
            <a:ext cx="8935474" cy="195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yafamobile\Desktop\الاهرامات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210794"/>
            <a:ext cx="6111977" cy="407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19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زر إجراء: الأمام أو التالي 2">
            <a:hlinkClick r:id="rId4" action="ppaction://hlinksldjump" highlightClick="1"/>
          </p:cNvPr>
          <p:cNvSpPr/>
          <p:nvPr/>
        </p:nvSpPr>
        <p:spPr>
          <a:xfrm>
            <a:off x="1474839" y="5427406"/>
            <a:ext cx="2182761" cy="943897"/>
          </a:xfrm>
          <a:prstGeom prst="actionButtonForwardNex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الهرم_Tr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 flipH="1" flipV="1">
            <a:off x="516193" y="751314"/>
            <a:ext cx="10456607" cy="398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1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9349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735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6725264" y="1073669"/>
            <a:ext cx="449863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solidFill>
                  <a:srgbClr val="FFFF00"/>
                </a:solidFill>
              </a:rPr>
              <a:t>من عناصر الهرم :- 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6607657" y="1996193"/>
            <a:ext cx="45720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FFC000"/>
                </a:solidFill>
              </a:rPr>
              <a:t>1- الرأس 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6100831" y="3060306"/>
            <a:ext cx="512307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FC000"/>
                </a:solidFill>
              </a:rPr>
              <a:t>2- أربعة أوجه وشكلها : 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6725264" y="4085302"/>
            <a:ext cx="449863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FC000"/>
                </a:solidFill>
              </a:rPr>
              <a:t>3- القاعدة  وشكلها : 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5922047" y="4023747"/>
            <a:ext cx="137122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solidFill>
                  <a:srgbClr val="FF0000"/>
                </a:solidFill>
              </a:rPr>
              <a:t>مربع</a:t>
            </a:r>
            <a:r>
              <a:rPr lang="ar-SA" sz="2400" dirty="0"/>
              <a:t> </a:t>
            </a:r>
          </a:p>
        </p:txBody>
      </p:sp>
      <p:pic>
        <p:nvPicPr>
          <p:cNvPr id="5122" name="Picture 2" descr="C:\Users\yafamobile\Desktop\هرم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72" y="1073669"/>
            <a:ext cx="5489117" cy="416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4"/>
          <p:cNvSpPr txBox="1"/>
          <p:nvPr/>
        </p:nvSpPr>
        <p:spPr>
          <a:xfrm>
            <a:off x="5194460" y="3034322"/>
            <a:ext cx="173047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FF0000"/>
                </a:solidFill>
              </a:rPr>
              <a:t>مثلث</a:t>
            </a:r>
            <a:r>
              <a:rPr lang="ar-SA" sz="2400" dirty="0"/>
              <a:t> 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4370354" y="1055957"/>
            <a:ext cx="1730477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رأس</a:t>
            </a:r>
            <a:r>
              <a:rPr lang="ar-SA" sz="3600" b="1" dirty="0">
                <a:solidFill>
                  <a:srgbClr val="FF0000"/>
                </a:solidFill>
              </a:rPr>
              <a:t> </a:t>
            </a:r>
            <a:r>
              <a:rPr lang="ar-SA" dirty="0"/>
              <a:t>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20" y="4999703"/>
            <a:ext cx="1266825" cy="125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82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5" grpId="0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95555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6836225" y="418011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555" y="1799302"/>
            <a:ext cx="8728887" cy="255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5204217" y="3077500"/>
            <a:ext cx="8917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/>
              <a:t>1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3306591" y="3121920"/>
            <a:ext cx="8917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4426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42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7541620" y="561703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2" y="1932019"/>
            <a:ext cx="10817551" cy="315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8028317" y="4126345"/>
            <a:ext cx="222700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9600" dirty="0">
                <a:solidFill>
                  <a:srgbClr val="00B050"/>
                </a:solidFill>
              </a:rPr>
              <a:t>√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69">
            <a:off x="549945" y="697342"/>
            <a:ext cx="1091381" cy="86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2766">
            <a:off x="10581149" y="5219123"/>
            <a:ext cx="953450" cy="975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70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00480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318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86148" y="2602294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ar-SA" sz="115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Noto Naskh Arabic UI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3564677" y="4071141"/>
            <a:ext cx="486235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hlinkClick r:id="rId6"/>
              </a:rPr>
              <a:t>اللعبة الثانية </a:t>
            </a:r>
            <a:r>
              <a:rPr lang="en-US" dirty="0">
                <a:hlinkClick r:id="rId6"/>
              </a:rPr>
              <a:t>https://play.google.com/store/apps/details?id=org.UNRWA.ILP&amp;fbclid=IwAR0soFzFVCigOOecR8_XCCVRjPbMjMqTznTr_vZd6Tm9CgytoWdviNJNA6o</a:t>
            </a:r>
            <a:endParaRPr lang="ar-SA" dirty="0"/>
          </a:p>
        </p:txBody>
      </p:sp>
      <p:sp>
        <p:nvSpPr>
          <p:cNvPr id="9" name="مربع نص 8"/>
          <p:cNvSpPr txBox="1"/>
          <p:nvPr/>
        </p:nvSpPr>
        <p:spPr>
          <a:xfrm>
            <a:off x="8427032" y="5069512"/>
            <a:ext cx="2574024" cy="12311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ملاحظة :</a:t>
            </a:r>
            <a:r>
              <a:rPr lang="ar-SA" dirty="0"/>
              <a:t> </a:t>
            </a:r>
            <a:r>
              <a:rPr lang="ar-SA" b="1" dirty="0">
                <a:solidFill>
                  <a:srgbClr val="C00000"/>
                </a:solidFill>
              </a:rPr>
              <a:t>الرابط هو عبارة عن برنامج التعليم التفاعلي </a:t>
            </a:r>
          </a:p>
          <a:p>
            <a:r>
              <a:rPr lang="ar-SA" dirty="0">
                <a:solidFill>
                  <a:srgbClr val="002060"/>
                </a:solidFill>
              </a:rPr>
              <a:t>الرجاء فتح اللعبة الخاصة بدرس الهرم الرباعي  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678426" y="1445341"/>
            <a:ext cx="862780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hlinkClick r:id="rId7"/>
              </a:rPr>
              <a:t>  </a:t>
            </a:r>
            <a:r>
              <a:rPr lang="ar-SA" sz="3600" dirty="0">
                <a:hlinkClick r:id="rId7"/>
              </a:rPr>
              <a:t>اللعبة </a:t>
            </a:r>
            <a:r>
              <a:rPr lang="ar-SA" sz="3600" dirty="0" smtClean="0">
                <a:hlinkClick r:id="rId7"/>
              </a:rPr>
              <a:t>الأولى</a:t>
            </a:r>
            <a:endParaRPr lang="ar-SA" sz="3600" dirty="0"/>
          </a:p>
        </p:txBody>
      </p:sp>
      <p:sp>
        <p:nvSpPr>
          <p:cNvPr id="4" name="نجمة مكونة من 7 نقاط 3">
            <a:hlinkClick r:id="rId7"/>
          </p:cNvPr>
          <p:cNvSpPr/>
          <p:nvPr/>
        </p:nvSpPr>
        <p:spPr>
          <a:xfrm>
            <a:off x="3564677" y="2091672"/>
            <a:ext cx="3042600" cy="1713412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/>
              <a:t>اضغط هنا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99613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474327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4684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rgbClr val="FF0000"/>
                </a:solidFill>
              </a:rPr>
              <a:t>نشاط تطبيقي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حل ورقة العمل</a:t>
            </a:r>
          </a:p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التالية</a:t>
            </a:r>
            <a:endParaRPr lang="en-US" sz="60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68" y="213216"/>
            <a:ext cx="7260957" cy="632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62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4085304" y="3094891"/>
            <a:ext cx="3732484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b="1" dirty="0" smtClean="0">
                <a:solidFill>
                  <a:srgbClr val="C00000"/>
                </a:solidFill>
                <a:cs typeface="Akhbar MT" pitchFamily="2" charset="-78"/>
              </a:rPr>
              <a:t>المجسمات</a:t>
            </a:r>
            <a:r>
              <a:rPr lang="ar-SA" sz="8800" b="1" dirty="0" smtClean="0">
                <a:solidFill>
                  <a:srgbClr val="FFC000"/>
                </a:solidFill>
                <a:cs typeface="Akhbar MT" pitchFamily="2" charset="-78"/>
              </a:rPr>
              <a:t> </a:t>
            </a:r>
            <a:endParaRPr lang="ar-SA" sz="8800" b="1" dirty="0">
              <a:solidFill>
                <a:srgbClr val="FFC000"/>
              </a:solidFill>
              <a:cs typeface="Akhbar MT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9304">
            <a:off x="2081823" y="2398485"/>
            <a:ext cx="952193" cy="99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2601">
            <a:off x="9040761" y="2373624"/>
            <a:ext cx="943897" cy="1147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9394943" y="0"/>
            <a:ext cx="2797057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4898571" y="543594"/>
            <a:ext cx="4496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مُهِمْة </a:t>
            </a:r>
            <a:r>
              <a:rPr lang="ar-S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أدائية:</a:t>
            </a:r>
            <a:endParaRPr lang="ar-SA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2271471" y="4660489"/>
            <a:ext cx="712347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- هيا </a:t>
            </a:r>
            <a:r>
              <a:rPr lang="ar-SA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نجمع صوراً عن </a:t>
            </a:r>
            <a:r>
              <a:rPr lang="ar-SA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الأهرامات </a:t>
            </a:r>
            <a:r>
              <a:rPr lang="ar-SA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ونلصقها على دفتر الرياضيات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05" y="4180124"/>
            <a:ext cx="1947556" cy="253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1769792" y="1825635"/>
            <a:ext cx="7580671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685800" indent="-685800">
              <a:buFontTx/>
              <a:buChar char="-"/>
            </a:pPr>
            <a:r>
              <a:rPr lang="ar-SA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هيا </a:t>
            </a:r>
            <a:r>
              <a:rPr lang="ar-SA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نعمل بمساعدة عائلتي طربوش عيد ميلاد من </a:t>
            </a:r>
            <a:endParaRPr lang="ar-SA" sz="4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SA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خامات البيئة </a:t>
            </a:r>
            <a:endParaRPr lang="ar-SA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7" name="عيد ميلاد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75.074" end="65216.60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8983" y="2632586"/>
            <a:ext cx="4747766" cy="159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2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>
              <a:solidFill>
                <a:srgbClr val="C00000"/>
              </a:solidFill>
            </a:endParaRPr>
          </a:p>
          <a:p>
            <a:pPr algn="l"/>
            <a:r>
              <a:rPr lang="ar-SA" sz="8800" b="1" dirty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35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5115446" y="1501177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>
                <a:ln/>
                <a:solidFill>
                  <a:schemeClr val="accent4"/>
                </a:solidFill>
              </a:rPr>
              <a:t>الهَــــدَف</a:t>
            </a:r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2508740" y="2306523"/>
            <a:ext cx="6271846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00B0F0"/>
                </a:solidFill>
              </a:rPr>
              <a:t>1</a:t>
            </a:r>
            <a:r>
              <a:rPr lang="ar-SA" sz="3200" b="1" dirty="0">
                <a:solidFill>
                  <a:srgbClr val="00B0F0"/>
                </a:solidFill>
                <a:cs typeface="Akhbar MT" pitchFamily="2" charset="-78"/>
              </a:rPr>
              <a:t>- </a:t>
            </a:r>
            <a:r>
              <a:rPr lang="ar-SA" sz="3200" b="1" dirty="0" smtClean="0">
                <a:solidFill>
                  <a:srgbClr val="00B0F0"/>
                </a:solidFill>
                <a:cs typeface="Akhbar MT" pitchFamily="2" charset="-78"/>
              </a:rPr>
              <a:t>أن </a:t>
            </a:r>
            <a:r>
              <a:rPr lang="ar-SA" sz="3200" b="1" dirty="0">
                <a:solidFill>
                  <a:srgbClr val="00B0F0"/>
                </a:solidFill>
                <a:cs typeface="Akhbar MT" pitchFamily="2" charset="-78"/>
              </a:rPr>
              <a:t>ي</a:t>
            </a:r>
            <a:r>
              <a:rPr lang="ar-SA" sz="3200" b="1" dirty="0" smtClean="0">
                <a:solidFill>
                  <a:srgbClr val="00B0F0"/>
                </a:solidFill>
                <a:cs typeface="Akhbar MT" pitchFamily="2" charset="-78"/>
              </a:rPr>
              <a:t>تعرف الطالب </a:t>
            </a:r>
            <a:r>
              <a:rPr lang="ar-SA" sz="3200" b="1" dirty="0">
                <a:solidFill>
                  <a:srgbClr val="00B0F0"/>
                </a:solidFill>
                <a:cs typeface="Akhbar MT" pitchFamily="2" charset="-78"/>
              </a:rPr>
              <a:t>على </a:t>
            </a:r>
            <a:r>
              <a:rPr lang="ar-SA" sz="3200" b="1" dirty="0" smtClean="0">
                <a:solidFill>
                  <a:srgbClr val="00B0F0"/>
                </a:solidFill>
                <a:cs typeface="Akhbar MT" pitchFamily="2" charset="-78"/>
              </a:rPr>
              <a:t>أسماء </a:t>
            </a:r>
            <a:r>
              <a:rPr lang="ar-SA" sz="3200" b="1" dirty="0">
                <a:solidFill>
                  <a:srgbClr val="00B0F0"/>
                </a:solidFill>
                <a:cs typeface="Akhbar MT" pitchFamily="2" charset="-78"/>
              </a:rPr>
              <a:t>المجسمات </a:t>
            </a:r>
            <a:r>
              <a:rPr lang="ar-SA" sz="3200" b="1" dirty="0" smtClean="0">
                <a:solidFill>
                  <a:srgbClr val="00B0F0"/>
                </a:solidFill>
                <a:cs typeface="Akhbar MT" pitchFamily="2" charset="-78"/>
              </a:rPr>
              <a:t> </a:t>
            </a:r>
            <a:endParaRPr lang="ar-SA" sz="3200" b="1" dirty="0">
              <a:solidFill>
                <a:srgbClr val="00B0F0"/>
              </a:solidFill>
              <a:cs typeface="Akhbar MT" pitchFamily="2" charset="-78"/>
            </a:endParaRPr>
          </a:p>
          <a:p>
            <a:r>
              <a:rPr lang="ar-SA" sz="3200" b="1" dirty="0">
                <a:solidFill>
                  <a:srgbClr val="00B0F0"/>
                </a:solidFill>
                <a:cs typeface="Akhbar MT" pitchFamily="2" charset="-78"/>
              </a:rPr>
              <a:t>2- </a:t>
            </a:r>
            <a:r>
              <a:rPr lang="ar-SA" sz="3200" b="1" dirty="0" smtClean="0">
                <a:solidFill>
                  <a:srgbClr val="00B0F0"/>
                </a:solidFill>
                <a:cs typeface="Akhbar MT" pitchFamily="2" charset="-78"/>
              </a:rPr>
              <a:t>أن </a:t>
            </a:r>
            <a:r>
              <a:rPr lang="ar-SA" sz="3200" b="1" dirty="0">
                <a:solidFill>
                  <a:srgbClr val="00B0F0"/>
                </a:solidFill>
                <a:cs typeface="Akhbar MT" pitchFamily="2" charset="-78"/>
              </a:rPr>
              <a:t>ي</a:t>
            </a:r>
            <a:r>
              <a:rPr lang="ar-SA" sz="3200" b="1" dirty="0" smtClean="0">
                <a:solidFill>
                  <a:srgbClr val="00B0F0"/>
                </a:solidFill>
                <a:cs typeface="Akhbar MT" pitchFamily="2" charset="-78"/>
              </a:rPr>
              <a:t>ميز الطالب </a:t>
            </a:r>
            <a:r>
              <a:rPr lang="ar-SA" sz="3200" b="1" dirty="0">
                <a:solidFill>
                  <a:srgbClr val="00B0F0"/>
                </a:solidFill>
                <a:cs typeface="Akhbar MT" pitchFamily="2" charset="-78"/>
              </a:rPr>
              <a:t>بين المجسم والشكل الهندسي </a:t>
            </a:r>
          </a:p>
          <a:p>
            <a:r>
              <a:rPr lang="ar-SA" sz="3200" b="1" dirty="0">
                <a:solidFill>
                  <a:srgbClr val="00B0F0"/>
                </a:solidFill>
                <a:cs typeface="Akhbar MT" pitchFamily="2" charset="-78"/>
              </a:rPr>
              <a:t>3- </a:t>
            </a:r>
            <a:r>
              <a:rPr lang="ar-SA" sz="3200" b="1" dirty="0" smtClean="0">
                <a:solidFill>
                  <a:srgbClr val="00B0F0"/>
                </a:solidFill>
                <a:cs typeface="Akhbar MT" pitchFamily="2" charset="-78"/>
              </a:rPr>
              <a:t>أن </a:t>
            </a:r>
            <a:r>
              <a:rPr lang="ar-SA" sz="3200" b="1" dirty="0">
                <a:solidFill>
                  <a:srgbClr val="00B0F0"/>
                </a:solidFill>
                <a:cs typeface="Akhbar MT" pitchFamily="2" charset="-78"/>
              </a:rPr>
              <a:t>ي</a:t>
            </a:r>
            <a:r>
              <a:rPr lang="ar-SA" sz="3200" b="1" dirty="0" smtClean="0">
                <a:solidFill>
                  <a:srgbClr val="00B0F0"/>
                </a:solidFill>
                <a:cs typeface="Akhbar MT" pitchFamily="2" charset="-78"/>
              </a:rPr>
              <a:t>تعرف الطالب </a:t>
            </a:r>
            <a:r>
              <a:rPr lang="ar-SA" sz="3200" b="1" dirty="0">
                <a:solidFill>
                  <a:srgbClr val="00B0F0"/>
                </a:solidFill>
                <a:cs typeface="Akhbar MT" pitchFamily="2" charset="-78"/>
              </a:rPr>
              <a:t>على مجسم المخروط </a:t>
            </a:r>
          </a:p>
          <a:p>
            <a:r>
              <a:rPr lang="ar-SA" sz="3200" b="1" dirty="0" smtClean="0">
                <a:solidFill>
                  <a:srgbClr val="00B0F0"/>
                </a:solidFill>
                <a:cs typeface="Akhbar MT" pitchFamily="2" charset="-78"/>
              </a:rPr>
              <a:t>4-أن يتعرف الطالب </a:t>
            </a:r>
            <a:r>
              <a:rPr lang="ar-SA" sz="3200" b="1" dirty="0">
                <a:solidFill>
                  <a:srgbClr val="00B0F0"/>
                </a:solidFill>
                <a:cs typeface="Akhbar MT" pitchFamily="2" charset="-78"/>
              </a:rPr>
              <a:t>على </a:t>
            </a:r>
            <a:r>
              <a:rPr lang="ar-SA" sz="3200" b="1" dirty="0" smtClean="0">
                <a:solidFill>
                  <a:srgbClr val="00B0F0"/>
                </a:solidFill>
                <a:cs typeface="Akhbar MT" pitchFamily="2" charset="-78"/>
              </a:rPr>
              <a:t>خصائص </a:t>
            </a:r>
            <a:r>
              <a:rPr lang="ar-SA" sz="3200" b="1" dirty="0">
                <a:solidFill>
                  <a:srgbClr val="00B0F0"/>
                </a:solidFill>
                <a:cs typeface="Akhbar MT" pitchFamily="2" charset="-78"/>
              </a:rPr>
              <a:t>المخروط </a:t>
            </a:r>
          </a:p>
        </p:txBody>
      </p:sp>
      <p:sp>
        <p:nvSpPr>
          <p:cNvPr id="5" name="زر إجراء: الوراء أو السابق 4">
            <a:hlinkClick r:id="rId3" action="ppaction://hlinksldjump" highlightClick="1"/>
          </p:cNvPr>
          <p:cNvSpPr/>
          <p:nvPr/>
        </p:nvSpPr>
        <p:spPr>
          <a:xfrm>
            <a:off x="811161" y="5501148"/>
            <a:ext cx="1460091" cy="1002891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092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56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4325815" y="480646"/>
            <a:ext cx="722141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FFC000"/>
                </a:solidFill>
              </a:rPr>
              <a:t>هيا بنا نكتب </a:t>
            </a:r>
            <a:r>
              <a:rPr lang="ar-SA" sz="4400" b="1" dirty="0" smtClean="0">
                <a:solidFill>
                  <a:srgbClr val="FFC000"/>
                </a:solidFill>
              </a:rPr>
              <a:t>أسماء </a:t>
            </a:r>
            <a:r>
              <a:rPr lang="ar-SA" sz="4400" b="1" dirty="0">
                <a:solidFill>
                  <a:srgbClr val="FFC000"/>
                </a:solidFill>
              </a:rPr>
              <a:t>الصور </a:t>
            </a:r>
            <a:r>
              <a:rPr lang="ar-SA" sz="4400" b="1" dirty="0" smtClean="0">
                <a:solidFill>
                  <a:srgbClr val="FFC000"/>
                </a:solidFill>
              </a:rPr>
              <a:t>الآتية: </a:t>
            </a:r>
            <a:endParaRPr lang="ar-SA" sz="4400" b="1" dirty="0">
              <a:solidFill>
                <a:srgbClr val="FFC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9343292" y="1477106"/>
            <a:ext cx="1688123" cy="1453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بيضاوي 4"/>
          <p:cNvSpPr/>
          <p:nvPr/>
        </p:nvSpPr>
        <p:spPr>
          <a:xfrm>
            <a:off x="8229600" y="3938949"/>
            <a:ext cx="1699846" cy="158261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خطط انسيابي: تخزين بالوصول المباشر 5"/>
          <p:cNvSpPr/>
          <p:nvPr/>
        </p:nvSpPr>
        <p:spPr>
          <a:xfrm rot="16200000">
            <a:off x="5887918" y="1377454"/>
            <a:ext cx="1635370" cy="1500555"/>
          </a:xfrm>
          <a:prstGeom prst="flowChartMagneticDrum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كعب 6"/>
          <p:cNvSpPr/>
          <p:nvPr/>
        </p:nvSpPr>
        <p:spPr>
          <a:xfrm>
            <a:off x="2086707" y="1400905"/>
            <a:ext cx="1875692" cy="1606061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كعب 7"/>
          <p:cNvSpPr/>
          <p:nvPr/>
        </p:nvSpPr>
        <p:spPr>
          <a:xfrm>
            <a:off x="2555631" y="4114797"/>
            <a:ext cx="3540369" cy="1230923"/>
          </a:xfrm>
          <a:prstGeom prst="cube">
            <a:avLst>
              <a:gd name="adj" fmla="val 2595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8"/>
          <p:cNvSpPr txBox="1"/>
          <p:nvPr/>
        </p:nvSpPr>
        <p:spPr>
          <a:xfrm>
            <a:off x="9161584" y="3105834"/>
            <a:ext cx="205153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FFFF00"/>
                </a:solidFill>
                <a:cs typeface="Akhbar MT" pitchFamily="2" charset="-78"/>
              </a:rPr>
              <a:t>مربع</a:t>
            </a:r>
            <a:r>
              <a:rPr lang="ar-SA" dirty="0"/>
              <a:t> 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5679834" y="3087468"/>
            <a:ext cx="205153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FFFF00"/>
                </a:solidFill>
                <a:cs typeface="Akhbar MT" pitchFamily="2" charset="-78"/>
              </a:rPr>
              <a:t>اسطوانة </a:t>
            </a:r>
            <a:r>
              <a:rPr lang="ar-SA" dirty="0"/>
              <a:t> 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1910861" y="3116776"/>
            <a:ext cx="205153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FFFF00"/>
                </a:solidFill>
                <a:cs typeface="Akhbar MT" pitchFamily="2" charset="-78"/>
              </a:rPr>
              <a:t>مكعب</a:t>
            </a:r>
            <a:r>
              <a:rPr lang="ar-SA" dirty="0"/>
              <a:t> 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8053754" y="5638018"/>
            <a:ext cx="205153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FFFF00"/>
                </a:solidFill>
                <a:cs typeface="Akhbar MT" pitchFamily="2" charset="-78"/>
              </a:rPr>
              <a:t>دائرة </a:t>
            </a:r>
            <a:r>
              <a:rPr lang="ar-SA" dirty="0"/>
              <a:t> 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2743200" y="5521566"/>
            <a:ext cx="293663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FFFF00"/>
                </a:solidFill>
                <a:cs typeface="Akhbar MT" pitchFamily="2" charset="-78"/>
              </a:rPr>
              <a:t>متوازي مستطيلات </a:t>
            </a:r>
            <a:r>
              <a:rPr lang="ar-S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917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45" y="188450"/>
            <a:ext cx="11247611" cy="655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6356555" y="1814052"/>
            <a:ext cx="253672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مكعب</a:t>
            </a:r>
            <a:r>
              <a:rPr lang="ar-SA" dirty="0"/>
              <a:t> 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6189650" y="3171842"/>
            <a:ext cx="253672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اسطوانة </a:t>
            </a:r>
            <a:r>
              <a:rPr lang="ar-SA" dirty="0"/>
              <a:t> 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6374005" y="4545841"/>
            <a:ext cx="216801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متوازي مستطيلات </a:t>
            </a:r>
            <a:r>
              <a:rPr lang="ar-S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746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5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3061</TotalTime>
  <Words>397</Words>
  <Application>Microsoft Office PowerPoint</Application>
  <PresentationFormat>Personnalisé</PresentationFormat>
  <Paragraphs>140</Paragraphs>
  <Slides>41</Slides>
  <Notes>0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2" baseType="lpstr">
      <vt:lpstr>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يا حلوين عن أي مجسم تحدثوا في الفيديو ؟؟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بوربوينت رياضيات الصف الثالث المجسمات الفصل الثاني الوحدة العاشرة</dc:title>
  <dc:subject>عرض بوربوينت المجسمات رياضيات الصف الثالث الفصل الثاني الوحدة العاشرة</dc:subject>
  <dc:creator>الملتقى التربوي</dc:creator>
  <cp:keywords>رياضيات; الفصل الثاني; بوربوينت</cp:keywords>
  <dc:description>عرض بوربوينت رياضيات الصف الثالث الفصل الثاني الوحدة العاشرة المجسمات</dc:description>
  <cp:lastModifiedBy>HDNL2GSR557</cp:lastModifiedBy>
  <cp:revision>2</cp:revision>
  <dcterms:created xsi:type="dcterms:W3CDTF">2021-03-12T00:52:13Z</dcterms:created>
  <dcterms:modified xsi:type="dcterms:W3CDTF">2021-03-12T03:22:38Z</dcterms:modified>
  <cp:category>الفصل الثاني; الصف الثالث; الرياضيات; الملتقى التربوي</cp:category>
</cp:coreProperties>
</file>