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79" r:id="rId3"/>
    <p:sldId id="258" r:id="rId4"/>
    <p:sldId id="259" r:id="rId5"/>
    <p:sldId id="281" r:id="rId6"/>
    <p:sldId id="265" r:id="rId7"/>
    <p:sldId id="272" r:id="rId8"/>
    <p:sldId id="283" r:id="rId9"/>
    <p:sldId id="284" r:id="rId10"/>
    <p:sldId id="276" r:id="rId11"/>
    <p:sldId id="280" r:id="rId12"/>
    <p:sldId id="285" r:id="rId13"/>
    <p:sldId id="286" r:id="rId14"/>
    <p:sldId id="271" r:id="rId15"/>
    <p:sldId id="264" r:id="rId16"/>
    <p:sldId id="275" r:id="rId17"/>
    <p:sldId id="273" r:id="rId18"/>
    <p:sldId id="270" r:id="rId19"/>
    <p:sldId id="274" r:id="rId20"/>
    <p:sldId id="268" r:id="rId21"/>
    <p:sldId id="266" r:id="rId22"/>
    <p:sldId id="267" r:id="rId2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>
        <p:scale>
          <a:sx n="70" d="100"/>
          <a:sy n="70" d="100"/>
        </p:scale>
        <p:origin x="-858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5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9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epal.net/library/?app=content.list&amp;level=3&amp;semester=2&amp;subject=2&amp;type=2&amp;submit=submithttps://www.wepal.net/library/?app=content.list&amp;level=3&amp;semester=2&amp;subject=2&amp;type=5&amp;submit=submi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ay.google.com/store/apps/details?id=org.UNRWA.ILP&amp;fbclid=IwAR0soFzFVCigOOecR8_XCCVRjPbMjMqTznTr_vZd6Tm9CgytoWdviNJNA6o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slide" Target="slide17.xml"/><Relationship Id="rId3" Type="http://schemas.openxmlformats.org/officeDocument/2006/relationships/slide" Target="slide3.xml"/><Relationship Id="rId7" Type="http://schemas.openxmlformats.org/officeDocument/2006/relationships/slide" Target="slide14.xml"/><Relationship Id="rId12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10.xml"/><Relationship Id="rId1" Type="http://schemas.openxmlformats.org/officeDocument/2006/relationships/tags" Target="../tags/tag1.xml"/><Relationship Id="rId6" Type="http://schemas.openxmlformats.org/officeDocument/2006/relationships/slide" Target="slide22.xml"/><Relationship Id="rId11" Type="http://schemas.openxmlformats.org/officeDocument/2006/relationships/slide" Target="slide4.xml"/><Relationship Id="rId5" Type="http://schemas.openxmlformats.org/officeDocument/2006/relationships/image" Target="../media/image5.jpeg"/><Relationship Id="rId15" Type="http://schemas.openxmlformats.org/officeDocument/2006/relationships/slide" Target="slide8.xml"/><Relationship Id="rId10" Type="http://schemas.openxmlformats.org/officeDocument/2006/relationships/slide" Target="slide19.xml"/><Relationship Id="rId4" Type="http://schemas.openxmlformats.org/officeDocument/2006/relationships/image" Target="../media/image4.emf"/><Relationship Id="rId9" Type="http://schemas.openxmlformats.org/officeDocument/2006/relationships/slide" Target="slide7.xml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s://www.wepal.net/library/?app=content.list&amp;level=3&amp;semester=2&amp;subject=2&amp;type=5&amp;submit=submi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الرِّياضِيّات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86398" y="3163277"/>
            <a:ext cx="3021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الصَّفُّ الثالث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61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65918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نٌشاهِدُ مَعاً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89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8918810" y="659697"/>
            <a:ext cx="9894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الاول</a:t>
            </a:r>
            <a:endParaRPr lang="ar-SA" sz="2800" b="1" dirty="0"/>
          </a:p>
        </p:txBody>
      </p:sp>
      <p:pic>
        <p:nvPicPr>
          <p:cNvPr id="8" name="المحيط جديد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2388" y="659697"/>
            <a:ext cx="10495128" cy="45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6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377" y="502627"/>
            <a:ext cx="4813626" cy="171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596" y="502627"/>
            <a:ext cx="3535404" cy="261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وجه ضاحك 3"/>
          <p:cNvSpPr/>
          <p:nvPr/>
        </p:nvSpPr>
        <p:spPr>
          <a:xfrm>
            <a:off x="3012830" y="2265454"/>
            <a:ext cx="504092" cy="492369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/>
          <p:cNvSpPr txBox="1"/>
          <p:nvPr/>
        </p:nvSpPr>
        <p:spPr>
          <a:xfrm>
            <a:off x="3317630" y="2590799"/>
            <a:ext cx="3985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</a:t>
            </a:r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3716215" y="2479375"/>
            <a:ext cx="3985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2</a:t>
            </a:r>
            <a:endParaRPr lang="ar-SA" dirty="0"/>
          </a:p>
        </p:txBody>
      </p:sp>
      <p:sp>
        <p:nvSpPr>
          <p:cNvPr id="9" name="مربع نص 8"/>
          <p:cNvSpPr txBox="1"/>
          <p:nvPr/>
        </p:nvSpPr>
        <p:spPr>
          <a:xfrm>
            <a:off x="5029200" y="2514544"/>
            <a:ext cx="3985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5</a:t>
            </a:r>
            <a:endParaRPr lang="ar-SA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4138246" y="2479375"/>
            <a:ext cx="3985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3</a:t>
            </a:r>
            <a:endParaRPr lang="ar-SA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4630615" y="2479375"/>
            <a:ext cx="3985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4</a:t>
            </a:r>
            <a:endParaRPr lang="ar-SA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5427785" y="2110043"/>
            <a:ext cx="3985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</a:t>
            </a:r>
            <a:endParaRPr lang="ar-SA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5427785" y="1627146"/>
            <a:ext cx="3985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2</a:t>
            </a:r>
            <a:endParaRPr lang="ar-SA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5427785" y="1242455"/>
            <a:ext cx="3985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3</a:t>
            </a:r>
            <a:endParaRPr lang="ar-SA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3264876" y="861399"/>
            <a:ext cx="3985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5</a:t>
            </a:r>
            <a:endParaRPr lang="ar-SA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2813537" y="2080788"/>
            <a:ext cx="3985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3</a:t>
            </a:r>
            <a:endParaRPr lang="ar-SA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865" y="2848707"/>
            <a:ext cx="5105138" cy="136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10539046" y="3541115"/>
            <a:ext cx="6213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5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9718431" y="3565307"/>
            <a:ext cx="6213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3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9060189" y="3541115"/>
            <a:ext cx="6213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5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8275526" y="3529392"/>
            <a:ext cx="6213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3</a:t>
            </a:r>
            <a:endParaRPr lang="ar-SA" sz="2800" b="1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849" y="4563207"/>
            <a:ext cx="2096153" cy="76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مربع نص 22"/>
          <p:cNvSpPr txBox="1"/>
          <p:nvPr/>
        </p:nvSpPr>
        <p:spPr>
          <a:xfrm>
            <a:off x="10228384" y="4684650"/>
            <a:ext cx="6213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16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228492" y="4623095"/>
            <a:ext cx="39272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rgbClr val="FFC000"/>
                </a:solidFill>
              </a:rPr>
              <a:t>وهو محيط الشكل </a:t>
            </a:r>
            <a:endParaRPr lang="ar-SA" sz="3200" dirty="0">
              <a:solidFill>
                <a:srgbClr val="FFC000"/>
              </a:solidFill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7" y="4662563"/>
            <a:ext cx="3911132" cy="158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1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18841 0.00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41 0.0051 L 0.1875 -0.1900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5 -0.19004 L -0.00182 -0.1865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18657 L -0.00091 -0.0067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6" grpId="0"/>
      <p:bldP spid="19" grpId="0"/>
      <p:bldP spid="20" grpId="0"/>
      <p:bldP spid="21" grpId="0"/>
      <p:bldP spid="2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770544" y="633046"/>
            <a:ext cx="758093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C000"/>
                </a:solidFill>
              </a:rPr>
              <a:t>هيا يا طلابي نجد محيط الأشكال الهندسية التالية :</a:t>
            </a:r>
            <a:endParaRPr lang="ar-SA" sz="3200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مشاهدة صورة المصد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277" y="1631301"/>
            <a:ext cx="3743930" cy="281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hlinkClick r:id="rId4"/>
          </p:cNvPr>
          <p:cNvSpPr/>
          <p:nvPr/>
        </p:nvSpPr>
        <p:spPr>
          <a:xfrm>
            <a:off x="1706068" y="2825938"/>
            <a:ext cx="2006223" cy="1117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2" descr="مشاهدة صورة المصد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314" y="1422924"/>
            <a:ext cx="4293913" cy="322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8475259" y="2260409"/>
            <a:ext cx="1310185" cy="13289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10085345" y="1621500"/>
            <a:ext cx="53226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 smtClean="0">
                <a:solidFill>
                  <a:srgbClr val="FF0000"/>
                </a:solidFill>
              </a:rPr>
              <a:t>أ</a:t>
            </a:r>
            <a:endParaRPr lang="ar-SA" sz="44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273673" y="1831074"/>
            <a:ext cx="53226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 smtClean="0">
                <a:solidFill>
                  <a:srgbClr val="FF0000"/>
                </a:solidFill>
              </a:rPr>
              <a:t>ب</a:t>
            </a:r>
            <a:endParaRPr lang="ar-SA" sz="44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8507214" y="1990569"/>
            <a:ext cx="266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</a:t>
            </a:r>
            <a:endParaRPr lang="ar-SA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8785396" y="1961148"/>
            <a:ext cx="266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2</a:t>
            </a:r>
            <a:endParaRPr lang="ar-SA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9035271" y="1941538"/>
            <a:ext cx="266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3</a:t>
            </a:r>
            <a:endParaRPr lang="ar-SA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9328699" y="1990569"/>
            <a:ext cx="266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4</a:t>
            </a:r>
            <a:endParaRPr lang="ar-SA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9594480" y="2006220"/>
            <a:ext cx="266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5</a:t>
            </a:r>
            <a:endParaRPr lang="ar-SA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9785444" y="2190886"/>
            <a:ext cx="266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6</a:t>
            </a:r>
            <a:endParaRPr lang="ar-SA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9818862" y="2740219"/>
            <a:ext cx="266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8</a:t>
            </a:r>
            <a:endParaRPr lang="ar-SA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9818862" y="2983751"/>
            <a:ext cx="266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9</a:t>
            </a:r>
            <a:endParaRPr lang="ar-SA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9659254" y="3199978"/>
            <a:ext cx="5185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10</a:t>
            </a:r>
            <a:endParaRPr lang="ar-SA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9437723" y="3569310"/>
            <a:ext cx="48078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11</a:t>
            </a:r>
            <a:endParaRPr lang="ar-SA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9170201" y="3582958"/>
            <a:ext cx="442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12</a:t>
            </a:r>
            <a:endParaRPr lang="ar-SA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8835849" y="3569310"/>
            <a:ext cx="5209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13</a:t>
            </a:r>
            <a:endParaRPr lang="ar-SA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8527696" y="3569310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14</a:t>
            </a:r>
            <a:endParaRPr lang="ar-SA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8297942" y="3569310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15</a:t>
            </a:r>
            <a:endParaRPr lang="ar-SA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8075712" y="3244334"/>
            <a:ext cx="4435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16</a:t>
            </a:r>
            <a:endParaRPr lang="ar-SA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7987352" y="3037626"/>
            <a:ext cx="5319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17</a:t>
            </a:r>
            <a:endParaRPr lang="ar-SA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8016178" y="2740219"/>
            <a:ext cx="4742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18</a:t>
            </a:r>
            <a:endParaRPr lang="ar-SA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7968092" y="2498403"/>
            <a:ext cx="5267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19</a:t>
            </a:r>
            <a:endParaRPr lang="ar-SA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7983764" y="2215794"/>
            <a:ext cx="46889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20</a:t>
            </a:r>
            <a:endParaRPr lang="ar-SA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9759417" y="2415849"/>
            <a:ext cx="3520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7</a:t>
            </a:r>
            <a:endParaRPr lang="ar-SA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9170201" y="5131558"/>
            <a:ext cx="17753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C000"/>
                </a:solidFill>
              </a:rPr>
              <a:t>محيط الشكل = </a:t>
            </a:r>
            <a:endParaRPr lang="ar-SA" sz="2400" dirty="0">
              <a:solidFill>
                <a:srgbClr val="FFC000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7947430" y="5131558"/>
            <a:ext cx="14440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C000"/>
                </a:solidFill>
              </a:rPr>
              <a:t>20</a:t>
            </a:r>
            <a:endParaRPr lang="ar-SA" sz="2400" dirty="0">
              <a:solidFill>
                <a:srgbClr val="FFC000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3508655" y="5053041"/>
            <a:ext cx="17753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C000"/>
                </a:solidFill>
              </a:rPr>
              <a:t>محيط الشكل = </a:t>
            </a:r>
            <a:endParaRPr lang="ar-SA" sz="2400" dirty="0">
              <a:solidFill>
                <a:srgbClr val="FFC000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2268235" y="5053125"/>
            <a:ext cx="14440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C000"/>
                </a:solidFill>
              </a:rPr>
              <a:t>28</a:t>
            </a:r>
            <a:endParaRPr lang="ar-SA" sz="2400" dirty="0">
              <a:solidFill>
                <a:srgbClr val="FFC000"/>
              </a:solidFill>
            </a:endParaRPr>
          </a:p>
        </p:txBody>
      </p:sp>
      <p:cxnSp>
        <p:nvCxnSpPr>
          <p:cNvPr id="35" name="رابط كسهم مستقيم 34"/>
          <p:cNvCxnSpPr/>
          <p:nvPr/>
        </p:nvCxnSpPr>
        <p:spPr>
          <a:xfrm>
            <a:off x="1706068" y="2683069"/>
            <a:ext cx="2128953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>
            <a:off x="3835021" y="2675886"/>
            <a:ext cx="0" cy="1354394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رابط كسهم مستقيم 38"/>
          <p:cNvCxnSpPr/>
          <p:nvPr/>
        </p:nvCxnSpPr>
        <p:spPr>
          <a:xfrm flipH="1">
            <a:off x="1706068" y="4132007"/>
            <a:ext cx="2128953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رابط كسهم مستقيم 40"/>
          <p:cNvCxnSpPr/>
          <p:nvPr/>
        </p:nvCxnSpPr>
        <p:spPr>
          <a:xfrm flipV="1">
            <a:off x="1583338" y="2740219"/>
            <a:ext cx="0" cy="1347579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12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9" grpId="0"/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11" grpId="0"/>
      <p:bldP spid="31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509451" y="1478168"/>
            <a:ext cx="69886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تَدْريباتُ الْكِتاب</a:t>
            </a:r>
            <a:r>
              <a:rPr lang="ar-S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94960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7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26"/>
            <a:ext cx="12192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6" y="547005"/>
            <a:ext cx="8620125" cy="595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4596447" y="171827"/>
            <a:ext cx="41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</a:t>
            </a:r>
            <a:endParaRPr lang="en-US" sz="6000" b="1" dirty="0">
              <a:solidFill>
                <a:srgbClr val="FFC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7913076" y="5321661"/>
            <a:ext cx="5158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00B050"/>
                </a:solidFill>
              </a:rPr>
              <a:t>3</a:t>
            </a:r>
            <a:endParaRPr lang="ar-SA" sz="2800" dirty="0">
              <a:solidFill>
                <a:srgbClr val="00B05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303476" y="5281557"/>
            <a:ext cx="5158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00B050"/>
                </a:solidFill>
              </a:rPr>
              <a:t>4</a:t>
            </a:r>
            <a:endParaRPr lang="ar-SA" sz="2800" dirty="0">
              <a:solidFill>
                <a:srgbClr val="00B05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764213" y="5264900"/>
            <a:ext cx="5158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00B050"/>
                </a:solidFill>
              </a:rPr>
              <a:t>3</a:t>
            </a:r>
            <a:endParaRPr lang="ar-SA" sz="2800" dirty="0">
              <a:solidFill>
                <a:srgbClr val="00B05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248397" y="5264900"/>
            <a:ext cx="5158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00B050"/>
                </a:solidFill>
              </a:rPr>
              <a:t>4</a:t>
            </a:r>
            <a:endParaRPr lang="ar-SA" sz="2800" dirty="0">
              <a:solidFill>
                <a:srgbClr val="00B05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496907" y="5844881"/>
            <a:ext cx="8323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00B050"/>
                </a:solidFill>
              </a:rPr>
              <a:t>14</a:t>
            </a:r>
            <a:endParaRPr lang="ar-SA" sz="2800" dirty="0">
              <a:solidFill>
                <a:srgbClr val="00B05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845167" y="5288346"/>
            <a:ext cx="5158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00B050"/>
                </a:solidFill>
              </a:rPr>
              <a:t>5</a:t>
            </a:r>
            <a:endParaRPr lang="ar-SA" sz="2800" dirty="0">
              <a:solidFill>
                <a:srgbClr val="00B05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329349" y="5259966"/>
            <a:ext cx="5158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00B050"/>
                </a:solidFill>
              </a:rPr>
              <a:t>5</a:t>
            </a:r>
            <a:endParaRPr lang="ar-SA" sz="2800" dirty="0">
              <a:solidFill>
                <a:srgbClr val="00B05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719752" y="5259966"/>
            <a:ext cx="5158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00B050"/>
                </a:solidFill>
              </a:rPr>
              <a:t>5</a:t>
            </a:r>
            <a:endParaRPr lang="ar-SA" sz="2800" dirty="0">
              <a:solidFill>
                <a:srgbClr val="00B05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203936" y="5259966"/>
            <a:ext cx="5158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00B050"/>
                </a:solidFill>
              </a:rPr>
              <a:t>5</a:t>
            </a:r>
            <a:endParaRPr lang="ar-SA" sz="2800" dirty="0">
              <a:solidFill>
                <a:srgbClr val="00B05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3587257" y="5783808"/>
            <a:ext cx="6916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00B050"/>
                </a:solidFill>
              </a:rPr>
              <a:t>20</a:t>
            </a:r>
            <a:endParaRPr lang="ar-SA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8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55" y="962025"/>
            <a:ext cx="77724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8120418" y="561703"/>
            <a:ext cx="3549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FFC000"/>
                </a:solidFill>
              </a:rPr>
              <a:t>تَدْريبُ الْكِتاب</a:t>
            </a:r>
            <a:endParaRPr lang="en-US" sz="5400" b="1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242" y="4394580"/>
            <a:ext cx="1256242" cy="184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2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37996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نَلْعَب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20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287803"/>
            <a:ext cx="121920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18" y="3443847"/>
            <a:ext cx="2357059" cy="2357059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403">
            <a:off x="8883258" y="932019"/>
            <a:ext cx="2013862" cy="2013862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386148" y="2602294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هيّا نَلْعَب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928" y="733671"/>
            <a:ext cx="5470141" cy="522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8953899" y="2920983"/>
            <a:ext cx="2343595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hlinkClick r:id="rId6"/>
              </a:rPr>
              <a:t>https://play.google.com/store/apps/details?id=org.UNRWA.ILP&amp;fbclid=IwAR0soFzFVCigOOecR8_XCCVRjPbMjMqTznTr_vZd6Tm9CgytoWdviNJNA6o</a:t>
            </a:r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9014829" y="4974891"/>
            <a:ext cx="2221733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ملاحظة :</a:t>
            </a:r>
            <a:r>
              <a:rPr lang="ar-SA" dirty="0" smtClean="0"/>
              <a:t> </a:t>
            </a:r>
            <a:r>
              <a:rPr lang="ar-SA" b="1" dirty="0" smtClean="0">
                <a:solidFill>
                  <a:srgbClr val="C00000"/>
                </a:solidFill>
              </a:rPr>
              <a:t>الرابط هو عبارة عن برنامج التعليم التفاعلي </a:t>
            </a:r>
          </a:p>
          <a:p>
            <a:r>
              <a:rPr lang="ar-SA" dirty="0" smtClean="0">
                <a:solidFill>
                  <a:srgbClr val="002060"/>
                </a:solidFill>
              </a:rPr>
              <a:t>الرجاء فتح اللعبة الخاصة بدرس المحيط 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982639" y="2058852"/>
            <a:ext cx="211540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ملاحظة :   نقل اللعبة على ورقة مربعات 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الْمَهامُ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37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255592" y="184946"/>
            <a:ext cx="36808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600" b="1" dirty="0" smtClean="0">
                <a:ln/>
                <a:solidFill>
                  <a:schemeClr val="accent4"/>
                </a:solidFill>
              </a:rPr>
              <a:t>فَريقُ الْعَمَل </a:t>
            </a:r>
            <a:r>
              <a:rPr lang="ar-SA" sz="66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6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510015"/>
              </p:ext>
            </p:extLst>
          </p:nvPr>
        </p:nvGraphicFramePr>
        <p:xfrm>
          <a:off x="1405717" y="1542196"/>
          <a:ext cx="8598092" cy="227175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99046"/>
                <a:gridCol w="4299046"/>
              </a:tblGrid>
              <a:tr h="630903">
                <a:tc>
                  <a:txBody>
                    <a:bodyPr/>
                    <a:lstStyle/>
                    <a:p>
                      <a:r>
                        <a:rPr lang="ar-SA" sz="2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1- اميرة محمد حامد سباتين </a:t>
                      </a:r>
                      <a:endParaRPr lang="ar-SA" sz="2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</a:t>
                      </a:r>
                      <a:r>
                        <a:rPr lang="ar-SA" sz="28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بنات تل الربيع الاساسية </a:t>
                      </a:r>
                      <a:endParaRPr lang="ar-SA" sz="2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6950">
                <a:tc>
                  <a:txBody>
                    <a:bodyPr/>
                    <a:lstStyle/>
                    <a:p>
                      <a:r>
                        <a:rPr lang="ar-SA" sz="2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2-</a:t>
                      </a:r>
                      <a:r>
                        <a:rPr lang="ar-SA" sz="28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ايمان ابراهيم محمد </a:t>
                      </a:r>
                      <a:r>
                        <a:rPr lang="ar-SA" sz="2800" b="1" baseline="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بلاصي</a:t>
                      </a:r>
                      <a:r>
                        <a:rPr lang="ar-SA" sz="28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ar-SA" sz="2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 الفجر الاساسية المختلطة </a:t>
                      </a:r>
                      <a:endParaRPr lang="ar-SA" sz="2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6950">
                <a:tc>
                  <a:txBody>
                    <a:bodyPr/>
                    <a:lstStyle/>
                    <a:p>
                      <a:r>
                        <a:rPr lang="ar-SA" sz="2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3- شيرين محمود عثمان ابو طه </a:t>
                      </a:r>
                      <a:endParaRPr lang="ar-SA" sz="2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 بنات زعتر الاساسية </a:t>
                      </a:r>
                      <a:endParaRPr lang="ar-SA" sz="2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6950">
                <a:tc>
                  <a:txBody>
                    <a:bodyPr/>
                    <a:lstStyle/>
                    <a:p>
                      <a:r>
                        <a:rPr lang="ar-SA" sz="2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4- وفاء خضر حسن صلاح </a:t>
                      </a:r>
                      <a:endParaRPr lang="ar-SA" sz="2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 البراق الاساسية المختلطة </a:t>
                      </a:r>
                      <a:endParaRPr lang="ar-SA" sz="2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432" y="3665253"/>
            <a:ext cx="6748462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7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-13063"/>
            <a:ext cx="359663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898177" y="404947"/>
            <a:ext cx="2991004" cy="4684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4400" b="1" dirty="0" smtClean="0">
                <a:solidFill>
                  <a:srgbClr val="FF0000"/>
                </a:solidFill>
              </a:rPr>
              <a:t>نشاط تطبيقي </a:t>
            </a: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حل ورقة العمل</a:t>
            </a:r>
          </a:p>
          <a:p>
            <a:pPr algn="ctr">
              <a:lnSpc>
                <a:spcPct val="200000"/>
              </a:lnSpc>
            </a:pP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التالية</a:t>
            </a:r>
            <a:endParaRPr lang="en-US" sz="6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pic>
        <p:nvPicPr>
          <p:cNvPr id="7174" name="Picture 6" descr="لا يتوفر وصف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97" y="0"/>
            <a:ext cx="4612780" cy="675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لا يتوفر وصف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7" y="92707"/>
            <a:ext cx="4236410" cy="675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80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8"/>
          <a:stretch/>
        </p:blipFill>
        <p:spPr>
          <a:xfrm>
            <a:off x="9394943" y="0"/>
            <a:ext cx="2797057" cy="68580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4898571" y="175105"/>
            <a:ext cx="4496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مُهِمْة ادائية :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5462953" y="1875692"/>
            <a:ext cx="36693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00B050"/>
                </a:solidFill>
              </a:rPr>
              <a:t>حساب محيط ما يلي :</a:t>
            </a:r>
            <a:endParaRPr lang="ar-SA" sz="3600" b="1" dirty="0">
              <a:solidFill>
                <a:srgbClr val="00B050"/>
              </a:solidFill>
            </a:endParaRPr>
          </a:p>
        </p:txBody>
      </p:sp>
      <p:pic>
        <p:nvPicPr>
          <p:cNvPr id="6148" name="Picture 4" descr="مشاهدة صورة المصد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72" y="1250687"/>
            <a:ext cx="5216769" cy="548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مشاهدة صورة المصد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33" y="1774209"/>
            <a:ext cx="3488692" cy="443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6018663" y="2549829"/>
            <a:ext cx="32208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</a:rPr>
              <a:t>1- محيط الملعب كامل 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373504" y="3186752"/>
            <a:ext cx="286603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</a:rPr>
              <a:t>2- محيط فريق أ  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854891" y="3732277"/>
            <a:ext cx="33846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</a:rPr>
              <a:t>3- محيط مرمى فريق ب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511969" y="2766578"/>
            <a:ext cx="9316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FF0000"/>
                </a:solidFill>
              </a:rPr>
              <a:t>ب</a:t>
            </a:r>
            <a:endParaRPr lang="ar-SA" sz="40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416435" y="4606091"/>
            <a:ext cx="9316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FF0000"/>
                </a:solidFill>
              </a:rPr>
              <a:t>أ</a:t>
            </a:r>
            <a:endParaRPr lang="ar-SA" sz="40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845" y="5776520"/>
            <a:ext cx="837062" cy="86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342" y="5866831"/>
            <a:ext cx="106147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9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820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543593" y="352697"/>
            <a:ext cx="93900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وفقكم الله يا أبطال </a:t>
            </a: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أحسنتم </a:t>
            </a:r>
          </a:p>
          <a:p>
            <a:pPr algn="ctr"/>
            <a:endParaRPr lang="ar-SA" sz="6600" b="1" dirty="0" smtClean="0">
              <a:solidFill>
                <a:srgbClr val="C00000"/>
              </a:solidFill>
            </a:endParaRPr>
          </a:p>
          <a:p>
            <a:pPr algn="l"/>
            <a:r>
              <a:rPr lang="ar-SA" sz="8800" b="1" dirty="0" smtClean="0">
                <a:solidFill>
                  <a:schemeClr val="tx2"/>
                </a:solidFill>
              </a:rPr>
              <a:t>إلى اللقــــاء</a:t>
            </a:r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6" name="وجه ضاحك 5"/>
          <p:cNvSpPr/>
          <p:nvPr/>
        </p:nvSpPr>
        <p:spPr>
          <a:xfrm rot="20079790">
            <a:off x="463659" y="422227"/>
            <a:ext cx="1937396" cy="1720019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hlinkClick r:id="rId3" action="ppaction://hlinksldjump"/>
          </p:cNvPr>
          <p:cNvSpPr txBox="1"/>
          <p:nvPr/>
        </p:nvSpPr>
        <p:spPr>
          <a:xfrm>
            <a:off x="5095875" y="723901"/>
            <a:ext cx="230505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عنوان الدرس </a:t>
            </a:r>
            <a:endParaRPr lang="ar-JO" sz="3200" b="1" dirty="0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835" y="444502"/>
            <a:ext cx="1828801" cy="16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مجموعة 9"/>
          <p:cNvGrpSpPr/>
          <p:nvPr/>
        </p:nvGrpSpPr>
        <p:grpSpPr>
          <a:xfrm>
            <a:off x="152400" y="222977"/>
            <a:ext cx="12192000" cy="6779522"/>
            <a:chOff x="1" y="78656"/>
            <a:chExt cx="9143999" cy="6801792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656"/>
              <a:ext cx="9143999" cy="680179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مربع نص 5">
              <a:hlinkClick r:id="rId6" action="ppaction://hlinksldjump"/>
            </p:cNvPr>
            <p:cNvSpPr txBox="1"/>
            <p:nvPr/>
          </p:nvSpPr>
          <p:spPr>
            <a:xfrm>
              <a:off x="7215174" y="428604"/>
              <a:ext cx="1928826" cy="52322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  <a:hlinkClick r:id="rId7" action="ppaction://hlinksldjump"/>
                </a:rPr>
                <a:t>تدريب الكتاب </a:t>
              </a:r>
              <a:endParaRPr lang="ar-JO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4781" y="1715077"/>
              <a:ext cx="1519238" cy="25273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مربع نص 7">
            <a:hlinkClick r:id="rId9" action="ppaction://hlinksldjump"/>
          </p:cNvPr>
          <p:cNvSpPr txBox="1"/>
          <p:nvPr/>
        </p:nvSpPr>
        <p:spPr>
          <a:xfrm>
            <a:off x="9525024" y="2143116"/>
            <a:ext cx="1142976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0" action="ppaction://hlinksldjump"/>
              </a:rPr>
              <a:t>المهام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hlinkClick r:id="rId11" action="ppaction://hlinksldjump"/>
          </p:cNvPr>
          <p:cNvSpPr txBox="1"/>
          <p:nvPr/>
        </p:nvSpPr>
        <p:spPr>
          <a:xfrm>
            <a:off x="7688156" y="2446010"/>
            <a:ext cx="107336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2" action="ppaction://hlinksldjump"/>
              </a:rPr>
              <a:t>الهدف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hlinkClick r:id="rId9" action="ppaction://hlinksldjump"/>
          </p:cNvPr>
          <p:cNvSpPr txBox="1"/>
          <p:nvPr/>
        </p:nvSpPr>
        <p:spPr>
          <a:xfrm>
            <a:off x="804477" y="2184400"/>
            <a:ext cx="185738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3" action="ppaction://hlinksldjump"/>
              </a:rPr>
              <a:t>لعبة تفاعلية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hlinkClick r:id="rId14" action="ppaction://hlinksldjump"/>
          </p:cNvPr>
          <p:cNvSpPr txBox="1"/>
          <p:nvPr/>
        </p:nvSpPr>
        <p:spPr>
          <a:xfrm>
            <a:off x="4226636" y="2462681"/>
            <a:ext cx="107157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5" action="ppaction://hlinksldjump"/>
              </a:rPr>
              <a:t>العرض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3" name="مربع نص 2">
            <a:hlinkClick r:id="" action="ppaction://noaction"/>
          </p:cNvPr>
          <p:cNvSpPr txBox="1"/>
          <p:nvPr/>
        </p:nvSpPr>
        <p:spPr>
          <a:xfrm>
            <a:off x="3395670" y="723900"/>
            <a:ext cx="1031081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  <a:hlinkClick r:id="rId16" action="ppaction://hlinksldjump"/>
              </a:rPr>
              <a:t>فيديو</a:t>
            </a:r>
            <a:endParaRPr lang="ar-JO" sz="3200" b="1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hlinkClick r:id="rId9" action="ppaction://hlinksldjump"/>
          </p:cNvPr>
          <p:cNvSpPr txBox="1"/>
          <p:nvPr/>
        </p:nvSpPr>
        <p:spPr>
          <a:xfrm>
            <a:off x="5441899" y="1047065"/>
            <a:ext cx="193142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1" action="ppaction://hlinksldjump"/>
              </a:rPr>
              <a:t>عنوان الدرس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5" name="مربع نص 14">
            <a:hlinkClick r:id="rId6" action="ppaction://hlinksldjump"/>
          </p:cNvPr>
          <p:cNvSpPr txBox="1"/>
          <p:nvPr/>
        </p:nvSpPr>
        <p:spPr>
          <a:xfrm>
            <a:off x="594572" y="222977"/>
            <a:ext cx="2571768" cy="52150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4" action="ppaction://hlinksldjump"/>
              </a:rPr>
              <a:t>نشاط كاشف </a:t>
            </a:r>
            <a:endParaRPr lang="ar-JO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1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2331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374216" y="1804740"/>
            <a:ext cx="3443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عِنْوانُ الدَّرْس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4086246" y="3105833"/>
            <a:ext cx="420707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FF00"/>
                </a:solidFill>
              </a:rPr>
              <a:t>المحيط </a:t>
            </a:r>
            <a:endParaRPr lang="ar-SA" sz="4800" b="1" dirty="0">
              <a:solidFill>
                <a:srgbClr val="FFFF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9539">
            <a:off x="2060809" y="2728070"/>
            <a:ext cx="1371457" cy="141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9576">
            <a:off x="9144960" y="2427946"/>
            <a:ext cx="1204655" cy="103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63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8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938472" y="1804740"/>
            <a:ext cx="2315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الهَــــدَف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3127085" y="2598002"/>
            <a:ext cx="546295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rgbClr val="FFFF00"/>
                </a:solidFill>
              </a:rPr>
              <a:t>1- أن يتعرف الطالب إلى مفهوم المحيط</a:t>
            </a:r>
          </a:p>
          <a:p>
            <a:r>
              <a:rPr lang="ar-SA" sz="3200" dirty="0" smtClean="0">
                <a:solidFill>
                  <a:srgbClr val="FFFF00"/>
                </a:solidFill>
              </a:rPr>
              <a:t>2-</a:t>
            </a:r>
            <a:r>
              <a:rPr lang="ar-SA" sz="3200" dirty="0" smtClean="0"/>
              <a:t> </a:t>
            </a:r>
            <a:r>
              <a:rPr lang="ar-SA" sz="3200" dirty="0">
                <a:solidFill>
                  <a:srgbClr val="FFFF00"/>
                </a:solidFill>
              </a:rPr>
              <a:t>أ</a:t>
            </a:r>
            <a:r>
              <a:rPr lang="ar-SA" sz="3200" dirty="0" smtClean="0">
                <a:solidFill>
                  <a:srgbClr val="FFFF00"/>
                </a:solidFill>
              </a:rPr>
              <a:t>ن يجد الطالب محيط شكل هندسي </a:t>
            </a:r>
            <a:endParaRPr lang="ar-SA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32" y="3208262"/>
            <a:ext cx="12477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92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679269" y="1478168"/>
            <a:ext cx="65967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نَشاط كاشف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3" name="سهم إلى اليمين 2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مربع نص 3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79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6" y="3412"/>
            <a:ext cx="12192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761" y="634460"/>
            <a:ext cx="3381730" cy="528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5322628" y="634460"/>
            <a:ext cx="605960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FFC000"/>
                </a:solidFill>
              </a:rPr>
              <a:t>هيا نحدد بالقلم الملعب الخارجي :- </a:t>
            </a:r>
            <a:endParaRPr lang="ar-SA" sz="4000" b="1" dirty="0">
              <a:solidFill>
                <a:srgbClr val="FFC000"/>
              </a:solidFill>
            </a:endParaRPr>
          </a:p>
        </p:txBody>
      </p:sp>
      <p:cxnSp>
        <p:nvCxnSpPr>
          <p:cNvPr id="5" name="رابط مستقيم 4"/>
          <p:cNvCxnSpPr/>
          <p:nvPr/>
        </p:nvCxnSpPr>
        <p:spPr>
          <a:xfrm>
            <a:off x="1558761" y="634460"/>
            <a:ext cx="338173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>
            <a:off x="4940491" y="634460"/>
            <a:ext cx="0" cy="528882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>
            <a:off x="1558761" y="5923287"/>
            <a:ext cx="338173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>
            <a:off x="1558761" y="634459"/>
            <a:ext cx="0" cy="528882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6946710" y="1651378"/>
            <a:ext cx="44355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1"/>
                </a:solidFill>
              </a:rPr>
              <a:t>ماذا نسمي هذه الحدود ؟؟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554639" y="2124445"/>
            <a:ext cx="290697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 smtClean="0">
                <a:solidFill>
                  <a:srgbClr val="FF0000"/>
                </a:solidFill>
              </a:rPr>
              <a:t>محيط الملعب </a:t>
            </a:r>
            <a:endParaRPr lang="ar-SA" sz="44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305266" y="3710279"/>
            <a:ext cx="483130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FF00"/>
                </a:solidFill>
              </a:rPr>
              <a:t>هيا نتعرف إلى المحيط من خلال الإجابة على السؤال التالي ---</a:t>
            </a:r>
            <a:endParaRPr lang="ar-SA" sz="3200" b="1" dirty="0">
              <a:solidFill>
                <a:srgbClr val="FFFF00"/>
              </a:solidFill>
            </a:endParaRPr>
          </a:p>
        </p:txBody>
      </p:sp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649" y="2268220"/>
            <a:ext cx="1257300" cy="132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55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الْعَرْض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65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235564" y="2602522"/>
            <a:ext cx="5650523" cy="29073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وجه ضاحك 3"/>
          <p:cNvSpPr/>
          <p:nvPr/>
        </p:nvSpPr>
        <p:spPr>
          <a:xfrm>
            <a:off x="8616456" y="5251937"/>
            <a:ext cx="586154" cy="51581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وجه ضاحك 4"/>
          <p:cNvSpPr/>
          <p:nvPr/>
        </p:nvSpPr>
        <p:spPr>
          <a:xfrm>
            <a:off x="2977659" y="5251937"/>
            <a:ext cx="586154" cy="51581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وجه ضاحك 5"/>
          <p:cNvSpPr/>
          <p:nvPr/>
        </p:nvSpPr>
        <p:spPr>
          <a:xfrm>
            <a:off x="2942487" y="2344614"/>
            <a:ext cx="586154" cy="51581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وجه ضاحك 6"/>
          <p:cNvSpPr/>
          <p:nvPr/>
        </p:nvSpPr>
        <p:spPr>
          <a:xfrm>
            <a:off x="8593010" y="2338751"/>
            <a:ext cx="586154" cy="51581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8886087" y="2637690"/>
            <a:ext cx="0" cy="287215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 flipV="1">
            <a:off x="3270736" y="5509845"/>
            <a:ext cx="5521569" cy="585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V="1">
            <a:off x="3270736" y="2497015"/>
            <a:ext cx="0" cy="301283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flipV="1">
            <a:off x="3276601" y="2596659"/>
            <a:ext cx="5638797" cy="3516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مربع نص 20"/>
          <p:cNvSpPr txBox="1"/>
          <p:nvPr/>
        </p:nvSpPr>
        <p:spPr>
          <a:xfrm>
            <a:off x="2637691" y="1744847"/>
            <a:ext cx="691661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هو طول الخط الذي يحيط بالشكل من الخارج </a:t>
            </a:r>
            <a:endParaRPr lang="ar-SA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8" y="481096"/>
            <a:ext cx="7594353" cy="127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مربع نص 21"/>
          <p:cNvSpPr txBox="1"/>
          <p:nvPr/>
        </p:nvSpPr>
        <p:spPr>
          <a:xfrm>
            <a:off x="7408982" y="1116157"/>
            <a:ext cx="138332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rgbClr val="FF0000"/>
                </a:solidFill>
              </a:rPr>
              <a:t>المحيط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9498842" y="1744847"/>
            <a:ext cx="190550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00B0F0"/>
                </a:solidFill>
              </a:rPr>
              <a:t>المحيط</a:t>
            </a:r>
            <a:endParaRPr lang="ar-SA" sz="4000" b="1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82137"/>
            <a:ext cx="1496277" cy="18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ربع نص 7"/>
          <p:cNvSpPr txBox="1"/>
          <p:nvPr/>
        </p:nvSpPr>
        <p:spPr>
          <a:xfrm>
            <a:off x="9348716" y="2854567"/>
            <a:ext cx="205563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 smtClean="0">
                <a:solidFill>
                  <a:srgbClr val="C00000"/>
                </a:solidFill>
              </a:rPr>
              <a:t>ولكن </a:t>
            </a:r>
            <a:r>
              <a:rPr lang="ar-SA" sz="4400" b="1" dirty="0" smtClean="0"/>
              <a:t>؟؟؟؟</a:t>
            </a:r>
            <a:endParaRPr lang="ar-SA" sz="44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7956646" y="5515703"/>
            <a:ext cx="31662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كيف أجد المحيط؟</a:t>
            </a:r>
            <a:endParaRPr lang="ar-SA" sz="4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275" y="3821373"/>
            <a:ext cx="1496076" cy="143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17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-0.00023 L -0.0017 0.4190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9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.41922 L -0.45756 0.4226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78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756 0.42269 L -0.45938 -0.0018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938 -0.00185 L -0.0017 -0.0002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7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21" grpId="0"/>
      <p:bldP spid="22" grpId="0"/>
      <p:bldP spid="24" grpId="0"/>
      <p:bldP spid="8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3065</TotalTime>
  <Words>267</Words>
  <Application>Microsoft Office PowerPoint</Application>
  <PresentationFormat>Personnalisé</PresentationFormat>
  <Paragraphs>120</Paragraphs>
  <Slides>22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نسق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داود ابو مويس</Manager>
  <Company>الملتقى التربوي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بوربوينت رياضيات المحيط الصف الثالث الفصل الثاني الوحدة العاشرة</dc:title>
  <dc:subject>عرض بوربوينت رياضيات المحيط الصف الثالث الفصل الثاني الوحدة العاشرة</dc:subject>
  <dc:creator>الملتقى التربوي</dc:creator>
  <cp:keywords>رياضيات; الفصل الثاني; بوربوينت</cp:keywords>
  <dc:description>عرض بوربوينت رياضيات الصف الثالث الفصل الثاني الوحدة العاشرة المحيط</dc:description>
  <cp:lastModifiedBy>HDNL2GSR557</cp:lastModifiedBy>
  <cp:revision>1</cp:revision>
  <dcterms:created xsi:type="dcterms:W3CDTF">2021-03-12T00:52:53Z</dcterms:created>
  <dcterms:modified xsi:type="dcterms:W3CDTF">2021-03-12T00:52:53Z</dcterms:modified>
  <cp:category>الفصل الثاني; الصف الثالث; الرياضيات; الملتقى التربوي</cp:category>
</cp:coreProperties>
</file>