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79" r:id="rId3"/>
    <p:sldId id="258" r:id="rId4"/>
    <p:sldId id="259" r:id="rId5"/>
    <p:sldId id="281" r:id="rId6"/>
    <p:sldId id="265" r:id="rId7"/>
    <p:sldId id="284" r:id="rId8"/>
    <p:sldId id="276" r:id="rId9"/>
    <p:sldId id="280" r:id="rId10"/>
    <p:sldId id="283" r:id="rId11"/>
    <p:sldId id="272" r:id="rId12"/>
    <p:sldId id="285" r:id="rId13"/>
    <p:sldId id="286" r:id="rId14"/>
    <p:sldId id="271" r:id="rId15"/>
    <p:sldId id="264" r:id="rId16"/>
    <p:sldId id="274" r:id="rId17"/>
    <p:sldId id="268" r:id="rId18"/>
    <p:sldId id="267" r:id="rId19"/>
    <p:sldId id="287" r:id="rId20"/>
    <p:sldId id="289" r:id="rId21"/>
    <p:sldId id="288" r:id="rId22"/>
    <p:sldId id="290" r:id="rId23"/>
    <p:sldId id="291" r:id="rId24"/>
    <p:sldId id="294" r:id="rId25"/>
    <p:sldId id="295" r:id="rId26"/>
    <p:sldId id="292" r:id="rId27"/>
    <p:sldId id="296" r:id="rId28"/>
    <p:sldId id="297" r:id="rId29"/>
    <p:sldId id="298" r:id="rId30"/>
    <p:sldId id="300" r:id="rId31"/>
    <p:sldId id="299" r:id="rId32"/>
    <p:sldId id="301" r:id="rId33"/>
    <p:sldId id="302" r:id="rId34"/>
    <p:sldId id="317" r:id="rId35"/>
    <p:sldId id="304" r:id="rId36"/>
    <p:sldId id="305" r:id="rId37"/>
    <p:sldId id="306" r:id="rId38"/>
    <p:sldId id="307" r:id="rId39"/>
    <p:sldId id="308" r:id="rId40"/>
    <p:sldId id="310" r:id="rId41"/>
    <p:sldId id="309" r:id="rId42"/>
    <p:sldId id="311" r:id="rId43"/>
    <p:sldId id="293" r:id="rId44"/>
    <p:sldId id="312" r:id="rId45"/>
    <p:sldId id="314" r:id="rId46"/>
    <p:sldId id="315" r:id="rId47"/>
    <p:sldId id="273" r:id="rId48"/>
    <p:sldId id="270" r:id="rId49"/>
    <p:sldId id="313" r:id="rId50"/>
    <p:sldId id="303" r:id="rId51"/>
    <p:sldId id="320" r:id="rId52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>
        <p:scale>
          <a:sx n="64" d="100"/>
          <a:sy n="64" d="100"/>
        </p:scale>
        <p:origin x="-1098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5&amp;submit=submit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7&amp;submit=submithttps://www.wepal.net/library/?app=content.list&amp;level=3&amp;semester=2&amp;subject=2&amp;type=5&amp;submit=submit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slide" Target="slide47.xml"/><Relationship Id="rId3" Type="http://schemas.openxmlformats.org/officeDocument/2006/relationships/slide" Target="slide3.xml"/><Relationship Id="rId7" Type="http://schemas.openxmlformats.org/officeDocument/2006/relationships/slide" Target="slide14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8.xml"/><Relationship Id="rId1" Type="http://schemas.openxmlformats.org/officeDocument/2006/relationships/tags" Target="../tags/tag1.xml"/><Relationship Id="rId6" Type="http://schemas.openxmlformats.org/officeDocument/2006/relationships/slide" Target="slide18.xml"/><Relationship Id="rId11" Type="http://schemas.openxmlformats.org/officeDocument/2006/relationships/slide" Target="slide4.xml"/><Relationship Id="rId5" Type="http://schemas.openxmlformats.org/officeDocument/2006/relationships/image" Target="../media/image5.jpeg"/><Relationship Id="rId15" Type="http://schemas.openxmlformats.org/officeDocument/2006/relationships/slide" Target="slide10.xml"/><Relationship Id="rId10" Type="http://schemas.openxmlformats.org/officeDocument/2006/relationships/slide" Target="slide16.xml"/><Relationship Id="rId4" Type="http://schemas.openxmlformats.org/officeDocument/2006/relationships/image" Target="../media/image4.emf"/><Relationship Id="rId9" Type="http://schemas.openxmlformats.org/officeDocument/2006/relationships/slide" Target="slide11.xml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jp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dwall.net/resource/1354298" TargetMode="Externa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490218" y="3163277"/>
            <a:ext cx="3214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الثالث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96"/>
            <a:ext cx="12192000" cy="6858000"/>
          </a:xfrm>
          <a:prstGeom prst="rect">
            <a:avLst/>
          </a:prstGeom>
        </p:spPr>
      </p:pic>
      <p:pic>
        <p:nvPicPr>
          <p:cNvPr id="2050" name="Picture 2" descr="مشاهدة صورة المصدر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0769" y1="43750" x2="60769" y2="43750"/>
                        <a14:foregroundMark x1="52596" y1="34861" x2="52596" y2="34861"/>
                        <a14:foregroundMark x1="52596" y1="34861" x2="52596" y2="34861"/>
                        <a14:foregroundMark x1="52596" y1="34861" x2="52596" y2="34861"/>
                        <a14:foregroundMark x1="52596" y1="34861" x2="52596" y2="34861"/>
                        <a14:foregroundMark x1="57788" y1="10833" x2="49231" y2="72778"/>
                        <a14:foregroundMark x1="63173" y1="14722" x2="58077" y2="88472"/>
                        <a14:foregroundMark x1="51250" y1="10833" x2="32212" y2="71250"/>
                        <a14:foregroundMark x1="73750" y1="75694" x2="73750" y2="75694"/>
                        <a14:foregroundMark x1="70962" y1="73194" x2="70962" y2="73194"/>
                        <a14:foregroundMark x1="70962" y1="73194" x2="70962" y2="73194"/>
                        <a14:foregroundMark x1="70962" y1="73194" x2="70962" y2="73194"/>
                        <a14:foregroundMark x1="70962" y1="73194" x2="70962" y2="73194"/>
                        <a14:foregroundMark x1="70962" y1="73194" x2="70962" y2="73194"/>
                        <a14:foregroundMark x1="70962" y1="73194" x2="70962" y2="73194"/>
                        <a14:foregroundMark x1="30865" y1="32917" x2="30865" y2="32917"/>
                        <a14:foregroundMark x1="32212" y1="33889" x2="32212" y2="33889"/>
                        <a14:foregroundMark x1="26827" y1="47639" x2="26827" y2="47639"/>
                        <a14:foregroundMark x1="30577" y1="69306" x2="30577" y2="69306"/>
                        <a14:foregroundMark x1="30577" y1="66806" x2="30577" y2="66806"/>
                        <a14:foregroundMark x1="54712" y1="70694" x2="54712" y2="70694"/>
                        <a14:foregroundMark x1="57019" y1="59028" x2="57019" y2="59028"/>
                        <a14:foregroundMark x1="57019" y1="59028" x2="57019" y2="59028"/>
                        <a14:foregroundMark x1="57019" y1="59028" x2="57019" y2="5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48" y="2532185"/>
            <a:ext cx="4408662" cy="305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7854462" y="934941"/>
            <a:ext cx="352278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FFFF00"/>
                </a:solidFill>
              </a:rPr>
              <a:t>تحدث الفيديو عن </a:t>
            </a:r>
            <a:endParaRPr lang="ar-SA" sz="4400" b="1" dirty="0">
              <a:solidFill>
                <a:srgbClr val="FFFF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100870" y="906376"/>
            <a:ext cx="291904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الساعة</a:t>
            </a:r>
            <a:r>
              <a:rPr lang="ar-SA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537938" y="1793631"/>
            <a:ext cx="35989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تتكون الساعة من: </a:t>
            </a:r>
            <a:endParaRPr lang="ar-SA" sz="4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045569" y="2532185"/>
            <a:ext cx="41851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chemeClr val="accent4">
                    <a:lumMod val="75000"/>
                  </a:schemeClr>
                </a:solidFill>
              </a:rPr>
              <a:t>- </a:t>
            </a:r>
            <a:r>
              <a:rPr lang="ar-SA" sz="4000" b="1" dirty="0" smtClean="0">
                <a:solidFill>
                  <a:schemeClr val="accent4">
                    <a:lumMod val="75000"/>
                  </a:schemeClr>
                </a:solidFill>
              </a:rPr>
              <a:t>اثنا عشر  تدريجاً </a:t>
            </a:r>
            <a:endParaRPr lang="ar-SA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100870" y="3282462"/>
            <a:ext cx="60595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4">
                    <a:lumMod val="75000"/>
                  </a:schemeClr>
                </a:solidFill>
              </a:rPr>
              <a:t>- </a:t>
            </a:r>
            <a:r>
              <a:rPr lang="ar-SA" sz="3600" b="1" dirty="0" smtClean="0">
                <a:solidFill>
                  <a:schemeClr val="accent4">
                    <a:lumMod val="75000"/>
                  </a:schemeClr>
                </a:solidFill>
              </a:rPr>
              <a:t> ثلاثة عقارب وهي على النحو التالي:</a:t>
            </a:r>
            <a:endParaRPr lang="ar-SA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9202615" y="4058260"/>
            <a:ext cx="233875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1A19F"/>
                </a:solidFill>
              </a:rPr>
              <a:t>أ - القصير  </a:t>
            </a:r>
            <a:endParaRPr lang="ar-SA" sz="4000" b="1" dirty="0">
              <a:solidFill>
                <a:srgbClr val="F1A19F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6594232" y="4058260"/>
            <a:ext cx="26142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1A19F"/>
                </a:solidFill>
              </a:rPr>
              <a:t>يقرأ الساعة </a:t>
            </a:r>
            <a:endParaRPr lang="ar-SA" sz="4000" b="1" dirty="0">
              <a:solidFill>
                <a:srgbClr val="F1A19F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8663353" y="4700602"/>
            <a:ext cx="287801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ب – الطويل   </a:t>
            </a:r>
            <a:endParaRPr lang="ar-SA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6588369" y="4804950"/>
            <a:ext cx="26142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يقرأ الدقائق </a:t>
            </a:r>
            <a:endParaRPr lang="ar-SA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9073660" y="5408488"/>
            <a:ext cx="246770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rgbClr val="FF0000"/>
                </a:solidFill>
              </a:rPr>
              <a:t>ج – </a:t>
            </a:r>
            <a:r>
              <a:rPr lang="ar-SA" sz="4000" b="1" dirty="0" smtClean="0">
                <a:solidFill>
                  <a:srgbClr val="FF0000"/>
                </a:solidFill>
              </a:rPr>
              <a:t>الرفيع</a:t>
            </a:r>
            <a:r>
              <a:rPr lang="ar-SA" sz="4000" dirty="0" smtClean="0">
                <a:solidFill>
                  <a:srgbClr val="FF0000"/>
                </a:solidFill>
              </a:rPr>
              <a:t>    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6547339" y="5512836"/>
            <a:ext cx="26142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0000"/>
                </a:solidFill>
              </a:rPr>
              <a:t>يقرأ الثواني </a:t>
            </a:r>
            <a:endParaRPr lang="ar-SA" sz="4000" b="1" dirty="0">
              <a:solidFill>
                <a:srgbClr val="FF0000"/>
              </a:solidFill>
            </a:endParaRPr>
          </a:p>
        </p:txBody>
      </p:sp>
      <p:cxnSp>
        <p:nvCxnSpPr>
          <p:cNvPr id="17" name="رابط كسهم مستقيم 16"/>
          <p:cNvCxnSpPr/>
          <p:nvPr/>
        </p:nvCxnSpPr>
        <p:spPr>
          <a:xfrm>
            <a:off x="2986479" y="4013443"/>
            <a:ext cx="788352" cy="0"/>
          </a:xfrm>
          <a:prstGeom prst="straightConnector1">
            <a:avLst/>
          </a:prstGeom>
          <a:ln w="76200">
            <a:solidFill>
              <a:srgbClr val="F1A19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/>
          <p:cNvCxnSpPr/>
          <p:nvPr/>
        </p:nvCxnSpPr>
        <p:spPr>
          <a:xfrm flipV="1">
            <a:off x="2986479" y="2946333"/>
            <a:ext cx="0" cy="111192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/>
          <p:cNvCxnSpPr/>
          <p:nvPr/>
        </p:nvCxnSpPr>
        <p:spPr>
          <a:xfrm flipH="1">
            <a:off x="2602523" y="4013443"/>
            <a:ext cx="383956" cy="566549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videoplaybackODRAAC9B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17.84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8566" y="520821"/>
            <a:ext cx="8558843" cy="481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6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9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6918798" y="579769"/>
            <a:ext cx="420234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FF0000"/>
                </a:solidFill>
              </a:rPr>
              <a:t>ماذا لو ؟؟</a:t>
            </a:r>
            <a:endParaRPr lang="ar-SA" sz="4400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347149" y="1380956"/>
            <a:ext cx="713270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كان العقرب الطويل في الساعة على الرقم 12</a:t>
            </a:r>
            <a:r>
              <a:rPr lang="ar-SA" sz="2000" b="1" dirty="0" smtClean="0"/>
              <a:t> </a:t>
            </a:r>
            <a:endParaRPr lang="ar-SA" sz="20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5236862" y="2064189"/>
            <a:ext cx="63436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FFC000"/>
                </a:solidFill>
              </a:rPr>
              <a:t>وكان العقرب القصير في الساعة على الرقم 6</a:t>
            </a:r>
            <a:r>
              <a:rPr lang="ar-SA" dirty="0" smtClean="0">
                <a:solidFill>
                  <a:srgbClr val="FFC000"/>
                </a:solidFill>
              </a:rPr>
              <a:t> </a:t>
            </a:r>
            <a:endParaRPr lang="ar-SA" dirty="0">
              <a:solidFill>
                <a:srgbClr val="FFC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8579796" y="2907841"/>
            <a:ext cx="293775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FFFF00"/>
                </a:solidFill>
              </a:rPr>
              <a:t>تقرأ الساعة </a:t>
            </a:r>
            <a:endParaRPr lang="ar-SA" sz="4400" b="1" dirty="0">
              <a:solidFill>
                <a:srgbClr val="FFFF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096000" y="3428681"/>
            <a:ext cx="33035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</a:rPr>
              <a:t>السادسة تماما </a:t>
            </a:r>
            <a:endParaRPr lang="ar-SA" sz="4000" b="1" dirty="0">
              <a:solidFill>
                <a:srgbClr val="FFC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236862" y="4507824"/>
            <a:ext cx="638085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chemeClr val="bg1"/>
                </a:solidFill>
              </a:rPr>
              <a:t>وتكتب في الساعة الرقمية على الشكل :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10" name="شكل بيضاوي 9"/>
          <p:cNvSpPr/>
          <p:nvPr/>
        </p:nvSpPr>
        <p:spPr>
          <a:xfrm>
            <a:off x="2887898" y="4800212"/>
            <a:ext cx="3599234" cy="133221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/>
          <p:cNvSpPr txBox="1"/>
          <p:nvPr/>
        </p:nvSpPr>
        <p:spPr>
          <a:xfrm>
            <a:off x="2946264" y="5081597"/>
            <a:ext cx="354086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6:00</a:t>
            </a:r>
            <a:r>
              <a:rPr lang="ar-SA" dirty="0" smtClean="0"/>
              <a:t> </a:t>
            </a:r>
            <a:endParaRPr lang="ar-SA" dirty="0"/>
          </a:p>
        </p:txBody>
      </p:sp>
      <p:pic>
        <p:nvPicPr>
          <p:cNvPr id="3076" name="Picture 4" descr="مشاهدة صورة المصد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0" y="1143710"/>
            <a:ext cx="4186602" cy="29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رابط كسهم مستقيم 11"/>
          <p:cNvCxnSpPr/>
          <p:nvPr/>
        </p:nvCxnSpPr>
        <p:spPr>
          <a:xfrm flipV="1">
            <a:off x="3143561" y="1577340"/>
            <a:ext cx="311" cy="104842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>
            <a:off x="3143872" y="2668042"/>
            <a:ext cx="0" cy="76063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73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6836225" y="418011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409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18559"/>
            <a:ext cx="3931920" cy="300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" y="2532289"/>
            <a:ext cx="3063239" cy="174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6629400" y="3889815"/>
            <a:ext cx="260604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0000"/>
                </a:solidFill>
              </a:rPr>
              <a:t>الثامنة تماما</a:t>
            </a:r>
            <a:endParaRPr lang="ar-SA" sz="4000" b="1" dirty="0">
              <a:solidFill>
                <a:srgbClr val="FF00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60" y="4740065"/>
            <a:ext cx="399288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 flipH="1">
            <a:off x="2634615" y="4548514"/>
            <a:ext cx="242697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0000"/>
                </a:solidFill>
              </a:rPr>
              <a:t>الثالثة تماما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2630805" y="5316968"/>
            <a:ext cx="153161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2060"/>
                </a:solidFill>
              </a:rPr>
              <a:t>3:00</a:t>
            </a:r>
            <a:endParaRPr lang="ar-SA" sz="4000" b="1" dirty="0">
              <a:solidFill>
                <a:srgbClr val="00206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650355" y="4597701"/>
            <a:ext cx="14325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2060"/>
                </a:solidFill>
              </a:rPr>
              <a:t>8:00</a:t>
            </a:r>
            <a:endParaRPr lang="ar-SA" sz="4000" b="1" dirty="0">
              <a:solidFill>
                <a:srgbClr val="00206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4183380" y="1433674"/>
            <a:ext cx="63665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هيا نقرأ ونكتب الساعة:</a:t>
            </a:r>
            <a:endParaRPr lang="ar-S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8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rgbClr val="FF0000"/>
                </a:solidFill>
              </a:rPr>
              <a:t>نشاط تطبيقي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5122" name="Picture 2" descr="لا يتوفر وص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75" y="198494"/>
            <a:ext cx="5559742" cy="643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3450566" y="219240"/>
            <a:ext cx="38128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rgbClr val="FF0000"/>
                </a:solidFill>
              </a:rPr>
              <a:t>هيا نقرأ ونكتب الساعة </a:t>
            </a:r>
            <a:endParaRPr lang="ar-SA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490218" y="3163277"/>
            <a:ext cx="3214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الثالث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423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944218"/>
              </p:ext>
            </p:extLst>
          </p:nvPr>
        </p:nvGraphicFramePr>
        <p:xfrm>
          <a:off x="1405717" y="1542196"/>
          <a:ext cx="8598092" cy="227175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299046"/>
                <a:gridCol w="4299046"/>
              </a:tblGrid>
              <a:tr h="630903">
                <a:tc>
                  <a:txBody>
                    <a:bodyPr/>
                    <a:lstStyle/>
                    <a:p>
                      <a:r>
                        <a:rPr lang="ar-SA" sz="28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1- اميرة محمد حامد سباتين </a:t>
                      </a:r>
                      <a:endParaRPr lang="ar-SA" sz="2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800" b="1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بنات تل الربيع الاساسية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6950">
                <a:tc>
                  <a:txBody>
                    <a:bodyPr/>
                    <a:lstStyle/>
                    <a:p>
                      <a:r>
                        <a:rPr lang="ar-SA" sz="2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2-</a:t>
                      </a:r>
                      <a:r>
                        <a:rPr lang="ar-SA" sz="2800" b="1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ايمان ابراهيم محمد </a:t>
                      </a:r>
                      <a:r>
                        <a:rPr lang="ar-SA" sz="2800" b="1" baseline="0" dirty="0" err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بلاصي</a:t>
                      </a:r>
                      <a:r>
                        <a:rPr lang="ar-SA" sz="2800" b="1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الفجر الاساسية المختلطة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6950">
                <a:tc>
                  <a:txBody>
                    <a:bodyPr/>
                    <a:lstStyle/>
                    <a:p>
                      <a:r>
                        <a:rPr lang="ar-SA" sz="2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3- شيرين محمود عثمان ابو طه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 الاساسية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6950">
                <a:tc>
                  <a:txBody>
                    <a:bodyPr/>
                    <a:lstStyle/>
                    <a:p>
                      <a:r>
                        <a:rPr lang="ar-SA" sz="2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4- وفاء خضر حسن صلاح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الاساسية المختلطة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3657444"/>
            <a:ext cx="6748462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7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3974123" y="2930769"/>
            <a:ext cx="39960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وحدات قياس الزمن </a:t>
            </a:r>
            <a:endParaRPr lang="ar-SA" sz="4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89" y="2930768"/>
            <a:ext cx="1494488" cy="141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67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24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2766647" y="2951946"/>
            <a:ext cx="772646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 smtClean="0">
                <a:solidFill>
                  <a:schemeClr val="bg1"/>
                </a:solidFill>
              </a:rPr>
              <a:t>1- أن يتعرف على قياسات الزمن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086" y="2519632"/>
            <a:ext cx="1484026" cy="163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02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8458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903"/>
            <a:ext cx="12318521" cy="7018495"/>
          </a:xfrm>
          <a:prstGeom prst="rect">
            <a:avLst/>
          </a:prstGeom>
        </p:spPr>
      </p:pic>
      <p:pic>
        <p:nvPicPr>
          <p:cNvPr id="6146" name="Picture 2" descr="مشاهدة صورة المصد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92" y="1065874"/>
            <a:ext cx="3771271" cy="377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6558155" y="657644"/>
            <a:ext cx="471002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 smtClean="0">
                <a:solidFill>
                  <a:schemeClr val="bg1"/>
                </a:solidFill>
              </a:rPr>
              <a:t>هيا نقرأ الساعة    </a:t>
            </a:r>
            <a:endParaRPr lang="ar-SA" sz="4400" dirty="0">
              <a:solidFill>
                <a:schemeClr val="bg1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6003985" y="3543181"/>
            <a:ext cx="553815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 smtClean="0">
                <a:solidFill>
                  <a:srgbClr val="FFC000"/>
                </a:solidFill>
              </a:rPr>
              <a:t>وتكتب  ____________</a:t>
            </a:r>
            <a:endParaRPr lang="ar-SA" sz="6000" b="1" dirty="0">
              <a:solidFill>
                <a:srgbClr val="FFC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955634" y="1862454"/>
            <a:ext cx="331254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الخامسة تمامًا </a:t>
            </a:r>
            <a:endParaRPr lang="ar-SA" sz="5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161820" y="4281844"/>
            <a:ext cx="389914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00 : 5 </a:t>
            </a:r>
            <a:endParaRPr lang="ar-SA" sz="4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0" name="رابط مستقيم 9"/>
          <p:cNvCxnSpPr/>
          <p:nvPr/>
        </p:nvCxnSpPr>
        <p:spPr>
          <a:xfrm flipH="1">
            <a:off x="7031137" y="2798388"/>
            <a:ext cx="403160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66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407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46" y="-42862"/>
            <a:ext cx="12192000" cy="6858000"/>
          </a:xfrm>
          <a:prstGeom prst="rect">
            <a:avLst/>
          </a:prstGeom>
        </p:spPr>
      </p:pic>
      <p:pic>
        <p:nvPicPr>
          <p:cNvPr id="4" name="وحدات قياس الزمن 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250.4288" end="210091.26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38725" y="569626"/>
            <a:ext cx="11392525" cy="451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9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392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0483"/>
            <a:ext cx="12318521" cy="7018495"/>
          </a:xfrm>
          <a:prstGeom prst="rect">
            <a:avLst/>
          </a:prstGeom>
        </p:spPr>
      </p:pic>
      <p:pic>
        <p:nvPicPr>
          <p:cNvPr id="8198" name="Picture 6" descr="مشاهدة صورة المصدر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0562" y="364837"/>
            <a:ext cx="3611055" cy="333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مشاهدة صورة المصد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405" y="190223"/>
            <a:ext cx="3257516" cy="325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6226737" y="3794857"/>
            <a:ext cx="527936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FFC000"/>
                </a:solidFill>
              </a:rPr>
              <a:t>60 دقيقة = ساعة كاملة </a:t>
            </a:r>
            <a:endParaRPr lang="ar-SA" sz="4400" b="1" dirty="0">
              <a:solidFill>
                <a:srgbClr val="FFC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195279" y="4678248"/>
            <a:ext cx="399121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0000"/>
                </a:solidFill>
              </a:rPr>
              <a:t>الساعة : الثانية تماماً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385582" y="3902578"/>
            <a:ext cx="460048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</a:rPr>
              <a:t>30 دقيقة = نصف ساعة </a:t>
            </a:r>
            <a:endParaRPr lang="ar-SA" sz="4000" b="1" dirty="0">
              <a:solidFill>
                <a:srgbClr val="FFC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424903" y="4801359"/>
            <a:ext cx="474670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FF00"/>
                </a:solidFill>
              </a:rPr>
              <a:t>الساعة : الثانية عشر والنصف </a:t>
            </a:r>
            <a:endParaRPr lang="ar-SA" sz="3600" b="1" dirty="0">
              <a:solidFill>
                <a:srgbClr val="FFFF00"/>
              </a:solidFill>
            </a:endParaRPr>
          </a:p>
        </p:txBody>
      </p:sp>
      <p:cxnSp>
        <p:nvCxnSpPr>
          <p:cNvPr id="11" name="رابط كسهم مستقيم 10"/>
          <p:cNvCxnSpPr/>
          <p:nvPr/>
        </p:nvCxnSpPr>
        <p:spPr>
          <a:xfrm flipV="1">
            <a:off x="2379362" y="1123135"/>
            <a:ext cx="0" cy="7958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11"/>
          <p:cNvSpPr txBox="1"/>
          <p:nvPr/>
        </p:nvSpPr>
        <p:spPr>
          <a:xfrm>
            <a:off x="3476447" y="494700"/>
            <a:ext cx="476415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 smtClean="0">
                <a:solidFill>
                  <a:schemeClr val="bg1"/>
                </a:solidFill>
              </a:rPr>
              <a:t>شاهدنا في الفيديو </a:t>
            </a:r>
            <a:endParaRPr lang="ar-SA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8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2" grpId="0"/>
      <p:bldP spid="1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495"/>
            <a:ext cx="12318521" cy="7018495"/>
          </a:xfrm>
          <a:prstGeom prst="rect">
            <a:avLst/>
          </a:prstGeom>
        </p:spPr>
      </p:pic>
      <p:pic>
        <p:nvPicPr>
          <p:cNvPr id="6" name="Picture 8" descr="مشاهدة صورة المصد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192" y="811742"/>
            <a:ext cx="3134546" cy="31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مشاهدة صورة المصد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751" y="426710"/>
            <a:ext cx="3519578" cy="351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6159259" y="4335394"/>
            <a:ext cx="48480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FF00"/>
                </a:solidFill>
              </a:rPr>
              <a:t>15 دقيقة = ربع ساعة </a:t>
            </a:r>
            <a:endParaRPr lang="ar-SA" sz="4000" b="1" dirty="0">
              <a:solidFill>
                <a:srgbClr val="FFFF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820525" y="5161707"/>
            <a:ext cx="431066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</a:rPr>
              <a:t>الساعة : الثانية عشر وربع </a:t>
            </a:r>
            <a:endParaRPr lang="ar-SA" sz="3600" b="1" dirty="0">
              <a:solidFill>
                <a:srgbClr val="FFC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824459" y="4229340"/>
            <a:ext cx="4149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 دقيقة  = ثلث ساعة </a:t>
            </a:r>
            <a:endParaRPr lang="ar-SA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224851" y="5041541"/>
            <a:ext cx="5396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F1A19F"/>
                </a:solidFill>
              </a:rPr>
              <a:t>الساعة : الثانية عشر وثلث </a:t>
            </a:r>
            <a:endParaRPr lang="ar-SA" sz="4400" b="1" dirty="0">
              <a:solidFill>
                <a:srgbClr val="F1A1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3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7804"/>
            <a:ext cx="12318521" cy="7018495"/>
          </a:xfrm>
          <a:prstGeom prst="rect">
            <a:avLst/>
          </a:prstGeom>
        </p:spPr>
      </p:pic>
      <p:pic>
        <p:nvPicPr>
          <p:cNvPr id="5" name="Picture 14" descr="مشاهدة صورة المصد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306" y="610196"/>
            <a:ext cx="3381556" cy="338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مشاهدة صورة المصدر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3" r="453" b="17622"/>
          <a:stretch/>
        </p:blipFill>
        <p:spPr bwMode="auto">
          <a:xfrm>
            <a:off x="7546582" y="475096"/>
            <a:ext cx="3546987" cy="350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6556352" y="4325988"/>
            <a:ext cx="510683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45 دقيقة = إلا ربع الساعة </a:t>
            </a:r>
            <a:endParaRPr lang="ar-SA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131820" y="5184337"/>
            <a:ext cx="54864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الساعة : الثالثة إلا ربع </a:t>
            </a:r>
            <a:endParaRPr lang="ar-SA" sz="40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39837" y="4278927"/>
            <a:ext cx="538097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40 دقيقة = إلا ثلث الساعة </a:t>
            </a:r>
            <a:endParaRPr lang="ar-SA" sz="4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004337" y="5047164"/>
            <a:ext cx="437543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الساعة = التاسعة إلا ثلث </a:t>
            </a:r>
            <a:endParaRPr lang="ar-SA" sz="4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رابط مستقيم 11"/>
          <p:cNvCxnSpPr/>
          <p:nvPr/>
        </p:nvCxnSpPr>
        <p:spPr>
          <a:xfrm>
            <a:off x="3554084" y="759125"/>
            <a:ext cx="0" cy="1593923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/>
          <p:cNvCxnSpPr/>
          <p:nvPr/>
        </p:nvCxnSpPr>
        <p:spPr>
          <a:xfrm flipH="1">
            <a:off x="2208362" y="2290657"/>
            <a:ext cx="1345722" cy="745841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flipH="1">
            <a:off x="2199736" y="2290655"/>
            <a:ext cx="1345722" cy="74584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/>
          <p:nvPr/>
        </p:nvCxnSpPr>
        <p:spPr>
          <a:xfrm flipH="1">
            <a:off x="2881223" y="2290657"/>
            <a:ext cx="664235" cy="6239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5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989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440"/>
            <a:ext cx="12192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6629400" y="3889815"/>
            <a:ext cx="260604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rgbClr val="FF0000"/>
                </a:solidFill>
              </a:rPr>
              <a:t>الثامنة تماما</a:t>
            </a:r>
            <a:endParaRPr lang="ar-SA" sz="40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25" y="409946"/>
            <a:ext cx="7151338" cy="248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7372762" y="666892"/>
            <a:ext cx="412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4800" b="1" dirty="0">
              <a:solidFill>
                <a:srgbClr val="FFC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76" y="3155723"/>
            <a:ext cx="8663436" cy="288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رابط مستقيم 9"/>
          <p:cNvCxnSpPr/>
          <p:nvPr/>
        </p:nvCxnSpPr>
        <p:spPr>
          <a:xfrm flipH="1">
            <a:off x="5952226" y="4848045"/>
            <a:ext cx="1660376" cy="483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/>
          <p:cNvCxnSpPr/>
          <p:nvPr/>
        </p:nvCxnSpPr>
        <p:spPr>
          <a:xfrm flipH="1">
            <a:off x="3657600" y="4848045"/>
            <a:ext cx="1966823" cy="655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/>
          <p:cNvCxnSpPr/>
          <p:nvPr/>
        </p:nvCxnSpPr>
        <p:spPr>
          <a:xfrm>
            <a:off x="3657600" y="4727275"/>
            <a:ext cx="4641463" cy="60385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43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محتوى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496"/>
            <a:ext cx="12318521" cy="7018495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6942426" y="186322"/>
            <a:ext cx="460650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 smtClean="0">
                <a:solidFill>
                  <a:srgbClr val="FFC000"/>
                </a:solidFill>
              </a:rPr>
              <a:t>تدريبات الكتاب </a:t>
            </a:r>
            <a:endParaRPr lang="ar-SA" sz="5400" b="1" dirty="0">
              <a:solidFill>
                <a:srgbClr val="FFC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004888"/>
            <a:ext cx="1087755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6728604" y="3778370"/>
            <a:ext cx="22946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45 : 1 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911525" y="3800724"/>
            <a:ext cx="22946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40 : 1 </a:t>
            </a:r>
            <a:endParaRPr lang="ar-S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0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rgbClr val="FF0000"/>
                </a:solidFill>
              </a:rPr>
              <a:t>نشاط تطبيقي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11266" name="Picture 2" descr="لا يتوفر وص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40" y="45152"/>
            <a:ext cx="7971165" cy="681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0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rgbClr val="44546A"/>
                </a:solidFill>
              </a:rPr>
              <a:t>إلى اللقــــاء</a:t>
            </a:r>
            <a:endParaRPr lang="en-US" sz="8800" b="1" dirty="0">
              <a:solidFill>
                <a:srgbClr val="44546A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490218" y="3163277"/>
            <a:ext cx="3214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الثالث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596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2533338" y="2930769"/>
            <a:ext cx="614137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وحدات قياس الزمن </a:t>
            </a:r>
            <a:endParaRPr lang="ar-SA" sz="6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758" y="2151289"/>
            <a:ext cx="159442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19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24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1873770" y="2772066"/>
            <a:ext cx="824459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</a:rPr>
              <a:t>1- أن يرسم الطالب عقربي الدقائق والساعات حسب الوقت المعطى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45" y="1984481"/>
            <a:ext cx="749509" cy="68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236" y="2084363"/>
            <a:ext cx="824459" cy="64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06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302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عنصر نائب للمحتوى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496"/>
            <a:ext cx="12318521" cy="7018495"/>
          </a:xfrm>
          <a:prstGeom prst="rect">
            <a:avLst/>
          </a:prstGeom>
        </p:spPr>
      </p:pic>
      <p:pic>
        <p:nvPicPr>
          <p:cNvPr id="14338" name="Picture 2" descr="لا يتوفر وص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2" y="1650695"/>
            <a:ext cx="10277476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4433977" y="379562"/>
            <a:ext cx="634904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FFC000"/>
                </a:solidFill>
              </a:rPr>
              <a:t>هيا نصل الساعة </a:t>
            </a:r>
            <a:r>
              <a:rPr lang="ar-SA" sz="4400" b="1" dirty="0">
                <a:solidFill>
                  <a:srgbClr val="FFC000"/>
                </a:solidFill>
              </a:rPr>
              <a:t>ب</a:t>
            </a:r>
            <a:r>
              <a:rPr lang="ar-SA" sz="4400" b="1" dirty="0" smtClean="0">
                <a:solidFill>
                  <a:srgbClr val="FFC000"/>
                </a:solidFill>
              </a:rPr>
              <a:t>الوقت المناسب </a:t>
            </a:r>
            <a:endParaRPr lang="ar-SA" sz="4400" b="1" dirty="0">
              <a:solidFill>
                <a:srgbClr val="FFC000"/>
              </a:solidFill>
            </a:endParaRPr>
          </a:p>
        </p:txBody>
      </p:sp>
      <p:cxnSp>
        <p:nvCxnSpPr>
          <p:cNvPr id="7" name="رابط مستقيم 6"/>
          <p:cNvCxnSpPr/>
          <p:nvPr/>
        </p:nvCxnSpPr>
        <p:spPr>
          <a:xfrm flipV="1">
            <a:off x="4433977" y="2225615"/>
            <a:ext cx="2139351" cy="307100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flipV="1">
            <a:off x="4433977" y="4157932"/>
            <a:ext cx="2139351" cy="517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/>
          <p:cNvCxnSpPr/>
          <p:nvPr/>
        </p:nvCxnSpPr>
        <p:spPr>
          <a:xfrm>
            <a:off x="4278702" y="2225615"/>
            <a:ext cx="2294626" cy="100066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/>
          <p:cNvCxnSpPr/>
          <p:nvPr/>
        </p:nvCxnSpPr>
        <p:spPr>
          <a:xfrm>
            <a:off x="4278702" y="3226279"/>
            <a:ext cx="2501660" cy="207034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17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4097968" y="2938456"/>
            <a:ext cx="39960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وحدات قياس الزمن </a:t>
            </a:r>
            <a:endParaRPr lang="ar-SA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22" y="2754303"/>
            <a:ext cx="12573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216" y="2709332"/>
            <a:ext cx="12573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991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ØªØ¹ÙÙ ÙØ±Ø§Ø¡Ø© Ø§ÙØ³Ø§Ø¹Ø© #2 ÙÙØ£Ø·ÙØ§Ù _ ØªØ¹ÙÙÙ Ø§ÙØ³Ø§Ø¹Ø© ÙØ§ÙØ¯ÙØ§Ø¦Ù ÙØ¹ Ø²ÙØ±ÙØ§ - Ø§ÙÙØºØ© Ø§ÙØ¹Ø±Ø¨ÙØ© ÙÙØ£Ø·ÙØ§Ù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1316" y="1173082"/>
            <a:ext cx="7735888" cy="4351338"/>
          </a:xfrm>
        </p:spPr>
      </p:pic>
      <p:pic>
        <p:nvPicPr>
          <p:cNvPr id="4" name="عنصر نائب للمحتوى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21" y="0"/>
            <a:ext cx="12318521" cy="7018495"/>
          </a:xfrm>
          <a:prstGeom prst="rect">
            <a:avLst/>
          </a:prstGeom>
        </p:spPr>
      </p:pic>
      <p:pic>
        <p:nvPicPr>
          <p:cNvPr id="7" name="ØªØ¹ÙÙ ÙØ±Ø§Ø¡Ø© Ø§ÙØ³Ø§Ø¹Ø© #2 ÙÙØ£Ø·ÙØ§Ù _ ØªØ¹ÙÙÙ Ø§ÙØ³Ø§Ø¹Ø© ÙØ§ÙØ¯ÙØ§Ø¦Ù ÙØ¹ Ø²ÙØ±ÙØ§ - Ø§ÙÙØºØ© Ø§ÙØ¹Ø±Ø¨ÙØ© ÙÙØ£Ø·ÙØ§Ù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21577.8176" end="176475.738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67327" y="810289"/>
            <a:ext cx="8160896" cy="459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4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805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496"/>
            <a:ext cx="12318521" cy="7018495"/>
          </a:xfrm>
          <a:prstGeom prst="rect">
            <a:avLst/>
          </a:prstGeom>
        </p:spPr>
      </p:pic>
      <p:pic>
        <p:nvPicPr>
          <p:cNvPr id="7170" name="Picture 2" descr="لا يتوفر وص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73" y="1554252"/>
            <a:ext cx="9596172" cy="322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57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عنصر نائب للمحتوى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22" y="-52463"/>
            <a:ext cx="12318521" cy="7018495"/>
          </a:xfrm>
          <a:prstGeom prst="rect">
            <a:avLst/>
          </a:prstGeom>
        </p:spPr>
      </p:pic>
      <p:pic>
        <p:nvPicPr>
          <p:cNvPr id="16388" name="Picture 4" descr="مشاهدة صورة المصد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8" y="528662"/>
            <a:ext cx="5656885" cy="425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6297283" y="528661"/>
            <a:ext cx="529662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</a:rPr>
              <a:t>هيا نرسم عقارب الساعة حسب الوقت المطلوب  </a:t>
            </a:r>
            <a:endParaRPr lang="ar-SA" sz="3600" b="1" dirty="0">
              <a:solidFill>
                <a:srgbClr val="FFC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8079698" y="1780975"/>
            <a:ext cx="327266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bg1"/>
                </a:solidFill>
              </a:rPr>
              <a:t>الساعة </a:t>
            </a:r>
            <a:r>
              <a:rPr lang="ar-SA" sz="4000" b="1" dirty="0" smtClean="0">
                <a:solidFill>
                  <a:schemeClr val="bg1"/>
                </a:solidFill>
              </a:rPr>
              <a:t>الثالثة</a:t>
            </a:r>
            <a:r>
              <a:rPr lang="ar-SA" sz="3600" b="1" dirty="0" smtClean="0">
                <a:solidFill>
                  <a:schemeClr val="bg1"/>
                </a:solidFill>
              </a:rPr>
              <a:t> تماما </a:t>
            </a:r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044529" y="1757057"/>
            <a:ext cx="103516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FFFF00"/>
                </a:solidFill>
              </a:rPr>
              <a:t>3:00</a:t>
            </a:r>
            <a:endParaRPr lang="ar-SA" sz="3200" b="1" dirty="0">
              <a:solidFill>
                <a:srgbClr val="FFFF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125419" y="2527365"/>
            <a:ext cx="431320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عقرب الساعات يكون على 3 </a:t>
            </a:r>
            <a:endParaRPr lang="ar-SA" sz="3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970142" y="3195175"/>
            <a:ext cx="44684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chemeClr val="bg1">
                    <a:lumMod val="75000"/>
                  </a:schemeClr>
                </a:solidFill>
              </a:rPr>
              <a:t>عقرب الدقائق يكون على 12 </a:t>
            </a:r>
            <a:endParaRPr lang="ar-SA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1" name="رابط كسهم مستقيم 10"/>
          <p:cNvCxnSpPr/>
          <p:nvPr/>
        </p:nvCxnSpPr>
        <p:spPr>
          <a:xfrm flipV="1">
            <a:off x="3468840" y="1482768"/>
            <a:ext cx="0" cy="118119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3468840" y="2664484"/>
            <a:ext cx="740851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مربع نص 19"/>
          <p:cNvSpPr txBox="1"/>
          <p:nvPr/>
        </p:nvSpPr>
        <p:spPr>
          <a:xfrm>
            <a:off x="7203054" y="1780975"/>
            <a:ext cx="41579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bg1"/>
                </a:solidFill>
              </a:rPr>
              <a:t>الساعة الخامسة الا ربعاً   </a:t>
            </a:r>
            <a:endParaRPr lang="ar-SA" sz="3600" b="1" dirty="0">
              <a:solidFill>
                <a:schemeClr val="bg1"/>
              </a:solidFill>
            </a:endParaRPr>
          </a:p>
        </p:txBody>
      </p:sp>
      <p:cxnSp>
        <p:nvCxnSpPr>
          <p:cNvPr id="21" name="رابط كسهم مستقيم 20"/>
          <p:cNvCxnSpPr/>
          <p:nvPr/>
        </p:nvCxnSpPr>
        <p:spPr>
          <a:xfrm>
            <a:off x="3468840" y="2655540"/>
            <a:ext cx="620081" cy="53963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/>
          <p:cNvCxnSpPr/>
          <p:nvPr/>
        </p:nvCxnSpPr>
        <p:spPr>
          <a:xfrm flipH="1">
            <a:off x="2262996" y="2642434"/>
            <a:ext cx="1205844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9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20" grpId="0"/>
      <p:bldP spid="20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7503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440"/>
            <a:ext cx="12192000" cy="6858000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3" y="299804"/>
            <a:ext cx="8709285" cy="615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8649323" y="26095"/>
            <a:ext cx="2893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4400" b="1" dirty="0">
              <a:solidFill>
                <a:srgbClr val="FFC000"/>
              </a:solidFill>
            </a:endParaRPr>
          </a:p>
        </p:txBody>
      </p:sp>
      <p:cxnSp>
        <p:nvCxnSpPr>
          <p:cNvPr id="9" name="رابط كسهم مستقيم 8"/>
          <p:cNvCxnSpPr/>
          <p:nvPr/>
        </p:nvCxnSpPr>
        <p:spPr>
          <a:xfrm>
            <a:off x="4684941" y="2132562"/>
            <a:ext cx="494711" cy="27909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flipV="1">
            <a:off x="7672024" y="2147552"/>
            <a:ext cx="617975" cy="1285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/>
          <p:nvPr/>
        </p:nvCxnSpPr>
        <p:spPr>
          <a:xfrm>
            <a:off x="1688196" y="2100447"/>
            <a:ext cx="0" cy="501559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/>
          <p:cNvCxnSpPr/>
          <p:nvPr/>
        </p:nvCxnSpPr>
        <p:spPr>
          <a:xfrm flipH="1">
            <a:off x="5972330" y="4905587"/>
            <a:ext cx="575452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/>
          <p:cNvCxnSpPr/>
          <p:nvPr/>
        </p:nvCxnSpPr>
        <p:spPr>
          <a:xfrm flipH="1">
            <a:off x="2286000" y="4875607"/>
            <a:ext cx="489726" cy="27909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04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86147" y="806374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هيّا نَلْعَب</a:t>
            </a:r>
          </a:p>
        </p:txBody>
      </p:sp>
      <p:sp>
        <p:nvSpPr>
          <p:cNvPr id="5" name="وسيلة شرح مع سهم إلى الأعلى 4">
            <a:hlinkClick r:id="rId5"/>
          </p:cNvPr>
          <p:cNvSpPr/>
          <p:nvPr/>
        </p:nvSpPr>
        <p:spPr>
          <a:xfrm>
            <a:off x="4826832" y="2338465"/>
            <a:ext cx="3222885" cy="274320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 smtClean="0">
                <a:latin typeface="Traditional Arabic" pitchFamily="18" charset="-78"/>
                <a:cs typeface="Traditional Arabic" pitchFamily="18" charset="-78"/>
              </a:rPr>
              <a:t>اضغط هنا</a:t>
            </a:r>
            <a:endParaRPr lang="ar-SA" sz="5400" b="1" dirty="0"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rgbClr val="FF0000"/>
                </a:solidFill>
              </a:rPr>
              <a:t>نشاط تطبيقي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15362" name="Picture 2" descr="لا يتوفر وص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402128" cy="660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8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71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2218544" y="2652146"/>
            <a:ext cx="8514413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</a:t>
            </a:r>
            <a:r>
              <a:rPr lang="ar-SA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 أن يتعرف الطالب على وحدات قياس الزمن </a:t>
            </a:r>
          </a:p>
          <a:p>
            <a:r>
              <a:rPr lang="ar-SA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2- أن يقرأ الطالب الساعات كاملة </a:t>
            </a:r>
            <a:endParaRPr lang="ar-SA" sz="4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89" y="1721783"/>
            <a:ext cx="1281659" cy="108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898571" y="543594"/>
            <a:ext cx="4496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أدائية: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2085566" y="1720876"/>
            <a:ext cx="7309377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 smtClean="0">
                <a:solidFill>
                  <a:srgbClr val="0070C0"/>
                </a:solidFill>
              </a:rPr>
              <a:t>بمساعدة عائلتي هيا نصنع ساعة من خامات البيئة ثم نستخدمها في تحديد أوقات مختلفة من الساعة ونسجلها على دفتري. </a:t>
            </a:r>
            <a:endParaRPr lang="ar-SA" sz="5400" b="1" dirty="0">
              <a:solidFill>
                <a:srgbClr val="0070C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50" y="5066675"/>
            <a:ext cx="1577323" cy="156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404" y="5066675"/>
            <a:ext cx="2943850" cy="128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0" y="362511"/>
            <a:ext cx="1577323" cy="156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72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rgbClr val="44546A"/>
                </a:solidFill>
              </a:rPr>
              <a:t>إلى اللقــــاء</a:t>
            </a:r>
            <a:endParaRPr lang="en-US" sz="8800" b="1" dirty="0">
              <a:solidFill>
                <a:srgbClr val="44546A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5" y="-93785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-869427" y="1542365"/>
            <a:ext cx="12501797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FFFF00"/>
                </a:solidFill>
              </a:rPr>
              <a:t>- استيقظت ايمان الساعة السادسة صباحا </a:t>
            </a:r>
            <a:r>
              <a:rPr lang="ar-SA" sz="3200" b="1" dirty="0" smtClean="0">
                <a:solidFill>
                  <a:schemeClr val="bg1"/>
                </a:solidFill>
              </a:rPr>
              <a:t>__________</a:t>
            </a:r>
            <a:r>
              <a:rPr lang="ar-SA" sz="3200" b="1" dirty="0" smtClean="0">
                <a:solidFill>
                  <a:srgbClr val="FFFF00"/>
                </a:solidFill>
              </a:rPr>
              <a:t> </a:t>
            </a:r>
            <a:endParaRPr lang="ar-SA" sz="3200" b="1" dirty="0">
              <a:solidFill>
                <a:srgbClr val="FFFF00"/>
              </a:solidFill>
            </a:endParaRPr>
          </a:p>
          <a:p>
            <a:r>
              <a:rPr lang="ar-SA" sz="3200" b="1" dirty="0" smtClean="0">
                <a:solidFill>
                  <a:srgbClr val="FFFF00"/>
                </a:solidFill>
              </a:rPr>
              <a:t>- ذهبت إلى المدرسة بعد تناول الإفطار فكانت الساعة السابعة وثلاثون دقيقة </a:t>
            </a:r>
            <a:r>
              <a:rPr lang="ar-SA" sz="3200" b="1" dirty="0" smtClean="0">
                <a:solidFill>
                  <a:schemeClr val="bg1"/>
                </a:solidFill>
              </a:rPr>
              <a:t>_____</a:t>
            </a:r>
          </a:p>
          <a:p>
            <a:r>
              <a:rPr lang="ar-SA" sz="3200" b="1" dirty="0" smtClean="0">
                <a:solidFill>
                  <a:srgbClr val="FFFF00"/>
                </a:solidFill>
              </a:rPr>
              <a:t>- علما </a:t>
            </a:r>
            <a:r>
              <a:rPr lang="ar-SA" sz="3200" b="1" dirty="0">
                <a:solidFill>
                  <a:srgbClr val="FFFF00"/>
                </a:solidFill>
              </a:rPr>
              <a:t>أ</a:t>
            </a:r>
            <a:r>
              <a:rPr lang="ar-SA" sz="3200" b="1" dirty="0" smtClean="0">
                <a:solidFill>
                  <a:srgbClr val="FFFF00"/>
                </a:solidFill>
              </a:rPr>
              <a:t>ن الحصة الأولى تبدأ الساعة الثامنة تماما </a:t>
            </a:r>
            <a:r>
              <a:rPr lang="ar-SA" sz="3200" b="1" dirty="0" smtClean="0">
                <a:solidFill>
                  <a:schemeClr val="bg1"/>
                </a:solidFill>
              </a:rPr>
              <a:t>_______</a:t>
            </a:r>
            <a:endParaRPr lang="ar-SA" sz="3200" b="1" dirty="0">
              <a:solidFill>
                <a:srgbClr val="FFFF00"/>
              </a:solidFill>
            </a:endParaRPr>
          </a:p>
          <a:p>
            <a:r>
              <a:rPr lang="ar-SA" sz="3200" b="1" dirty="0" smtClean="0">
                <a:solidFill>
                  <a:srgbClr val="FFFF00"/>
                </a:solidFill>
              </a:rPr>
              <a:t>- تناولت افطارها الساعة الحادية عشرة </a:t>
            </a:r>
            <a:r>
              <a:rPr lang="ar-SA" sz="3200" b="1" dirty="0" smtClean="0">
                <a:solidFill>
                  <a:schemeClr val="bg1"/>
                </a:solidFill>
              </a:rPr>
              <a:t>_________</a:t>
            </a:r>
            <a:r>
              <a:rPr lang="ar-SA" sz="32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ar-SA" sz="3200" b="1" dirty="0" smtClean="0">
                <a:solidFill>
                  <a:srgbClr val="FFFF00"/>
                </a:solidFill>
              </a:rPr>
              <a:t>- انتهى يومها الدراسي الساعة الواحدة ظهرا </a:t>
            </a:r>
            <a:r>
              <a:rPr lang="ar-SA" sz="3200" b="1" dirty="0" smtClean="0">
                <a:solidFill>
                  <a:schemeClr val="bg1"/>
                </a:solidFill>
              </a:rPr>
              <a:t>______ </a:t>
            </a:r>
            <a:r>
              <a:rPr lang="ar-SA" sz="3200" b="1" dirty="0" smtClean="0">
                <a:solidFill>
                  <a:srgbClr val="FFFF00"/>
                </a:solidFill>
              </a:rPr>
              <a:t>.</a:t>
            </a:r>
            <a:endParaRPr lang="ar-SA" sz="3200" b="1" dirty="0">
              <a:solidFill>
                <a:srgbClr val="FFFF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141535" y="4760258"/>
            <a:ext cx="909710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</a:rPr>
              <a:t>هيا يا حلوين نكتب الساعات المذكورة بالأرقام </a:t>
            </a:r>
            <a:endParaRPr lang="ar-SA" sz="3600" b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492" y="4602406"/>
            <a:ext cx="12573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4114801" y="1526976"/>
            <a:ext cx="14184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chemeClr val="bg1"/>
                </a:solidFill>
              </a:rPr>
              <a:t>00 :6</a:t>
            </a:r>
            <a:r>
              <a:rPr lang="ar-SA" sz="2000" dirty="0" smtClean="0"/>
              <a:t> </a:t>
            </a:r>
            <a:endParaRPr lang="ar-SA" sz="2000" dirty="0"/>
          </a:p>
        </p:txBody>
      </p:sp>
      <p:sp>
        <p:nvSpPr>
          <p:cNvPr id="7" name="مربع نص 6"/>
          <p:cNvSpPr txBox="1"/>
          <p:nvPr/>
        </p:nvSpPr>
        <p:spPr>
          <a:xfrm>
            <a:off x="221982" y="1821515"/>
            <a:ext cx="14184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chemeClr val="bg1"/>
                </a:solidFill>
              </a:rPr>
              <a:t>30 :7</a:t>
            </a:r>
            <a:r>
              <a:rPr lang="ar-SA" sz="2000" dirty="0" smtClean="0"/>
              <a:t> </a:t>
            </a:r>
            <a:endParaRPr lang="ar-SA" sz="2000" dirty="0"/>
          </a:p>
        </p:txBody>
      </p:sp>
      <p:sp>
        <p:nvSpPr>
          <p:cNvPr id="8" name="مربع نص 7"/>
          <p:cNvSpPr txBox="1"/>
          <p:nvPr/>
        </p:nvSpPr>
        <p:spPr>
          <a:xfrm>
            <a:off x="4499356" y="2983562"/>
            <a:ext cx="14184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chemeClr val="bg1"/>
                </a:solidFill>
              </a:rPr>
              <a:t>00 :11</a:t>
            </a:r>
            <a:r>
              <a:rPr lang="ar-SA" sz="2000" dirty="0" smtClean="0"/>
              <a:t> </a:t>
            </a:r>
            <a:endParaRPr lang="ar-SA" sz="2000" dirty="0"/>
          </a:p>
        </p:txBody>
      </p:sp>
      <p:sp>
        <p:nvSpPr>
          <p:cNvPr id="9" name="مربع نص 8"/>
          <p:cNvSpPr txBox="1"/>
          <p:nvPr/>
        </p:nvSpPr>
        <p:spPr>
          <a:xfrm>
            <a:off x="3380291" y="2467846"/>
            <a:ext cx="14184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chemeClr val="bg1"/>
                </a:solidFill>
              </a:rPr>
              <a:t>00 :8</a:t>
            </a:r>
            <a:r>
              <a:rPr lang="ar-SA" sz="2000" dirty="0" smtClean="0"/>
              <a:t> </a:t>
            </a:r>
            <a:endParaRPr lang="ar-SA" sz="2000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4097595" y="3450579"/>
            <a:ext cx="14184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chemeClr val="bg1"/>
                </a:solidFill>
              </a:rPr>
              <a:t>00 : 1</a:t>
            </a:r>
            <a:r>
              <a:rPr lang="ar-SA" sz="2000" dirty="0" smtClean="0"/>
              <a:t> </a:t>
            </a:r>
            <a:endParaRPr lang="ar-SA" sz="2000" dirty="0"/>
          </a:p>
        </p:txBody>
      </p:sp>
      <p:sp>
        <p:nvSpPr>
          <p:cNvPr id="6" name="مربع نص 5"/>
          <p:cNvSpPr txBox="1"/>
          <p:nvPr/>
        </p:nvSpPr>
        <p:spPr>
          <a:xfrm>
            <a:off x="4976448" y="515815"/>
            <a:ext cx="606083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 smtClean="0">
                <a:solidFill>
                  <a:srgbClr val="F1A1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هيا سويا نتتبع يوم إيمان </a:t>
            </a:r>
            <a:endParaRPr lang="ar-SA" sz="5400" b="1" dirty="0">
              <a:solidFill>
                <a:srgbClr val="F1A1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2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86" y="2983562"/>
            <a:ext cx="2337104" cy="317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17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الساعة 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744.96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3919" y="429289"/>
            <a:ext cx="9024161" cy="507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3159</TotalTime>
  <Words>480</Words>
  <Application>Microsoft Office PowerPoint</Application>
  <PresentationFormat>Personnalisé</PresentationFormat>
  <Paragraphs>151</Paragraphs>
  <Slides>51</Slides>
  <Notes>0</Notes>
  <HiddenSlides>0</HiddenSlides>
  <MMClips>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2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 قياس الزمن رياضيات الصف الثالث الفصل الثاني الوحدة العاشرة</dc:title>
  <dc:subject>عرض بوربوينت قياس الزمن رياضيات الصف الثالث الفصل الثاني الوحدة العاشرة</dc:subject>
  <dc:creator>الملتقى التربوي</dc:creator>
  <cp:keywords>رياضيات; الفصل الثاني; بوربوينت</cp:keywords>
  <dc:description>عرض بوربوينت رياضيات الصف الثالث الفصل الثاني الوحدة العاشرة قياس الزمن</dc:description>
  <cp:lastModifiedBy>HDNL2GSR557</cp:lastModifiedBy>
  <cp:revision>1</cp:revision>
  <dcterms:created xsi:type="dcterms:W3CDTF">2021-03-12T00:54:27Z</dcterms:created>
  <dcterms:modified xsi:type="dcterms:W3CDTF">2021-03-12T00:54:27Z</dcterms:modified>
  <cp:category>الفصل الثاني; الصف الثالث; الرياضيات; الملتقى التربوي</cp:category>
</cp:coreProperties>
</file>