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89" r:id="rId3"/>
    <p:sldId id="258" r:id="rId4"/>
    <p:sldId id="259" r:id="rId5"/>
    <p:sldId id="281" r:id="rId6"/>
    <p:sldId id="265" r:id="rId7"/>
    <p:sldId id="272" r:id="rId8"/>
    <p:sldId id="283" r:id="rId9"/>
    <p:sldId id="291" r:id="rId10"/>
    <p:sldId id="290" r:id="rId11"/>
    <p:sldId id="284" r:id="rId12"/>
    <p:sldId id="293" r:id="rId13"/>
    <p:sldId id="292" r:id="rId14"/>
    <p:sldId id="285" r:id="rId15"/>
    <p:sldId id="286" r:id="rId16"/>
    <p:sldId id="287" r:id="rId17"/>
    <p:sldId id="288" r:id="rId18"/>
    <p:sldId id="276" r:id="rId19"/>
    <p:sldId id="280" r:id="rId20"/>
    <p:sldId id="271" r:id="rId21"/>
    <p:sldId id="264" r:id="rId22"/>
    <p:sldId id="275" r:id="rId23"/>
    <p:sldId id="273" r:id="rId24"/>
    <p:sldId id="270" r:id="rId25"/>
    <p:sldId id="274" r:id="rId26"/>
    <p:sldId id="268" r:id="rId27"/>
    <p:sldId id="266" r:id="rId28"/>
    <p:sldId id="267" r:id="rId29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1A19F"/>
    <a:srgbClr val="CC00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105" autoAdjust="0"/>
    <p:restoredTop sz="94660"/>
  </p:normalViewPr>
  <p:slideViewPr>
    <p:cSldViewPr snapToGrid="0">
      <p:cViewPr>
        <p:scale>
          <a:sx n="66" d="100"/>
          <a:sy n="66" d="100"/>
        </p:scale>
        <p:origin x="-684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3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5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7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5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5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38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36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9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4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64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4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4115D-FD7E-4B8B-A2B8-936EB9BF78A8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BEABF-E81B-4525-9E59-72FD1A4C564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8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hayyabina.com/watch_video.php?id=60" TargetMode="Externa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epal.net/library/?app=content.list&amp;level=3&amp;semester=2&amp;subject=2&amp;type=5&amp;submit=submit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hayyabina.com/games/Game53/index.php" TargetMode="Externa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www.wepal.net/library/?app=content.list&amp;level=3&amp;semester=2&amp;subject=2&amp;type=7&amp;submit=submithttps://www.wepal.net/library/?app=content.list&amp;level=3&amp;semester=2&amp;subject=2&amp;type=5&amp;submit=submi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slide" Target="slide23.xml"/><Relationship Id="rId3" Type="http://schemas.openxmlformats.org/officeDocument/2006/relationships/slide" Target="slide3.xml"/><Relationship Id="rId7" Type="http://schemas.openxmlformats.org/officeDocument/2006/relationships/slide" Target="slide20.xml"/><Relationship Id="rId12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18.xml"/><Relationship Id="rId1" Type="http://schemas.openxmlformats.org/officeDocument/2006/relationships/tags" Target="../tags/tag1.xml"/><Relationship Id="rId6" Type="http://schemas.openxmlformats.org/officeDocument/2006/relationships/slide" Target="slide28.xml"/><Relationship Id="rId11" Type="http://schemas.openxmlformats.org/officeDocument/2006/relationships/slide" Target="slide4.xml"/><Relationship Id="rId5" Type="http://schemas.openxmlformats.org/officeDocument/2006/relationships/image" Target="../media/image4.jpeg"/><Relationship Id="rId15" Type="http://schemas.openxmlformats.org/officeDocument/2006/relationships/slide" Target="slide8.xml"/><Relationship Id="rId10" Type="http://schemas.openxmlformats.org/officeDocument/2006/relationships/slide" Target="slide25.xml"/><Relationship Id="rId4" Type="http://schemas.openxmlformats.org/officeDocument/2006/relationships/image" Target="../media/image3.emf"/><Relationship Id="rId9" Type="http://schemas.openxmlformats.org/officeDocument/2006/relationships/slide" Target="slide7.xml"/><Relationship Id="rId1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3" Type="http://schemas.openxmlformats.org/officeDocument/2006/relationships/image" Target="../media/image8.png"/><Relationship Id="rId12" Type="http://schemas.openxmlformats.org/officeDocument/2006/relationships/slide" Target="slide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11" Type="http://schemas.openxmlformats.org/officeDocument/2006/relationships/hyperlink" Target="http://pngimg.com/download/47407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14" Type="http://schemas.openxmlformats.org/officeDocument/2006/relationships/hyperlink" Target="http://pngimg.com/download/4737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الرِّياضِيّات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586398" y="3163277"/>
            <a:ext cx="3021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الصَّفُّ الثَّالِث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619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24825"/>
            <a:ext cx="12192000" cy="6858000"/>
          </a:xfrm>
          <a:prstGeom prst="rect">
            <a:avLst/>
          </a:prstGeom>
        </p:spPr>
      </p:pic>
      <p:pic>
        <p:nvPicPr>
          <p:cNvPr id="2050" name="Picture 2" descr="أيقونة فطيرة الكرتون نمط, فطيرة, رمز, كرتون PNG والمتجهات للتحميل مجانا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311686"/>
            <a:ext cx="2844800" cy="284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/>
          <p:cNvSpPr txBox="1"/>
          <p:nvPr/>
        </p:nvSpPr>
        <p:spPr>
          <a:xfrm>
            <a:off x="965200" y="596900"/>
            <a:ext cx="103632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olidFill>
                  <a:srgbClr val="92D050"/>
                </a:solidFill>
              </a:rPr>
              <a:t>صَنَعَت وِداد فَطيرة وَقامَت بِتَقسيمها إِلى ثَماني قِطَعٍ مُتَساوِيَة أُجيب عَن الأَسئلة التّالية: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4495800" y="1674118"/>
            <a:ext cx="6832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إِذا أَكَلَت وِداد 3 قِطَع وَأَكَلَ أَخوها بَقيَّة القِطَع فإِنَّ:</a:t>
            </a:r>
          </a:p>
        </p:txBody>
      </p:sp>
      <p:sp>
        <p:nvSpPr>
          <p:cNvPr id="5" name="مربع نص 4"/>
          <p:cNvSpPr txBox="1"/>
          <p:nvPr/>
        </p:nvSpPr>
        <p:spPr>
          <a:xfrm>
            <a:off x="7213600" y="2514312"/>
            <a:ext cx="4114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olidFill>
                  <a:srgbClr val="FFC000"/>
                </a:solidFill>
              </a:rPr>
              <a:t>الكَسر الَّذي يُمَثّلُ ما أَكَلَتْهُ وِداد</a:t>
            </a:r>
            <a:endParaRPr lang="ar-SA" sz="3200" dirty="0">
              <a:solidFill>
                <a:srgbClr val="FFC0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7035800" y="3593188"/>
            <a:ext cx="42926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 smtClean="0">
                <a:solidFill>
                  <a:srgbClr val="92D050"/>
                </a:solidFill>
              </a:rPr>
              <a:t>الكَسر الَّذي يُمَثّلُ ما أَكَلَهُ أَخوها</a:t>
            </a:r>
            <a:endParaRPr lang="ar-SA" sz="3200" dirty="0">
              <a:solidFill>
                <a:srgbClr val="92D050"/>
              </a:solidFill>
            </a:endParaRPr>
          </a:p>
        </p:txBody>
      </p:sp>
      <p:cxnSp>
        <p:nvCxnSpPr>
          <p:cNvPr id="8" name="رابط مستقيم 7"/>
          <p:cNvCxnSpPr/>
          <p:nvPr/>
        </p:nvCxnSpPr>
        <p:spPr>
          <a:xfrm flipH="1">
            <a:off x="2025650" y="2781300"/>
            <a:ext cx="44450" cy="1524000"/>
          </a:xfrm>
          <a:prstGeom prst="line">
            <a:avLst/>
          </a:prstGeom>
          <a:ln w="730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 flipH="1">
            <a:off x="812800" y="3538674"/>
            <a:ext cx="2489200" cy="0"/>
          </a:xfrm>
          <a:prstGeom prst="line">
            <a:avLst/>
          </a:prstGeom>
          <a:ln w="730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flipH="1">
            <a:off x="1244602" y="3035300"/>
            <a:ext cx="1638298" cy="990600"/>
          </a:xfrm>
          <a:prstGeom prst="line">
            <a:avLst/>
          </a:prstGeom>
          <a:ln w="730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>
            <a:off x="1244602" y="3035300"/>
            <a:ext cx="1758950" cy="1034763"/>
          </a:xfrm>
          <a:prstGeom prst="line">
            <a:avLst/>
          </a:prstGeom>
          <a:ln w="730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مربع نص 29"/>
          <p:cNvSpPr txBox="1"/>
          <p:nvPr/>
        </p:nvSpPr>
        <p:spPr>
          <a:xfrm>
            <a:off x="2495550" y="2731412"/>
            <a:ext cx="7747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x</a:t>
            </a:r>
            <a:endParaRPr lang="ar-SA" sz="6000" dirty="0">
              <a:solidFill>
                <a:srgbClr val="FF0000"/>
              </a:solidFill>
            </a:endParaRPr>
          </a:p>
        </p:txBody>
      </p:sp>
      <p:sp>
        <p:nvSpPr>
          <p:cNvPr id="32" name="مربع نص 31"/>
          <p:cNvSpPr txBox="1"/>
          <p:nvPr/>
        </p:nvSpPr>
        <p:spPr>
          <a:xfrm>
            <a:off x="2495550" y="3162300"/>
            <a:ext cx="7747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x</a:t>
            </a:r>
            <a:endParaRPr lang="ar-SA" sz="6000" dirty="0">
              <a:solidFill>
                <a:srgbClr val="FF0000"/>
              </a:solidFill>
            </a:endParaRPr>
          </a:p>
        </p:txBody>
      </p:sp>
      <p:sp>
        <p:nvSpPr>
          <p:cNvPr id="33" name="مربع نص 32"/>
          <p:cNvSpPr txBox="1"/>
          <p:nvPr/>
        </p:nvSpPr>
        <p:spPr>
          <a:xfrm>
            <a:off x="1905000" y="3429287"/>
            <a:ext cx="7747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x</a:t>
            </a:r>
            <a:endParaRPr lang="ar-SA" sz="6000" dirty="0">
              <a:solidFill>
                <a:srgbClr val="FF0000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5946954" y="2253382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rgbClr val="F1A19F"/>
                </a:solidFill>
              </a:rPr>
              <a:t>3</a:t>
            </a:r>
            <a:endParaRPr lang="ar-SA" sz="4000" dirty="0">
              <a:solidFill>
                <a:srgbClr val="F1A19F"/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5946954" y="2792323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rgbClr val="F1A19F"/>
                </a:solidFill>
              </a:rPr>
              <a:t>8</a:t>
            </a:r>
            <a:endParaRPr lang="ar-SA" sz="4000" dirty="0">
              <a:solidFill>
                <a:srgbClr val="F1A19F"/>
              </a:solidFill>
            </a:endParaRPr>
          </a:p>
        </p:txBody>
      </p:sp>
      <p:cxnSp>
        <p:nvCxnSpPr>
          <p:cNvPr id="2049" name="رابط مستقيم 2048"/>
          <p:cNvCxnSpPr/>
          <p:nvPr/>
        </p:nvCxnSpPr>
        <p:spPr>
          <a:xfrm flipH="1">
            <a:off x="6112054" y="2806699"/>
            <a:ext cx="8509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مربع نص 38"/>
          <p:cNvSpPr txBox="1"/>
          <p:nvPr/>
        </p:nvSpPr>
        <p:spPr>
          <a:xfrm>
            <a:off x="5791679" y="3480336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00CC00"/>
                </a:solidFill>
              </a:rPr>
              <a:t>5</a:t>
            </a:r>
          </a:p>
        </p:txBody>
      </p:sp>
      <p:sp>
        <p:nvSpPr>
          <p:cNvPr id="40" name="مربع نص 39"/>
          <p:cNvSpPr txBox="1"/>
          <p:nvPr/>
        </p:nvSpPr>
        <p:spPr>
          <a:xfrm>
            <a:off x="5791679" y="4091007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rgbClr val="00CC00"/>
                </a:solidFill>
              </a:rPr>
              <a:t>8</a:t>
            </a:r>
            <a:endParaRPr lang="ar-SA" sz="4000" dirty="0">
              <a:solidFill>
                <a:srgbClr val="00CC00"/>
              </a:solidFill>
            </a:endParaRPr>
          </a:p>
        </p:txBody>
      </p:sp>
      <p:cxnSp>
        <p:nvCxnSpPr>
          <p:cNvPr id="41" name="رابط مستقيم 40"/>
          <p:cNvCxnSpPr/>
          <p:nvPr/>
        </p:nvCxnSpPr>
        <p:spPr>
          <a:xfrm flipH="1">
            <a:off x="5956779" y="4038818"/>
            <a:ext cx="8509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تمرير أفقي 2052"/>
          <p:cNvSpPr/>
          <p:nvPr/>
        </p:nvSpPr>
        <p:spPr>
          <a:xfrm>
            <a:off x="3302000" y="4444950"/>
            <a:ext cx="8360913" cy="2266401"/>
          </a:xfrm>
          <a:prstGeom prst="horizontalScroll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dirty="0" smtClean="0">
                <a:solidFill>
                  <a:schemeClr val="tx1"/>
                </a:solidFill>
              </a:rPr>
              <a:t>إِذاً ما أَكَلَهُ أَخو وِداد أَكْثَرُ من وِداد</a:t>
            </a:r>
          </a:p>
          <a:p>
            <a:endParaRPr lang="ar-SA" sz="3200" dirty="0" smtClean="0">
              <a:solidFill>
                <a:schemeClr val="tx1"/>
              </a:solidFill>
            </a:endParaRPr>
          </a:p>
          <a:p>
            <a:r>
              <a:rPr lang="ar-SA" sz="3200" dirty="0" smtClean="0">
                <a:solidFill>
                  <a:schemeClr val="tx1"/>
                </a:solidFill>
              </a:rPr>
              <a:t> </a:t>
            </a:r>
            <a:endParaRPr lang="ar-SA" sz="3200" dirty="0">
              <a:solidFill>
                <a:schemeClr val="tx1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9940864" y="5337332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rgbClr val="002060"/>
                </a:solidFill>
              </a:rPr>
              <a:t>3</a:t>
            </a:r>
            <a:endParaRPr lang="ar-SA" sz="4000" dirty="0">
              <a:solidFill>
                <a:srgbClr val="002060"/>
              </a:solidFill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9940864" y="5876273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rgbClr val="002060"/>
                </a:solidFill>
              </a:rPr>
              <a:t>8</a:t>
            </a:r>
            <a:endParaRPr lang="ar-SA" sz="4000" dirty="0">
              <a:solidFill>
                <a:srgbClr val="002060"/>
              </a:solidFill>
            </a:endParaRPr>
          </a:p>
        </p:txBody>
      </p:sp>
      <p:cxnSp>
        <p:nvCxnSpPr>
          <p:cNvPr id="46" name="رابط مستقيم 45"/>
          <p:cNvCxnSpPr/>
          <p:nvPr/>
        </p:nvCxnSpPr>
        <p:spPr>
          <a:xfrm flipH="1">
            <a:off x="10105964" y="5890649"/>
            <a:ext cx="8509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مربع نص 46"/>
          <p:cNvSpPr txBox="1"/>
          <p:nvPr/>
        </p:nvSpPr>
        <p:spPr>
          <a:xfrm>
            <a:off x="7386127" y="5224207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48" name="مربع نص 47"/>
          <p:cNvSpPr txBox="1"/>
          <p:nvPr/>
        </p:nvSpPr>
        <p:spPr>
          <a:xfrm>
            <a:off x="7386127" y="5850236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rgbClr val="002060"/>
                </a:solidFill>
              </a:rPr>
              <a:t>8</a:t>
            </a:r>
            <a:endParaRPr lang="ar-SA" sz="4000" dirty="0">
              <a:solidFill>
                <a:srgbClr val="002060"/>
              </a:solidFill>
            </a:endParaRPr>
          </a:p>
        </p:txBody>
      </p:sp>
      <p:cxnSp>
        <p:nvCxnSpPr>
          <p:cNvPr id="49" name="رابط مستقيم 48"/>
          <p:cNvCxnSpPr/>
          <p:nvPr/>
        </p:nvCxnSpPr>
        <p:spPr>
          <a:xfrm flipH="1">
            <a:off x="7551227" y="5876273"/>
            <a:ext cx="8509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شكل بيضاوي 2053"/>
          <p:cNvSpPr/>
          <p:nvPr/>
        </p:nvSpPr>
        <p:spPr>
          <a:xfrm>
            <a:off x="8567227" y="5337332"/>
            <a:ext cx="1245438" cy="892884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rgbClr val="002060"/>
                </a:solidFill>
              </a:rPr>
              <a:t>&lt;</a:t>
            </a:r>
            <a:endParaRPr lang="ar-SA" sz="9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4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30" grpId="0"/>
      <p:bldP spid="32" grpId="0"/>
      <p:bldP spid="33" grpId="0"/>
      <p:bldP spid="31" grpId="0"/>
      <p:bldP spid="35" grpId="0"/>
      <p:bldP spid="39" grpId="0"/>
      <p:bldP spid="40" grpId="0"/>
      <p:bldP spid="2053" grpId="0" animBg="1"/>
      <p:bldP spid="44" grpId="0"/>
      <p:bldP spid="45" grpId="0"/>
      <p:bldP spid="47" grpId="0"/>
      <p:bldP spid="48" grpId="0"/>
      <p:bldP spid="205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5" y="8058"/>
            <a:ext cx="12192000" cy="6858000"/>
          </a:xfrm>
          <a:prstGeom prst="rect">
            <a:avLst/>
          </a:prstGeom>
        </p:spPr>
      </p:pic>
      <p:sp>
        <p:nvSpPr>
          <p:cNvPr id="31" name="مربع نص 30"/>
          <p:cNvSpPr txBox="1"/>
          <p:nvPr/>
        </p:nvSpPr>
        <p:spPr>
          <a:xfrm>
            <a:off x="9603692" y="2253382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rgbClr val="F1A19F"/>
                </a:solidFill>
              </a:rPr>
              <a:t>2</a:t>
            </a:r>
            <a:endParaRPr lang="ar-SA" sz="4000" dirty="0">
              <a:solidFill>
                <a:srgbClr val="F1A19F"/>
              </a:solidFill>
            </a:endParaRPr>
          </a:p>
        </p:txBody>
      </p:sp>
      <p:sp>
        <p:nvSpPr>
          <p:cNvPr id="35" name="مربع نص 34"/>
          <p:cNvSpPr txBox="1"/>
          <p:nvPr/>
        </p:nvSpPr>
        <p:spPr>
          <a:xfrm>
            <a:off x="9647565" y="2876368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rgbClr val="F1A19F"/>
                </a:solidFill>
              </a:rPr>
              <a:t>4</a:t>
            </a:r>
            <a:endParaRPr lang="ar-SA" sz="4000" dirty="0">
              <a:solidFill>
                <a:srgbClr val="F1A19F"/>
              </a:solidFill>
            </a:endParaRPr>
          </a:p>
        </p:txBody>
      </p:sp>
      <p:cxnSp>
        <p:nvCxnSpPr>
          <p:cNvPr id="2049" name="رابط مستقيم 2048"/>
          <p:cNvCxnSpPr/>
          <p:nvPr/>
        </p:nvCxnSpPr>
        <p:spPr>
          <a:xfrm flipH="1">
            <a:off x="9812665" y="2841169"/>
            <a:ext cx="8509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مربع نص 38"/>
          <p:cNvSpPr txBox="1"/>
          <p:nvPr/>
        </p:nvSpPr>
        <p:spPr>
          <a:xfrm>
            <a:off x="6537504" y="2362736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rgbClr val="00CC00"/>
                </a:solidFill>
              </a:rPr>
              <a:t>3</a:t>
            </a:r>
            <a:endParaRPr lang="ar-SA" sz="4000" dirty="0">
              <a:solidFill>
                <a:srgbClr val="00CC00"/>
              </a:solidFill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6535227" y="3083115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rgbClr val="00CC00"/>
                </a:solidFill>
              </a:rPr>
              <a:t>4</a:t>
            </a:r>
            <a:endParaRPr lang="ar-SA" sz="4000" dirty="0">
              <a:solidFill>
                <a:srgbClr val="00CC00"/>
              </a:solidFill>
            </a:endParaRPr>
          </a:p>
        </p:txBody>
      </p:sp>
      <p:cxnSp>
        <p:nvCxnSpPr>
          <p:cNvPr id="41" name="رابط مستقيم 40"/>
          <p:cNvCxnSpPr/>
          <p:nvPr/>
        </p:nvCxnSpPr>
        <p:spPr>
          <a:xfrm flipH="1">
            <a:off x="6700327" y="3008657"/>
            <a:ext cx="8509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شكل بيضاوي 2053"/>
          <p:cNvSpPr/>
          <p:nvPr/>
        </p:nvSpPr>
        <p:spPr>
          <a:xfrm>
            <a:off x="8175342" y="2394727"/>
            <a:ext cx="1245438" cy="892884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rgbClr val="002060"/>
                </a:solidFill>
              </a:rPr>
              <a:t>&lt;</a:t>
            </a:r>
            <a:endParaRPr lang="ar-SA" sz="96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Buzzing with Ms. B: Dun Dun Dunnnn. Fractions. *Freebie! | Math  instruction, Teaching fractions, Fracti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9" t="16787" r="5753" b="70592"/>
          <a:stretch/>
        </p:blipFill>
        <p:spPr bwMode="auto">
          <a:xfrm>
            <a:off x="5875819" y="693528"/>
            <a:ext cx="2504470" cy="1445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uzzing with Ms. B: Dun Dun Dunnnn. Fractions. *Freebie! | Math  instruction, Teaching fractions, Fraction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4" t="69371" r="65535" b="18231"/>
          <a:stretch/>
        </p:blipFill>
        <p:spPr bwMode="auto">
          <a:xfrm>
            <a:off x="9060085" y="693528"/>
            <a:ext cx="2268315" cy="1382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ractions of a Whole Worksheet • Have Fun Teach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5" t="61778" r="71145" b="11467"/>
          <a:stretch/>
        </p:blipFill>
        <p:spPr bwMode="auto">
          <a:xfrm>
            <a:off x="4254939" y="2721895"/>
            <a:ext cx="984718" cy="2138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ractions of a Whole Worksheet • Have Fun Teachi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5" t="63328" r="52334" b="12819"/>
          <a:stretch/>
        </p:blipFill>
        <p:spPr bwMode="auto">
          <a:xfrm>
            <a:off x="1596572" y="2876368"/>
            <a:ext cx="1059542" cy="204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مربع نص 71"/>
          <p:cNvSpPr txBox="1"/>
          <p:nvPr/>
        </p:nvSpPr>
        <p:spPr>
          <a:xfrm>
            <a:off x="4437851" y="4924917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F1A19F"/>
                </a:solidFill>
              </a:rPr>
              <a:t>6</a:t>
            </a:r>
          </a:p>
        </p:txBody>
      </p:sp>
      <p:sp>
        <p:nvSpPr>
          <p:cNvPr id="73" name="مربع نص 72"/>
          <p:cNvSpPr txBox="1"/>
          <p:nvPr/>
        </p:nvSpPr>
        <p:spPr>
          <a:xfrm>
            <a:off x="4481724" y="5547903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rgbClr val="F1A19F"/>
                </a:solidFill>
              </a:rPr>
              <a:t>10</a:t>
            </a:r>
            <a:endParaRPr lang="ar-SA" sz="4000" dirty="0">
              <a:solidFill>
                <a:srgbClr val="F1A19F"/>
              </a:solidFill>
            </a:endParaRPr>
          </a:p>
        </p:txBody>
      </p:sp>
      <p:cxnSp>
        <p:nvCxnSpPr>
          <p:cNvPr id="74" name="رابط مستقيم 73"/>
          <p:cNvCxnSpPr/>
          <p:nvPr/>
        </p:nvCxnSpPr>
        <p:spPr>
          <a:xfrm flipH="1">
            <a:off x="4646824" y="5512704"/>
            <a:ext cx="8509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مربع نص 74"/>
          <p:cNvSpPr txBox="1"/>
          <p:nvPr/>
        </p:nvSpPr>
        <p:spPr>
          <a:xfrm>
            <a:off x="1371663" y="5034271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00CC00"/>
                </a:solidFill>
              </a:rPr>
              <a:t>5</a:t>
            </a:r>
          </a:p>
        </p:txBody>
      </p:sp>
      <p:sp>
        <p:nvSpPr>
          <p:cNvPr id="76" name="مربع نص 75"/>
          <p:cNvSpPr txBox="1"/>
          <p:nvPr/>
        </p:nvSpPr>
        <p:spPr>
          <a:xfrm>
            <a:off x="1369386" y="5754650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rgbClr val="00CC00"/>
                </a:solidFill>
              </a:rPr>
              <a:t>10</a:t>
            </a:r>
            <a:endParaRPr lang="ar-SA" sz="4000" dirty="0">
              <a:solidFill>
                <a:srgbClr val="00CC00"/>
              </a:solidFill>
            </a:endParaRPr>
          </a:p>
        </p:txBody>
      </p:sp>
      <p:cxnSp>
        <p:nvCxnSpPr>
          <p:cNvPr id="77" name="رابط مستقيم 76"/>
          <p:cNvCxnSpPr/>
          <p:nvPr/>
        </p:nvCxnSpPr>
        <p:spPr>
          <a:xfrm flipH="1">
            <a:off x="1534486" y="5680192"/>
            <a:ext cx="8509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شكل بيضاوي 77"/>
          <p:cNvSpPr/>
          <p:nvPr/>
        </p:nvSpPr>
        <p:spPr>
          <a:xfrm>
            <a:off x="3009501" y="5066262"/>
            <a:ext cx="1245438" cy="892884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rgbClr val="002060"/>
                </a:solidFill>
              </a:rPr>
              <a:t>&gt;</a:t>
            </a:r>
            <a:endParaRPr lang="ar-SA" sz="9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17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9" grpId="0"/>
      <p:bldP spid="40" grpId="0"/>
      <p:bldP spid="2054" grpId="0" animBg="1"/>
      <p:bldP spid="72" grpId="0"/>
      <p:bldP spid="73" grpId="0"/>
      <p:bldP spid="75" grpId="0"/>
      <p:bldP spid="76" grpId="0"/>
      <p:bldP spid="7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15" y="8058"/>
            <a:ext cx="12192000" cy="6858000"/>
          </a:xfrm>
          <a:prstGeom prst="rect">
            <a:avLst/>
          </a:prstGeom>
        </p:spPr>
      </p:pic>
      <p:sp>
        <p:nvSpPr>
          <p:cNvPr id="31" name="مربع نص 30"/>
          <p:cNvSpPr txBox="1"/>
          <p:nvPr/>
        </p:nvSpPr>
        <p:spPr>
          <a:xfrm>
            <a:off x="9768792" y="2873099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F1A19F"/>
                </a:solidFill>
              </a:rPr>
              <a:t>6</a:t>
            </a:r>
          </a:p>
        </p:txBody>
      </p:sp>
      <p:sp>
        <p:nvSpPr>
          <p:cNvPr id="35" name="مربع نص 34"/>
          <p:cNvSpPr txBox="1"/>
          <p:nvPr/>
        </p:nvSpPr>
        <p:spPr>
          <a:xfrm>
            <a:off x="9812665" y="3496085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F1A19F"/>
                </a:solidFill>
              </a:rPr>
              <a:t>8</a:t>
            </a:r>
          </a:p>
        </p:txBody>
      </p:sp>
      <p:cxnSp>
        <p:nvCxnSpPr>
          <p:cNvPr id="2049" name="رابط مستقيم 2048"/>
          <p:cNvCxnSpPr/>
          <p:nvPr/>
        </p:nvCxnSpPr>
        <p:spPr>
          <a:xfrm flipH="1">
            <a:off x="9977765" y="3460886"/>
            <a:ext cx="8509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مربع نص 38"/>
          <p:cNvSpPr txBox="1"/>
          <p:nvPr/>
        </p:nvSpPr>
        <p:spPr>
          <a:xfrm>
            <a:off x="6702604" y="2982453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00CC00"/>
                </a:solidFill>
              </a:rPr>
              <a:t>4</a:t>
            </a:r>
          </a:p>
        </p:txBody>
      </p:sp>
      <p:sp>
        <p:nvSpPr>
          <p:cNvPr id="40" name="مربع نص 39"/>
          <p:cNvSpPr txBox="1"/>
          <p:nvPr/>
        </p:nvSpPr>
        <p:spPr>
          <a:xfrm>
            <a:off x="6700327" y="3702832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00CC00"/>
                </a:solidFill>
              </a:rPr>
              <a:t>8</a:t>
            </a:r>
          </a:p>
        </p:txBody>
      </p:sp>
      <p:cxnSp>
        <p:nvCxnSpPr>
          <p:cNvPr id="41" name="رابط مستقيم 40"/>
          <p:cNvCxnSpPr/>
          <p:nvPr/>
        </p:nvCxnSpPr>
        <p:spPr>
          <a:xfrm flipH="1">
            <a:off x="6865427" y="3628374"/>
            <a:ext cx="8509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شكل بيضاوي 2053"/>
          <p:cNvSpPr/>
          <p:nvPr/>
        </p:nvSpPr>
        <p:spPr>
          <a:xfrm>
            <a:off x="8340442" y="3014444"/>
            <a:ext cx="1245438" cy="892884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rgbClr val="002060"/>
                </a:solidFill>
              </a:rPr>
              <a:t>&gt;</a:t>
            </a:r>
            <a:endParaRPr lang="ar-SA" sz="9600" dirty="0">
              <a:solidFill>
                <a:srgbClr val="002060"/>
              </a:solidFill>
            </a:endParaRPr>
          </a:p>
        </p:txBody>
      </p:sp>
      <p:sp>
        <p:nvSpPr>
          <p:cNvPr id="72" name="مربع نص 71"/>
          <p:cNvSpPr txBox="1"/>
          <p:nvPr/>
        </p:nvSpPr>
        <p:spPr>
          <a:xfrm>
            <a:off x="3663697" y="2997589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rgbClr val="F1A19F"/>
                </a:solidFill>
              </a:rPr>
              <a:t>2</a:t>
            </a:r>
            <a:endParaRPr lang="ar-SA" sz="4000" dirty="0">
              <a:solidFill>
                <a:srgbClr val="F1A19F"/>
              </a:solidFill>
            </a:endParaRPr>
          </a:p>
        </p:txBody>
      </p:sp>
      <p:sp>
        <p:nvSpPr>
          <p:cNvPr id="73" name="مربع نص 72"/>
          <p:cNvSpPr txBox="1"/>
          <p:nvPr/>
        </p:nvSpPr>
        <p:spPr>
          <a:xfrm>
            <a:off x="3707570" y="3620575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F1A19F"/>
                </a:solidFill>
              </a:rPr>
              <a:t>5</a:t>
            </a:r>
          </a:p>
        </p:txBody>
      </p:sp>
      <p:cxnSp>
        <p:nvCxnSpPr>
          <p:cNvPr id="74" name="رابط مستقيم 73"/>
          <p:cNvCxnSpPr/>
          <p:nvPr/>
        </p:nvCxnSpPr>
        <p:spPr>
          <a:xfrm flipH="1">
            <a:off x="3872670" y="3585376"/>
            <a:ext cx="8509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مربع نص 74"/>
          <p:cNvSpPr txBox="1"/>
          <p:nvPr/>
        </p:nvSpPr>
        <p:spPr>
          <a:xfrm>
            <a:off x="597509" y="3106943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rgbClr val="00CC00"/>
                </a:solidFill>
              </a:rPr>
              <a:t>3</a:t>
            </a:r>
            <a:endParaRPr lang="ar-SA" sz="4000" dirty="0">
              <a:solidFill>
                <a:srgbClr val="00CC00"/>
              </a:solidFill>
            </a:endParaRPr>
          </a:p>
        </p:txBody>
      </p:sp>
      <p:sp>
        <p:nvSpPr>
          <p:cNvPr id="76" name="مربع نص 75"/>
          <p:cNvSpPr txBox="1"/>
          <p:nvPr/>
        </p:nvSpPr>
        <p:spPr>
          <a:xfrm>
            <a:off x="595232" y="3827322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00CC00"/>
                </a:solidFill>
              </a:rPr>
              <a:t>5</a:t>
            </a:r>
          </a:p>
        </p:txBody>
      </p:sp>
      <p:cxnSp>
        <p:nvCxnSpPr>
          <p:cNvPr id="77" name="رابط مستقيم 76"/>
          <p:cNvCxnSpPr/>
          <p:nvPr/>
        </p:nvCxnSpPr>
        <p:spPr>
          <a:xfrm flipH="1">
            <a:off x="760332" y="3752864"/>
            <a:ext cx="8509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شكل بيضاوي 77"/>
          <p:cNvSpPr/>
          <p:nvPr/>
        </p:nvSpPr>
        <p:spPr>
          <a:xfrm>
            <a:off x="2235347" y="3138934"/>
            <a:ext cx="1245438" cy="892884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rgbClr val="002060"/>
                </a:solidFill>
              </a:rPr>
              <a:t>&lt;</a:t>
            </a:r>
            <a:endParaRPr lang="ar-SA" sz="9600" dirty="0">
              <a:solidFill>
                <a:srgbClr val="002060"/>
              </a:solidFill>
            </a:endParaRPr>
          </a:p>
        </p:txBody>
      </p:sp>
      <p:pic>
        <p:nvPicPr>
          <p:cNvPr id="3074" name="Picture 2" descr="Grade 3 Fractions and Decimals Worksheets - free &amp; printable | K5 Learn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5" t="41936" r="56274" b="46898"/>
          <a:stretch/>
        </p:blipFill>
        <p:spPr bwMode="auto">
          <a:xfrm>
            <a:off x="9585880" y="959218"/>
            <a:ext cx="1576512" cy="157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rade 3 Fractions and Decimals Worksheets - free &amp; printable | K5 Learn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0" t="58009" r="56112" b="29073"/>
          <a:stretch/>
        </p:blipFill>
        <p:spPr bwMode="auto">
          <a:xfrm>
            <a:off x="7088532" y="823552"/>
            <a:ext cx="1585789" cy="1847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ircle The Correct Fraction, Mathematics, Math Worksheet For Kids.Fractions  Addition, Printable Fractions Worksheets For Kids , Fr Stock Vector -  Illustration of game, circle: 14529151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4" t="67303" r="33620" b="19058"/>
          <a:stretch/>
        </p:blipFill>
        <p:spPr bwMode="auto">
          <a:xfrm>
            <a:off x="572631" y="697456"/>
            <a:ext cx="1763954" cy="190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ircle The Correct Fraction, Mathematics, Math Worksheet For Kids.Fractions  Addition, Printable Fractions Worksheets For Kids , Fr Stock Vector -  Illustration of game, circle: 14529151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7" t="46992" r="33580" b="39657"/>
          <a:stretch/>
        </p:blipFill>
        <p:spPr bwMode="auto">
          <a:xfrm>
            <a:off x="3480785" y="778268"/>
            <a:ext cx="1727368" cy="193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رابط مستقيم 3"/>
          <p:cNvCxnSpPr>
            <a:endCxn id="2" idx="2"/>
          </p:cNvCxnSpPr>
          <p:nvPr/>
        </p:nvCxnSpPr>
        <p:spPr>
          <a:xfrm>
            <a:off x="6085285" y="174171"/>
            <a:ext cx="0" cy="6691887"/>
          </a:xfrm>
          <a:prstGeom prst="line">
            <a:avLst/>
          </a:prstGeom>
          <a:ln w="444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13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5" grpId="0"/>
      <p:bldP spid="39" grpId="0"/>
      <p:bldP spid="40" grpId="0"/>
      <p:bldP spid="2054" grpId="0" animBg="1"/>
      <p:bldP spid="72" grpId="0"/>
      <p:bldP spid="73" grpId="0"/>
      <p:bldP spid="75" grpId="0"/>
      <p:bldP spid="76" grpId="0"/>
      <p:bldP spid="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24825"/>
            <a:ext cx="12192000" cy="6858000"/>
          </a:xfrm>
          <a:prstGeom prst="rect">
            <a:avLst/>
          </a:prstGeom>
        </p:spPr>
      </p:pic>
      <p:sp>
        <p:nvSpPr>
          <p:cNvPr id="6" name="وسيلة شرح على شكل سحابة 5"/>
          <p:cNvSpPr/>
          <p:nvPr/>
        </p:nvSpPr>
        <p:spPr>
          <a:xfrm>
            <a:off x="696685" y="246741"/>
            <a:ext cx="10261600" cy="2075543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>
                <a:solidFill>
                  <a:schemeClr val="tx1"/>
                </a:solidFill>
              </a:rPr>
              <a:t>إ</a:t>
            </a:r>
            <a:r>
              <a:rPr lang="ar-SA" sz="4400" b="1" dirty="0" smtClean="0">
                <a:solidFill>
                  <a:schemeClr val="tx1"/>
                </a:solidFill>
              </a:rPr>
              <a:t>ذا كانَت المقامات غَيْر مُتَساوية</a:t>
            </a:r>
            <a:endParaRPr lang="ar-SA" sz="4400" b="1" dirty="0">
              <a:solidFill>
                <a:schemeClr val="tx1"/>
              </a:solidFill>
            </a:endParaRPr>
          </a:p>
        </p:txBody>
      </p:sp>
      <p:pic>
        <p:nvPicPr>
          <p:cNvPr id="2058" name="Picture 10" descr="Teacher Woman Cartoon - Transparent Background Teacher Clipart, HD Png  Download , Transparent Png Image - PNGi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0855" y="2777671"/>
            <a:ext cx="3399971" cy="331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25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08"/>
            <a:ext cx="12192000" cy="6858000"/>
          </a:xfrm>
          <a:prstGeom prst="rect">
            <a:avLst/>
          </a:prstGeom>
        </p:spPr>
      </p:pic>
      <p:pic>
        <p:nvPicPr>
          <p:cNvPr id="3074" name="Picture 2" descr="C:\Users\easynet\Desktop\CNX_BMath_Figure_04_01_001_im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74" y="4187764"/>
            <a:ext cx="2133600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74" y="1998386"/>
            <a:ext cx="2133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وسيلة شرح على شكل سحابة 2"/>
          <p:cNvSpPr/>
          <p:nvPr/>
        </p:nvSpPr>
        <p:spPr>
          <a:xfrm>
            <a:off x="2156603" y="327804"/>
            <a:ext cx="9126747" cy="1984075"/>
          </a:xfrm>
          <a:prstGeom prst="cloudCallout">
            <a:avLst>
              <a:gd name="adj1" fmla="val 45920"/>
              <a:gd name="adj2" fmla="val 118152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FFFF00"/>
                </a:solidFill>
              </a:rPr>
              <a:t>مِن خِلال الشَّكل المُقابِل أَيُهما أَكْبَر النّصف أمْ الأَرْبَعَةُ أَسداس</a:t>
            </a:r>
            <a:endParaRPr lang="ar-SA" sz="3200" dirty="0">
              <a:solidFill>
                <a:srgbClr val="FFFF00"/>
              </a:solidFill>
            </a:endParaRPr>
          </a:p>
        </p:txBody>
      </p:sp>
      <p:pic>
        <p:nvPicPr>
          <p:cNvPr id="3077" name="Picture 5" descr="Lady teacher cartoon png | Teacher cartoon, Teacher clipart, Teacher 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885" y="1797631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ربع نص 13"/>
          <p:cNvSpPr txBox="1"/>
          <p:nvPr/>
        </p:nvSpPr>
        <p:spPr>
          <a:xfrm>
            <a:off x="7679426" y="3697091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rgbClr val="002060"/>
                </a:solidFill>
              </a:rPr>
              <a:t>4</a:t>
            </a:r>
            <a:endParaRPr lang="ar-SA" sz="4000" dirty="0">
              <a:solidFill>
                <a:srgbClr val="002060"/>
              </a:solidFill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7679426" y="4236032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rgbClr val="002060"/>
                </a:solidFill>
              </a:rPr>
              <a:t>6</a:t>
            </a:r>
            <a:endParaRPr lang="ar-SA" sz="4000" dirty="0">
              <a:solidFill>
                <a:srgbClr val="002060"/>
              </a:solidFill>
            </a:endParaRPr>
          </a:p>
        </p:txBody>
      </p:sp>
      <p:cxnSp>
        <p:nvCxnSpPr>
          <p:cNvPr id="16" name="رابط مستقيم 15"/>
          <p:cNvCxnSpPr/>
          <p:nvPr/>
        </p:nvCxnSpPr>
        <p:spPr>
          <a:xfrm flipH="1">
            <a:off x="7844526" y="4250408"/>
            <a:ext cx="8509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ربع نص 16"/>
          <p:cNvSpPr txBox="1"/>
          <p:nvPr/>
        </p:nvSpPr>
        <p:spPr>
          <a:xfrm>
            <a:off x="5124689" y="3583966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rgbClr val="002060"/>
                </a:solidFill>
              </a:rPr>
              <a:t>1</a:t>
            </a:r>
            <a:endParaRPr lang="ar-SA" sz="4000" dirty="0">
              <a:solidFill>
                <a:srgbClr val="002060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124689" y="4209995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002060"/>
                </a:solidFill>
              </a:rPr>
              <a:t>2</a:t>
            </a:r>
          </a:p>
        </p:txBody>
      </p:sp>
      <p:cxnSp>
        <p:nvCxnSpPr>
          <p:cNvPr id="19" name="رابط مستقيم 18"/>
          <p:cNvCxnSpPr/>
          <p:nvPr/>
        </p:nvCxnSpPr>
        <p:spPr>
          <a:xfrm flipH="1">
            <a:off x="5289789" y="4236032"/>
            <a:ext cx="8509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شكل بيضاوي 19"/>
          <p:cNvSpPr/>
          <p:nvPr/>
        </p:nvSpPr>
        <p:spPr>
          <a:xfrm>
            <a:off x="6305789" y="3697091"/>
            <a:ext cx="1245438" cy="892884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>
                <a:solidFill>
                  <a:srgbClr val="00206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01085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426"/>
            <a:ext cx="12192000" cy="6858000"/>
          </a:xfrm>
          <a:prstGeom prst="rect">
            <a:avLst/>
          </a:prstGeom>
        </p:spPr>
      </p:pic>
      <p:sp>
        <p:nvSpPr>
          <p:cNvPr id="3" name="وسيلة شرح على شكل سحابة 2"/>
          <p:cNvSpPr/>
          <p:nvPr/>
        </p:nvSpPr>
        <p:spPr>
          <a:xfrm>
            <a:off x="1311215" y="327804"/>
            <a:ext cx="9126747" cy="1328468"/>
          </a:xfrm>
          <a:prstGeom prst="cloudCallout">
            <a:avLst>
              <a:gd name="adj1" fmla="val -44250"/>
              <a:gd name="adj2" fmla="val 113804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FFFF00"/>
                </a:solidFill>
              </a:rPr>
              <a:t>أُقارِن بَيْنَ الكُسور مِنْ خِلال الصُوَر</a:t>
            </a:r>
            <a:endParaRPr lang="ar-SA" sz="3200" dirty="0">
              <a:solidFill>
                <a:srgbClr val="FFFF00"/>
              </a:solidFill>
            </a:endParaRPr>
          </a:p>
        </p:txBody>
      </p:sp>
      <p:pic>
        <p:nvPicPr>
          <p:cNvPr id="4102" name="Picture 6" descr="Lesson plans and resources for grades K-12 designed for saving teachers  time and money. Less… | Teacher cartoon, Flashcards for kids, Color  worksheets for preschoo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6271"/>
            <a:ext cx="3238500" cy="48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easynet\Desktop\1564733977_3-0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26" b="23365"/>
          <a:stretch/>
        </p:blipFill>
        <p:spPr bwMode="auto">
          <a:xfrm>
            <a:off x="10437962" y="1656271"/>
            <a:ext cx="1157756" cy="110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easynet\Desktop\1564733977_3-0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8" r="34130" b="17604"/>
          <a:stretch/>
        </p:blipFill>
        <p:spPr bwMode="auto">
          <a:xfrm>
            <a:off x="8738365" y="1656272"/>
            <a:ext cx="1156069" cy="110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easynet\Desktop\original-2375317-2 (1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96" t="69834" r="3798" b="5080"/>
          <a:stretch/>
        </p:blipFill>
        <p:spPr bwMode="auto">
          <a:xfrm>
            <a:off x="5293743" y="1707624"/>
            <a:ext cx="1414732" cy="127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C:\Users\easynet\Desktop\original-2375317-2 (1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10" t="70820" r="39204" b="6930"/>
          <a:stretch/>
        </p:blipFill>
        <p:spPr bwMode="auto">
          <a:xfrm>
            <a:off x="3238500" y="1682151"/>
            <a:ext cx="1362974" cy="122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11" t="80721" r="7459" b="9140"/>
          <a:stretch/>
        </p:blipFill>
        <p:spPr bwMode="auto">
          <a:xfrm>
            <a:off x="5641676" y="4183307"/>
            <a:ext cx="1207698" cy="74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6" t="81435" r="49438" b="9282"/>
          <a:stretch/>
        </p:blipFill>
        <p:spPr bwMode="auto">
          <a:xfrm>
            <a:off x="3209745" y="4183307"/>
            <a:ext cx="1345592" cy="74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مربع نص 16"/>
          <p:cNvSpPr txBox="1"/>
          <p:nvPr/>
        </p:nvSpPr>
        <p:spPr>
          <a:xfrm>
            <a:off x="10645352" y="2809633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rgbClr val="FFFF00"/>
                </a:solidFill>
              </a:rPr>
              <a:t>3</a:t>
            </a:r>
            <a:endParaRPr lang="ar-SA" sz="4000" dirty="0">
              <a:solidFill>
                <a:srgbClr val="FFFF00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10645352" y="3348574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rgbClr val="FFFF00"/>
                </a:solidFill>
              </a:rPr>
              <a:t>4</a:t>
            </a:r>
            <a:endParaRPr lang="ar-SA" sz="4000" dirty="0">
              <a:solidFill>
                <a:srgbClr val="FFFF00"/>
              </a:solidFill>
            </a:endParaRPr>
          </a:p>
        </p:txBody>
      </p:sp>
      <p:cxnSp>
        <p:nvCxnSpPr>
          <p:cNvPr id="19" name="رابط مستقيم 18"/>
          <p:cNvCxnSpPr/>
          <p:nvPr/>
        </p:nvCxnSpPr>
        <p:spPr>
          <a:xfrm flipH="1">
            <a:off x="10810452" y="3362950"/>
            <a:ext cx="8509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ربع نص 19"/>
          <p:cNvSpPr txBox="1"/>
          <p:nvPr/>
        </p:nvSpPr>
        <p:spPr>
          <a:xfrm>
            <a:off x="8415396" y="2656143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rgbClr val="FFFF00"/>
                </a:solidFill>
              </a:rPr>
              <a:t>1</a:t>
            </a:r>
            <a:endParaRPr lang="ar-SA" sz="4000" dirty="0">
              <a:solidFill>
                <a:srgbClr val="FFFF00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8455482" y="3322537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FFFF00"/>
                </a:solidFill>
              </a:rPr>
              <a:t>2</a:t>
            </a:r>
          </a:p>
        </p:txBody>
      </p:sp>
      <p:cxnSp>
        <p:nvCxnSpPr>
          <p:cNvPr id="22" name="رابط مستقيم 21"/>
          <p:cNvCxnSpPr/>
          <p:nvPr/>
        </p:nvCxnSpPr>
        <p:spPr>
          <a:xfrm flipH="1">
            <a:off x="8605467" y="3348574"/>
            <a:ext cx="8509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شكل بيضاوي 22"/>
          <p:cNvSpPr/>
          <p:nvPr/>
        </p:nvSpPr>
        <p:spPr>
          <a:xfrm>
            <a:off x="9525378" y="2837274"/>
            <a:ext cx="1245438" cy="892884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>
                <a:solidFill>
                  <a:srgbClr val="FFFF00"/>
                </a:solidFill>
              </a:rPr>
              <a:t>&gt;</a:t>
            </a:r>
          </a:p>
        </p:txBody>
      </p:sp>
      <p:sp>
        <p:nvSpPr>
          <p:cNvPr id="24" name="مربع نص 23"/>
          <p:cNvSpPr txBox="1"/>
          <p:nvPr/>
        </p:nvSpPr>
        <p:spPr>
          <a:xfrm>
            <a:off x="5527375" y="3022272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rgbClr val="002060"/>
                </a:solidFill>
              </a:rPr>
              <a:t>2</a:t>
            </a:r>
            <a:endParaRPr lang="ar-SA" sz="4000" dirty="0">
              <a:solidFill>
                <a:srgbClr val="002060"/>
              </a:solidFill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5527375" y="3561213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002060"/>
                </a:solidFill>
              </a:rPr>
              <a:t>5</a:t>
            </a:r>
          </a:p>
        </p:txBody>
      </p:sp>
      <p:cxnSp>
        <p:nvCxnSpPr>
          <p:cNvPr id="26" name="رابط مستقيم 25"/>
          <p:cNvCxnSpPr/>
          <p:nvPr/>
        </p:nvCxnSpPr>
        <p:spPr>
          <a:xfrm flipH="1">
            <a:off x="5692475" y="3575589"/>
            <a:ext cx="8509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ربع نص 26"/>
          <p:cNvSpPr txBox="1"/>
          <p:nvPr/>
        </p:nvSpPr>
        <p:spPr>
          <a:xfrm>
            <a:off x="2972638" y="2909147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28" name="مربع نص 27"/>
          <p:cNvSpPr txBox="1"/>
          <p:nvPr/>
        </p:nvSpPr>
        <p:spPr>
          <a:xfrm>
            <a:off x="2972638" y="3535176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rgbClr val="002060"/>
                </a:solidFill>
              </a:rPr>
              <a:t>4</a:t>
            </a:r>
            <a:endParaRPr lang="ar-SA" sz="4000" dirty="0">
              <a:solidFill>
                <a:srgbClr val="002060"/>
              </a:solidFill>
            </a:endParaRPr>
          </a:p>
        </p:txBody>
      </p:sp>
      <p:cxnSp>
        <p:nvCxnSpPr>
          <p:cNvPr id="29" name="رابط مستقيم 28"/>
          <p:cNvCxnSpPr/>
          <p:nvPr/>
        </p:nvCxnSpPr>
        <p:spPr>
          <a:xfrm flipH="1">
            <a:off x="3137738" y="3561213"/>
            <a:ext cx="8509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شكل بيضاوي 29"/>
          <p:cNvSpPr/>
          <p:nvPr/>
        </p:nvSpPr>
        <p:spPr>
          <a:xfrm>
            <a:off x="4153738" y="3022272"/>
            <a:ext cx="1245438" cy="892884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rgbClr val="002060"/>
                </a:solidFill>
              </a:rPr>
              <a:t>&lt;</a:t>
            </a:r>
            <a:endParaRPr lang="ar-SA" sz="9600" dirty="0">
              <a:solidFill>
                <a:srgbClr val="002060"/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5747408" y="5021800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F1A19F"/>
                </a:solidFill>
              </a:rPr>
              <a:t>6</a:t>
            </a:r>
          </a:p>
        </p:txBody>
      </p:sp>
      <p:sp>
        <p:nvSpPr>
          <p:cNvPr id="39" name="مربع نص 38"/>
          <p:cNvSpPr txBox="1"/>
          <p:nvPr/>
        </p:nvSpPr>
        <p:spPr>
          <a:xfrm>
            <a:off x="5747408" y="5560741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F1A19F"/>
                </a:solidFill>
              </a:rPr>
              <a:t>8</a:t>
            </a:r>
          </a:p>
        </p:txBody>
      </p:sp>
      <p:cxnSp>
        <p:nvCxnSpPr>
          <p:cNvPr id="40" name="رابط مستقيم 39"/>
          <p:cNvCxnSpPr/>
          <p:nvPr/>
        </p:nvCxnSpPr>
        <p:spPr>
          <a:xfrm flipH="1">
            <a:off x="5912508" y="5575117"/>
            <a:ext cx="8509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مربع نص 40"/>
          <p:cNvSpPr txBox="1"/>
          <p:nvPr/>
        </p:nvSpPr>
        <p:spPr>
          <a:xfrm>
            <a:off x="3192671" y="4908675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F1A19F"/>
                </a:solidFill>
              </a:rPr>
              <a:t>3</a:t>
            </a:r>
          </a:p>
        </p:txBody>
      </p:sp>
      <p:sp>
        <p:nvSpPr>
          <p:cNvPr id="42" name="مربع نص 41"/>
          <p:cNvSpPr txBox="1"/>
          <p:nvPr/>
        </p:nvSpPr>
        <p:spPr>
          <a:xfrm>
            <a:off x="3192671" y="5534704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rgbClr val="F1A19F"/>
                </a:solidFill>
              </a:rPr>
              <a:t>4</a:t>
            </a:r>
            <a:endParaRPr lang="ar-SA" sz="4000" dirty="0">
              <a:solidFill>
                <a:srgbClr val="F1A19F"/>
              </a:solidFill>
            </a:endParaRPr>
          </a:p>
        </p:txBody>
      </p:sp>
      <p:cxnSp>
        <p:nvCxnSpPr>
          <p:cNvPr id="43" name="رابط مستقيم 42"/>
          <p:cNvCxnSpPr/>
          <p:nvPr/>
        </p:nvCxnSpPr>
        <p:spPr>
          <a:xfrm flipH="1">
            <a:off x="3357771" y="5560741"/>
            <a:ext cx="8509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شكل بيضاوي 43"/>
          <p:cNvSpPr/>
          <p:nvPr/>
        </p:nvSpPr>
        <p:spPr>
          <a:xfrm>
            <a:off x="4373771" y="5021800"/>
            <a:ext cx="1245438" cy="892884"/>
          </a:xfrm>
          <a:prstGeom prst="ellipse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9600" dirty="0" smtClean="0">
                <a:solidFill>
                  <a:srgbClr val="F1A19F"/>
                </a:solidFill>
              </a:rPr>
              <a:t>=</a:t>
            </a:r>
            <a:endParaRPr lang="ar-SA" sz="9600" dirty="0">
              <a:solidFill>
                <a:srgbClr val="F1A1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85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1" grpId="0"/>
      <p:bldP spid="23" grpId="0" animBg="1"/>
      <p:bldP spid="24" grpId="0"/>
      <p:bldP spid="25" grpId="0"/>
      <p:bldP spid="27" grpId="0"/>
      <p:bldP spid="28" grpId="0"/>
      <p:bldP spid="30" grpId="0" animBg="1"/>
      <p:bldP spid="38" grpId="0"/>
      <p:bldP spid="39" grpId="0"/>
      <p:bldP spid="41" grpId="0"/>
      <p:bldP spid="42" grpId="0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82"/>
            <a:ext cx="12192000" cy="6858000"/>
          </a:xfrm>
          <a:prstGeom prst="rect">
            <a:avLst/>
          </a:prstGeom>
        </p:spPr>
      </p:pic>
      <p:pic>
        <p:nvPicPr>
          <p:cNvPr id="5122" name="Picture 2" descr="Download Teacher Picture HQ PNG Image | FreePNGIm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3849" y="2915729"/>
            <a:ext cx="2501660" cy="3519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وسيلة شرح على شكل سحابة 3"/>
          <p:cNvSpPr/>
          <p:nvPr/>
        </p:nvSpPr>
        <p:spPr>
          <a:xfrm>
            <a:off x="1311215" y="327804"/>
            <a:ext cx="9126747" cy="1328468"/>
          </a:xfrm>
          <a:prstGeom prst="cloudCallout">
            <a:avLst>
              <a:gd name="adj1" fmla="val -44250"/>
              <a:gd name="adj2" fmla="val 113804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FFFF00"/>
                </a:solidFill>
              </a:rPr>
              <a:t>أُرَتّبُ الكُسور التّالِية تَصاعُدياً</a:t>
            </a:r>
            <a:endParaRPr lang="ar-SA" sz="3200" dirty="0">
              <a:solidFill>
                <a:srgbClr val="FFFF00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311215" y="1949570"/>
            <a:ext cx="10110158" cy="31055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6" name="رابط مستقيم 5"/>
          <p:cNvCxnSpPr/>
          <p:nvPr/>
        </p:nvCxnSpPr>
        <p:spPr>
          <a:xfrm>
            <a:off x="1328468" y="1966823"/>
            <a:ext cx="0" cy="48307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>
            <a:off x="7343954" y="1978325"/>
            <a:ext cx="0" cy="48307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>
            <a:off x="5250611" y="1989826"/>
            <a:ext cx="0" cy="48307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مستقيم 13"/>
          <p:cNvCxnSpPr/>
          <p:nvPr/>
        </p:nvCxnSpPr>
        <p:spPr>
          <a:xfrm>
            <a:off x="3226279" y="1978324"/>
            <a:ext cx="0" cy="48307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>
            <a:off x="11421373" y="1949570"/>
            <a:ext cx="0" cy="48307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9399917" y="1978325"/>
            <a:ext cx="0" cy="48307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ربع نص 18"/>
          <p:cNvSpPr txBox="1"/>
          <p:nvPr/>
        </p:nvSpPr>
        <p:spPr>
          <a:xfrm>
            <a:off x="720665" y="1937288"/>
            <a:ext cx="11811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dirty="0" smtClean="0"/>
              <a:t>0</a:t>
            </a:r>
            <a:endParaRPr lang="ar-SA" sz="9600" dirty="0"/>
          </a:p>
        </p:txBody>
      </p:sp>
      <p:sp>
        <p:nvSpPr>
          <p:cNvPr id="20" name="مربع نص 19"/>
          <p:cNvSpPr txBox="1"/>
          <p:nvPr/>
        </p:nvSpPr>
        <p:spPr>
          <a:xfrm>
            <a:off x="10830823" y="2306619"/>
            <a:ext cx="11811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7200" dirty="0" smtClean="0"/>
              <a:t>1</a:t>
            </a:r>
            <a:endParaRPr lang="ar-SA" sz="7200" dirty="0"/>
          </a:p>
        </p:txBody>
      </p:sp>
      <p:sp>
        <p:nvSpPr>
          <p:cNvPr id="22" name="مربع نص 21"/>
          <p:cNvSpPr txBox="1"/>
          <p:nvPr/>
        </p:nvSpPr>
        <p:spPr>
          <a:xfrm>
            <a:off x="5505450" y="4679663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rgbClr val="FFFF00"/>
                </a:solidFill>
              </a:rPr>
              <a:t>1</a:t>
            </a:r>
            <a:endParaRPr lang="ar-SA" sz="4000" dirty="0">
              <a:solidFill>
                <a:srgbClr val="FFFF00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5505450" y="5251969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FFFF00"/>
                </a:solidFill>
              </a:rPr>
              <a:t>5</a:t>
            </a:r>
          </a:p>
        </p:txBody>
      </p:sp>
      <p:cxnSp>
        <p:nvCxnSpPr>
          <p:cNvPr id="24" name="رابط مستقيم 23"/>
          <p:cNvCxnSpPr/>
          <p:nvPr/>
        </p:nvCxnSpPr>
        <p:spPr>
          <a:xfrm flipH="1">
            <a:off x="5670550" y="5240187"/>
            <a:ext cx="8509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رابط مستقيم 24"/>
          <p:cNvCxnSpPr/>
          <p:nvPr/>
        </p:nvCxnSpPr>
        <p:spPr>
          <a:xfrm>
            <a:off x="5250611" y="2048822"/>
            <a:ext cx="0" cy="48307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مربع نص 25"/>
          <p:cNvSpPr txBox="1"/>
          <p:nvPr/>
        </p:nvSpPr>
        <p:spPr>
          <a:xfrm>
            <a:off x="3478961" y="4647373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rgbClr val="FFFF00"/>
                </a:solidFill>
              </a:rPr>
              <a:t>2</a:t>
            </a:r>
            <a:endParaRPr lang="ar-SA" sz="4000" dirty="0">
              <a:solidFill>
                <a:srgbClr val="FFFF00"/>
              </a:solidFill>
            </a:endParaRPr>
          </a:p>
        </p:txBody>
      </p:sp>
      <p:sp>
        <p:nvSpPr>
          <p:cNvPr id="27" name="مربع نص 26"/>
          <p:cNvSpPr txBox="1"/>
          <p:nvPr/>
        </p:nvSpPr>
        <p:spPr>
          <a:xfrm>
            <a:off x="3478961" y="5231282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FFFF00"/>
                </a:solidFill>
              </a:rPr>
              <a:t>5</a:t>
            </a:r>
          </a:p>
        </p:txBody>
      </p:sp>
      <p:cxnSp>
        <p:nvCxnSpPr>
          <p:cNvPr id="28" name="رابط مستقيم 27"/>
          <p:cNvCxnSpPr/>
          <p:nvPr/>
        </p:nvCxnSpPr>
        <p:spPr>
          <a:xfrm flipH="1">
            <a:off x="3644061" y="5231282"/>
            <a:ext cx="8509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/>
          <p:cNvCxnSpPr/>
          <p:nvPr/>
        </p:nvCxnSpPr>
        <p:spPr>
          <a:xfrm>
            <a:off x="7343954" y="2009355"/>
            <a:ext cx="0" cy="48307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مربع نص 29"/>
          <p:cNvSpPr txBox="1"/>
          <p:nvPr/>
        </p:nvSpPr>
        <p:spPr>
          <a:xfrm>
            <a:off x="9609466" y="4689237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rgbClr val="FFFF00"/>
                </a:solidFill>
              </a:rPr>
              <a:t>3</a:t>
            </a:r>
            <a:endParaRPr lang="ar-SA" sz="4000" dirty="0">
              <a:solidFill>
                <a:srgbClr val="FFFF00"/>
              </a:solidFill>
            </a:endParaRPr>
          </a:p>
        </p:txBody>
      </p:sp>
      <p:sp>
        <p:nvSpPr>
          <p:cNvPr id="31" name="مربع نص 30"/>
          <p:cNvSpPr txBox="1"/>
          <p:nvPr/>
        </p:nvSpPr>
        <p:spPr>
          <a:xfrm>
            <a:off x="9686745" y="5275422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FFFF00"/>
                </a:solidFill>
              </a:rPr>
              <a:t>5</a:t>
            </a:r>
          </a:p>
        </p:txBody>
      </p:sp>
      <p:cxnSp>
        <p:nvCxnSpPr>
          <p:cNvPr id="32" name="رابط مستقيم 31"/>
          <p:cNvCxnSpPr/>
          <p:nvPr/>
        </p:nvCxnSpPr>
        <p:spPr>
          <a:xfrm flipH="1">
            <a:off x="9774566" y="5275422"/>
            <a:ext cx="8509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رابط مستقيم 32"/>
          <p:cNvCxnSpPr/>
          <p:nvPr/>
        </p:nvCxnSpPr>
        <p:spPr>
          <a:xfrm>
            <a:off x="9399917" y="2093863"/>
            <a:ext cx="0" cy="48307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مربع نص 33"/>
          <p:cNvSpPr txBox="1"/>
          <p:nvPr/>
        </p:nvSpPr>
        <p:spPr>
          <a:xfrm>
            <a:off x="7628267" y="4647373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35" name="مربع نص 34"/>
          <p:cNvSpPr txBox="1"/>
          <p:nvPr/>
        </p:nvSpPr>
        <p:spPr>
          <a:xfrm>
            <a:off x="7628267" y="5355259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FFFF00"/>
                </a:solidFill>
              </a:rPr>
              <a:t>5</a:t>
            </a:r>
          </a:p>
        </p:txBody>
      </p:sp>
      <p:cxnSp>
        <p:nvCxnSpPr>
          <p:cNvPr id="36" name="رابط مستقيم 35"/>
          <p:cNvCxnSpPr/>
          <p:nvPr/>
        </p:nvCxnSpPr>
        <p:spPr>
          <a:xfrm flipH="1">
            <a:off x="7793367" y="5231282"/>
            <a:ext cx="8509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85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1104E-7 8.09249E-7 L -0.23334 -0.36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74" y="-1815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1104E-7 3.81503E-6 L -0.24037 -0.3553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25" y="-177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1104E-7 3.00578E-6 L -0.23764 -0.347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82" y="-174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4253E-7 -3.69942E-6 L 0.09474 -0.3428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37" y="-1715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4253E-7 -4.04624E-7 L 0.09188 -0.3227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4" y="-1613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4253E-7 2.89017E-7 L 0.09331 -0.3227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9" y="-16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4529E-6 3.52601E-6 L -0.23607 -0.3431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4" y="-1715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76731E-8 -4.39306E-6 L -0.24753 -0.3352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6" y="-1676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4529E-6 -3.69942E-6 L -0.24193 -0.327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3" y="-16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6335E-6 -3.69942E-6 L 0.09903 -0.3253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5" y="-1627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6335E-6 4.91329E-6 L 0.10893 -0.3278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0" y="-1639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6335E-6 2.89017E-7 L 0.10463 -0.3102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32" y="-15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6" grpId="0"/>
      <p:bldP spid="27" grpId="0"/>
      <p:bldP spid="30" grpId="0"/>
      <p:bldP spid="31" grpId="0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5" y="0"/>
            <a:ext cx="12192000" cy="6858000"/>
          </a:xfrm>
          <a:prstGeom prst="rect">
            <a:avLst/>
          </a:prstGeom>
        </p:spPr>
      </p:pic>
      <p:sp>
        <p:nvSpPr>
          <p:cNvPr id="3" name="وسيلة شرح على شكل سحابة 2"/>
          <p:cNvSpPr/>
          <p:nvPr/>
        </p:nvSpPr>
        <p:spPr>
          <a:xfrm>
            <a:off x="1311215" y="327804"/>
            <a:ext cx="9126747" cy="1328468"/>
          </a:xfrm>
          <a:prstGeom prst="cloudCallout">
            <a:avLst>
              <a:gd name="adj1" fmla="val -44250"/>
              <a:gd name="adj2" fmla="val 113804"/>
            </a:avLst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>
                <a:solidFill>
                  <a:srgbClr val="FFFF00"/>
                </a:solidFill>
              </a:rPr>
              <a:t>أُرَتّبُ الكُسور التّالِية تَنازلِياً</a:t>
            </a:r>
            <a:endParaRPr lang="ar-SA" sz="3200" dirty="0">
              <a:solidFill>
                <a:srgbClr val="FFFF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1" t="36112" r="5926" b="39998"/>
          <a:stretch/>
        </p:blipFill>
        <p:spPr bwMode="auto">
          <a:xfrm>
            <a:off x="10015267" y="1777042"/>
            <a:ext cx="1397481" cy="141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3" t="71588" r="40839" b="6083"/>
          <a:stretch/>
        </p:blipFill>
        <p:spPr bwMode="auto">
          <a:xfrm>
            <a:off x="7988058" y="1777043"/>
            <a:ext cx="1380227" cy="143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5" t="38332" r="74099" b="39954"/>
          <a:stretch/>
        </p:blipFill>
        <p:spPr bwMode="auto">
          <a:xfrm>
            <a:off x="5828580" y="1777043"/>
            <a:ext cx="1651558" cy="143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سداسي 3"/>
          <p:cNvSpPr/>
          <p:nvPr/>
        </p:nvSpPr>
        <p:spPr>
          <a:xfrm>
            <a:off x="268856" y="4502987"/>
            <a:ext cx="2084717" cy="1694039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سداسي 16"/>
          <p:cNvSpPr/>
          <p:nvPr/>
        </p:nvSpPr>
        <p:spPr>
          <a:xfrm>
            <a:off x="2067463" y="3429000"/>
            <a:ext cx="2084717" cy="1694039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سداسي 17"/>
          <p:cNvSpPr/>
          <p:nvPr/>
        </p:nvSpPr>
        <p:spPr>
          <a:xfrm>
            <a:off x="3743863" y="2241624"/>
            <a:ext cx="2084717" cy="1694039"/>
          </a:xfrm>
          <a:prstGeom prst="hexag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ربع نص 6"/>
          <p:cNvSpPr txBox="1"/>
          <p:nvPr/>
        </p:nvSpPr>
        <p:spPr>
          <a:xfrm>
            <a:off x="10231648" y="3429000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CC00FF"/>
                </a:solidFill>
              </a:rPr>
              <a:t>2</a:t>
            </a:r>
          </a:p>
        </p:txBody>
      </p:sp>
      <p:sp>
        <p:nvSpPr>
          <p:cNvPr id="8" name="مربع نص 7"/>
          <p:cNvSpPr txBox="1"/>
          <p:nvPr/>
        </p:nvSpPr>
        <p:spPr>
          <a:xfrm>
            <a:off x="10231648" y="3967941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rgbClr val="CC00FF"/>
                </a:solidFill>
              </a:rPr>
              <a:t>4</a:t>
            </a:r>
            <a:endParaRPr lang="ar-SA" sz="4000" dirty="0">
              <a:solidFill>
                <a:srgbClr val="CC00FF"/>
              </a:solidFill>
            </a:endParaRPr>
          </a:p>
        </p:txBody>
      </p:sp>
      <p:cxnSp>
        <p:nvCxnSpPr>
          <p:cNvPr id="9" name="رابط مستقيم 8"/>
          <p:cNvCxnSpPr/>
          <p:nvPr/>
        </p:nvCxnSpPr>
        <p:spPr>
          <a:xfrm flipH="1">
            <a:off x="10396748" y="3982317"/>
            <a:ext cx="8509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ربع نص 9"/>
          <p:cNvSpPr txBox="1"/>
          <p:nvPr/>
        </p:nvSpPr>
        <p:spPr>
          <a:xfrm>
            <a:off x="8187185" y="3429000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rgbClr val="CC00FF"/>
                </a:solidFill>
              </a:rPr>
              <a:t>3</a:t>
            </a:r>
            <a:endParaRPr lang="ar-SA" sz="4000" dirty="0">
              <a:solidFill>
                <a:srgbClr val="CC00FF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8187185" y="3967941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CC00FF"/>
                </a:solidFill>
              </a:rPr>
              <a:t>4</a:t>
            </a:r>
          </a:p>
        </p:txBody>
      </p:sp>
      <p:cxnSp>
        <p:nvCxnSpPr>
          <p:cNvPr id="12" name="رابط مستقيم 11"/>
          <p:cNvCxnSpPr/>
          <p:nvPr/>
        </p:nvCxnSpPr>
        <p:spPr>
          <a:xfrm flipH="1">
            <a:off x="8352285" y="3982317"/>
            <a:ext cx="8509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ربع نص 12"/>
          <p:cNvSpPr txBox="1"/>
          <p:nvPr/>
        </p:nvSpPr>
        <p:spPr>
          <a:xfrm>
            <a:off x="6063809" y="3382346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 smtClean="0">
                <a:solidFill>
                  <a:srgbClr val="CC00FF"/>
                </a:solidFill>
              </a:rPr>
              <a:t>1</a:t>
            </a:r>
            <a:endParaRPr lang="ar-SA" sz="4000" dirty="0">
              <a:solidFill>
                <a:srgbClr val="CC00FF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6063809" y="3921287"/>
            <a:ext cx="11811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CC00FF"/>
                </a:solidFill>
              </a:rPr>
              <a:t>4</a:t>
            </a:r>
          </a:p>
        </p:txBody>
      </p:sp>
      <p:cxnSp>
        <p:nvCxnSpPr>
          <p:cNvPr id="15" name="رابط مستقيم 14"/>
          <p:cNvCxnSpPr/>
          <p:nvPr/>
        </p:nvCxnSpPr>
        <p:spPr>
          <a:xfrm flipH="1">
            <a:off x="6228909" y="3935663"/>
            <a:ext cx="8509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85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-0.3345 -0.139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2" y="-699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-0.33411 -0.1194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6" y="-597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-0.33711 -0.122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62" y="-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5841E-6 -2.65896E-6 L -0.63222 0.0187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11" y="92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5841E-6 4.39306E-6 L -0.63222 0.0413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11" y="205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5841E-6 -4.16185E-6 L -0.63366 0.043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89" y="2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0.44817 0.1826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09" y="912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44479 0.2155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40" y="1076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-0.44648 0.213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331" y="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659189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نٌشاهِدُ مَعاً  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389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28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768711" y="456364"/>
            <a:ext cx="984667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600" b="1" dirty="0" smtClean="0">
                <a:ln/>
                <a:solidFill>
                  <a:schemeClr val="accent4"/>
                </a:solidFill>
              </a:rPr>
              <a:t>نشاهد الفيديو معا</a:t>
            </a:r>
          </a:p>
          <a:p>
            <a:pPr algn="ctr"/>
            <a:r>
              <a:rPr lang="ar-SA" sz="6600" b="1" dirty="0" smtClean="0">
                <a:ln/>
                <a:solidFill>
                  <a:schemeClr val="accent4"/>
                </a:solidFill>
              </a:rPr>
              <a:t>  </a:t>
            </a:r>
            <a:r>
              <a:rPr lang="ar-SA" sz="66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66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4" name="وسيلة شرح مع سهم إلى الأعلى 3">
            <a:hlinkClick r:id="rId3"/>
          </p:cNvPr>
          <p:cNvSpPr/>
          <p:nvPr/>
        </p:nvSpPr>
        <p:spPr>
          <a:xfrm>
            <a:off x="4572000" y="2249714"/>
            <a:ext cx="3048000" cy="29464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 smtClean="0">
                <a:latin typeface="Traditional Arabic" pitchFamily="18" charset="-78"/>
                <a:cs typeface="Traditional Arabic" pitchFamily="18" charset="-78"/>
              </a:rPr>
              <a:t>اضغط هنا</a:t>
            </a:r>
            <a:endParaRPr lang="ar-SA" sz="60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8286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4255592" y="184946"/>
            <a:ext cx="368081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6600" b="1" dirty="0" smtClean="0">
                <a:ln/>
                <a:solidFill>
                  <a:srgbClr val="FFC000"/>
                </a:solidFill>
              </a:rPr>
              <a:t>فَريقُ الْعَمَل </a:t>
            </a:r>
            <a:r>
              <a:rPr lang="ar-SA" sz="6600" b="1" cap="none" spc="0" dirty="0" smtClean="0">
                <a:ln/>
                <a:solidFill>
                  <a:srgbClr val="FFC000"/>
                </a:solidFill>
                <a:effectLst/>
              </a:rPr>
              <a:t> </a:t>
            </a:r>
            <a:endParaRPr lang="ar-SA" sz="6600" b="1" cap="none" spc="0" dirty="0">
              <a:ln/>
              <a:solidFill>
                <a:srgbClr val="FFC000"/>
              </a:solidFill>
              <a:effectLst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425018"/>
              </p:ext>
            </p:extLst>
          </p:nvPr>
        </p:nvGraphicFramePr>
        <p:xfrm>
          <a:off x="2159563" y="1628800"/>
          <a:ext cx="7686650" cy="158496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3843325"/>
                <a:gridCol w="3843325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SA" sz="20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مدرسة بنات زعترة</a:t>
                      </a:r>
                      <a:r>
                        <a:rPr lang="ar-SA" sz="2000" b="1" baseline="0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الأساسية</a:t>
                      </a:r>
                      <a:endParaRPr lang="en-US" sz="20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0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شرين محمود عثمان</a:t>
                      </a:r>
                      <a:r>
                        <a:rPr lang="ar-SA" sz="2000" b="1" baseline="0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أبو طه</a:t>
                      </a:r>
                      <a:endParaRPr lang="en-US" sz="20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SA" sz="20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مدرسة</a:t>
                      </a:r>
                      <a:r>
                        <a:rPr lang="ar-SA" sz="2000" b="1" baseline="0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الفجر الأساسية المختلطة</a:t>
                      </a:r>
                      <a:endParaRPr lang="en-US" sz="20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0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إيمان ابراهيم محمد </a:t>
                      </a:r>
                      <a:r>
                        <a:rPr lang="ar-SA" sz="2000" b="1" dirty="0" err="1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بلاصي</a:t>
                      </a:r>
                      <a:endParaRPr lang="en-US" sz="20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SA" sz="20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مدرسة بنات تل الربيع الأساسية</a:t>
                      </a:r>
                      <a:endParaRPr lang="en-US" sz="20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0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أميرة محمد حامد سباتين</a:t>
                      </a:r>
                      <a:endParaRPr lang="en-US" sz="20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SA" sz="20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مدرسة البراق الأساسية</a:t>
                      </a:r>
                      <a:r>
                        <a:rPr lang="ar-SA" sz="2000" b="1" baseline="0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المختلطة</a:t>
                      </a:r>
                      <a:endParaRPr lang="en-US" sz="20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ar-SA" sz="2000" b="1" dirty="0" smtClean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وفاء خضر حسن صلاح</a:t>
                      </a:r>
                      <a:endParaRPr lang="en-US" sz="2000" b="1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مربع نص 4"/>
          <p:cNvSpPr txBox="1"/>
          <p:nvPr/>
        </p:nvSpPr>
        <p:spPr>
          <a:xfrm>
            <a:off x="4255592" y="3806019"/>
            <a:ext cx="4699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b="1" dirty="0" smtClean="0">
                <a:solidFill>
                  <a:srgbClr val="FFFF00"/>
                </a:solidFill>
              </a:rPr>
              <a:t>بإشراف الاستاذ عصام عبيد الله</a:t>
            </a:r>
            <a:endParaRPr lang="ar-SA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87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509451" y="1478168"/>
            <a:ext cx="698862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9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تَدْريباتُ الْكِتاب</a:t>
            </a:r>
            <a:r>
              <a:rPr lang="ar-SA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94960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17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126"/>
            <a:ext cx="12192000" cy="685800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6836225" y="418011"/>
            <a:ext cx="412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C000"/>
                </a:solidFill>
              </a:rPr>
              <a:t>تَدْريبُ الْكِتاب</a:t>
            </a:r>
            <a:endParaRPr lang="en-US" sz="6000" b="1" dirty="0">
              <a:solidFill>
                <a:srgbClr val="FFC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3674"/>
            <a:ext cx="12192000" cy="539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08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7541620" y="561703"/>
            <a:ext cx="4127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C000"/>
                </a:solidFill>
              </a:rPr>
              <a:t>تَدْريبُ الْكِتاب</a:t>
            </a:r>
            <a:endParaRPr lang="en-US" sz="6000" b="1" dirty="0">
              <a:solidFill>
                <a:srgbClr val="FFC000"/>
              </a:solidFill>
            </a:endParaRPr>
          </a:p>
        </p:txBody>
      </p:sp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1" y="1638300"/>
            <a:ext cx="1129665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22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37996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هَيّا نَلْعَب  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20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"/>
            <a:ext cx="12192000" cy="68580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618" y="3443847"/>
            <a:ext cx="2357059" cy="2357059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5403">
            <a:off x="8883258" y="932019"/>
            <a:ext cx="2013862" cy="2013862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1892662" y="740246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هيّا نَلْعَب</a:t>
            </a:r>
          </a:p>
        </p:txBody>
      </p:sp>
      <p:sp>
        <p:nvSpPr>
          <p:cNvPr id="5" name="نجمة مكونة من 6 نقاط 4">
            <a:hlinkClick r:id="rId5"/>
          </p:cNvPr>
          <p:cNvSpPr/>
          <p:nvPr/>
        </p:nvSpPr>
        <p:spPr>
          <a:xfrm>
            <a:off x="4368800" y="2370065"/>
            <a:ext cx="3672114" cy="319861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5400" b="1" dirty="0" smtClean="0">
                <a:latin typeface="Traditional Arabic" pitchFamily="18" charset="-78"/>
                <a:cs typeface="Traditional Arabic" pitchFamily="18" charset="-78"/>
              </a:rPr>
              <a:t>اضغط هنا</a:t>
            </a:r>
            <a:endParaRPr lang="ar-SA" sz="5400" b="1" dirty="0">
              <a:latin typeface="Traditional Arabic" pitchFamily="18" charset="-78"/>
              <a:cs typeface="Traditional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724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مستطيل 3"/>
          <p:cNvSpPr/>
          <p:nvPr/>
        </p:nvSpPr>
        <p:spPr>
          <a:xfrm>
            <a:off x="283028" y="1622887"/>
            <a:ext cx="74197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oto Naskh Arabic UI"/>
              </a:rPr>
              <a:t>الْمَهامُ</a:t>
            </a:r>
            <a:endParaRPr lang="en-US" sz="11500" dirty="0"/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6" name="سهم إلى اليمين 5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مربع نص 6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2378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-13063"/>
            <a:ext cx="3596639" cy="68580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8898177" y="404947"/>
            <a:ext cx="29910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4800" b="1" dirty="0" smtClean="0">
                <a:solidFill>
                  <a:srgbClr val="C00000"/>
                </a:solidFill>
              </a:rPr>
              <a:t>نشاط تطبيقي</a:t>
            </a:r>
          </a:p>
          <a:p>
            <a:pPr algn="ctr">
              <a:lnSpc>
                <a:spcPct val="200000"/>
              </a:lnSpc>
            </a:pP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</a:rPr>
              <a:t>حل ورقة العمل</a:t>
            </a:r>
          </a:p>
          <a:p>
            <a:pPr algn="ctr">
              <a:lnSpc>
                <a:spcPct val="200000"/>
              </a:lnSpc>
            </a:pPr>
            <a:r>
              <a:rPr lang="ar-SA" sz="4400" b="1" dirty="0" smtClean="0">
                <a:solidFill>
                  <a:schemeClr val="accent1">
                    <a:lumMod val="50000"/>
                  </a:schemeClr>
                </a:solidFill>
              </a:rPr>
              <a:t>التالية</a:t>
            </a:r>
            <a:endParaRPr lang="en-US" sz="6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200000"/>
              </a:lnSpc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6" y="195942"/>
            <a:ext cx="8395334" cy="6439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280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943414" y="705769"/>
            <a:ext cx="7372721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b="1" dirty="0" smtClean="0">
                <a:latin typeface="Traditional Arabic" pitchFamily="18" charset="-78"/>
                <a:cs typeface="Traditional Arabic" pitchFamily="18" charset="-78"/>
              </a:rPr>
              <a:t>صَوّر فيديو تُوَضّحُ فيهِ المُقارَنَة بَيْنَ الكُسور مِنْ خِلالِ تصميم كسور من الورق المقوى بمساعدة والدتك، ثم وأَرْسِلْهُ لِمُعَلّمِكَ.</a:t>
            </a:r>
            <a:endParaRPr lang="ar-SA" sz="5400" b="1" dirty="0"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2054" name="Picture 6" descr="Camera Cartoon png download - 509*800 - Free Transparent Photographer png  Download. - CleanPNG / Kiss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86" y="3238664"/>
            <a:ext cx="3178628" cy="341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360" y="-13063"/>
            <a:ext cx="3596639" cy="6858000"/>
          </a:xfrm>
          <a:prstGeom prst="rect">
            <a:avLst/>
          </a:prstGeom>
        </p:spPr>
      </p:pic>
      <p:sp>
        <p:nvSpPr>
          <p:cNvPr id="7" name="مربع نص 6"/>
          <p:cNvSpPr txBox="1"/>
          <p:nvPr/>
        </p:nvSpPr>
        <p:spPr>
          <a:xfrm>
            <a:off x="8898177" y="404947"/>
            <a:ext cx="2991004" cy="2601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ar-SA" sz="5400" b="1" dirty="0" smtClean="0">
                <a:solidFill>
                  <a:srgbClr val="FF0000"/>
                </a:solidFill>
              </a:rPr>
              <a:t>مهمة أدائية</a:t>
            </a:r>
          </a:p>
          <a:p>
            <a:pPr>
              <a:lnSpc>
                <a:spcPct val="20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5098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8203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1543593" y="352697"/>
            <a:ext cx="939001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وفقكم الله يا أبطال </a:t>
            </a:r>
          </a:p>
          <a:p>
            <a:pPr algn="ctr">
              <a:lnSpc>
                <a:spcPct val="150000"/>
              </a:lnSpc>
            </a:pPr>
            <a:r>
              <a:rPr lang="ar-SA" sz="6600" b="1" dirty="0" smtClean="0">
                <a:solidFill>
                  <a:srgbClr val="C00000"/>
                </a:solidFill>
              </a:rPr>
              <a:t>أحسنتم </a:t>
            </a:r>
          </a:p>
          <a:p>
            <a:pPr algn="ctr"/>
            <a:endParaRPr lang="ar-SA" sz="6600" b="1" dirty="0" smtClean="0">
              <a:solidFill>
                <a:srgbClr val="C00000"/>
              </a:solidFill>
            </a:endParaRPr>
          </a:p>
          <a:p>
            <a:pPr algn="l"/>
            <a:r>
              <a:rPr lang="ar-SA" sz="8800" b="1" dirty="0" smtClean="0">
                <a:solidFill>
                  <a:schemeClr val="tx2"/>
                </a:solidFill>
              </a:rPr>
              <a:t>إلى اللقــــاء</a:t>
            </a:r>
            <a:endParaRPr lang="en-US" sz="8800" b="1" dirty="0">
              <a:solidFill>
                <a:schemeClr val="tx2"/>
              </a:solidFill>
            </a:endParaRPr>
          </a:p>
        </p:txBody>
      </p:sp>
      <p:sp>
        <p:nvSpPr>
          <p:cNvPr id="6" name="وجه ضاحك 5"/>
          <p:cNvSpPr/>
          <p:nvPr/>
        </p:nvSpPr>
        <p:spPr>
          <a:xfrm rot="20079790">
            <a:off x="463659" y="422227"/>
            <a:ext cx="1937396" cy="1720019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hlinkClick r:id="rId3" action="ppaction://hlinksldjump"/>
          </p:cNvPr>
          <p:cNvSpPr txBox="1"/>
          <p:nvPr/>
        </p:nvSpPr>
        <p:spPr>
          <a:xfrm>
            <a:off x="5095875" y="723901"/>
            <a:ext cx="2305050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عنوان الدرس </a:t>
            </a:r>
            <a:endParaRPr lang="ar-JO" sz="3200" b="1" dirty="0">
              <a:solidFill>
                <a:schemeClr val="tx1"/>
              </a:solidFill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3835" y="444502"/>
            <a:ext cx="1828801" cy="1664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0" name="مجموعة 9"/>
          <p:cNvGrpSpPr/>
          <p:nvPr/>
        </p:nvGrpSpPr>
        <p:grpSpPr>
          <a:xfrm>
            <a:off x="152400" y="222977"/>
            <a:ext cx="12192000" cy="6779522"/>
            <a:chOff x="1" y="78656"/>
            <a:chExt cx="9143999" cy="6801792"/>
          </a:xfrm>
        </p:grpSpPr>
        <p:pic>
          <p:nvPicPr>
            <p:cNvPr id="4" name="صورة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78656"/>
              <a:ext cx="9143999" cy="6801792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6" name="مربع نص 5">
              <a:hlinkClick r:id="rId6" action="ppaction://hlinksldjump"/>
            </p:cNvPr>
            <p:cNvSpPr txBox="1"/>
            <p:nvPr/>
          </p:nvSpPr>
          <p:spPr>
            <a:xfrm>
              <a:off x="7215174" y="428604"/>
              <a:ext cx="1928826" cy="523220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SA" sz="2800" b="1" dirty="0">
                  <a:solidFill>
                    <a:schemeClr val="tx1"/>
                  </a:solidFill>
                  <a:hlinkClick r:id="rId7" action="ppaction://hlinksldjump"/>
                </a:rPr>
                <a:t>تدريب الكتاب </a:t>
              </a:r>
              <a:endParaRPr lang="ar-JO" sz="2800" b="1" dirty="0">
                <a:solidFill>
                  <a:schemeClr val="tx1"/>
                </a:solidFill>
              </a:endParaRPr>
            </a:p>
          </p:txBody>
        </p:sp>
        <p:pic>
          <p:nvPicPr>
            <p:cNvPr id="7" name="صورة 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964781" y="1715077"/>
              <a:ext cx="1519238" cy="252738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8" name="مربع نص 7">
            <a:hlinkClick r:id="rId9" action="ppaction://hlinksldjump"/>
          </p:cNvPr>
          <p:cNvSpPr txBox="1"/>
          <p:nvPr/>
        </p:nvSpPr>
        <p:spPr>
          <a:xfrm>
            <a:off x="9525024" y="2143116"/>
            <a:ext cx="1142976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0" action="ppaction://hlinksldjump"/>
              </a:rPr>
              <a:t>المهام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9" name="مربع نص 8">
            <a:hlinkClick r:id="rId11" action="ppaction://hlinksldjump"/>
          </p:cNvPr>
          <p:cNvSpPr txBox="1"/>
          <p:nvPr/>
        </p:nvSpPr>
        <p:spPr>
          <a:xfrm>
            <a:off x="7688156" y="2446010"/>
            <a:ext cx="107336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2" action="ppaction://hlinksldjump"/>
              </a:rPr>
              <a:t>الهدف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1" name="مربع نص 10">
            <a:hlinkClick r:id="rId9" action="ppaction://hlinksldjump"/>
          </p:cNvPr>
          <p:cNvSpPr txBox="1"/>
          <p:nvPr/>
        </p:nvSpPr>
        <p:spPr>
          <a:xfrm>
            <a:off x="804477" y="2184400"/>
            <a:ext cx="1857388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3" action="ppaction://hlinksldjump"/>
              </a:rPr>
              <a:t>لعبة تفاعلية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3" name="مربع نص 12">
            <a:hlinkClick r:id="rId14" action="ppaction://hlinksldjump"/>
          </p:cNvPr>
          <p:cNvSpPr txBox="1"/>
          <p:nvPr/>
        </p:nvSpPr>
        <p:spPr>
          <a:xfrm>
            <a:off x="4226636" y="2462681"/>
            <a:ext cx="1071570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tx1"/>
                </a:solidFill>
                <a:hlinkClick r:id="rId15" action="ppaction://hlinksldjump"/>
              </a:rPr>
              <a:t>العرض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3" name="مربع نص 2">
            <a:hlinkClick r:id="" action="ppaction://noaction"/>
          </p:cNvPr>
          <p:cNvSpPr txBox="1"/>
          <p:nvPr/>
        </p:nvSpPr>
        <p:spPr>
          <a:xfrm>
            <a:off x="3395670" y="723900"/>
            <a:ext cx="1031081" cy="584775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  <a:hlinkClick r:id="rId16" action="ppaction://hlinksldjump"/>
              </a:rPr>
              <a:t>فيديو</a:t>
            </a:r>
            <a:endParaRPr lang="ar-JO" sz="3200" b="1" dirty="0">
              <a:solidFill>
                <a:schemeClr val="tx1"/>
              </a:solidFill>
            </a:endParaRPr>
          </a:p>
        </p:txBody>
      </p:sp>
      <p:sp>
        <p:nvSpPr>
          <p:cNvPr id="14" name="مربع نص 13">
            <a:hlinkClick r:id="rId9" action="ppaction://hlinksldjump"/>
          </p:cNvPr>
          <p:cNvSpPr txBox="1"/>
          <p:nvPr/>
        </p:nvSpPr>
        <p:spPr>
          <a:xfrm>
            <a:off x="5441899" y="1047065"/>
            <a:ext cx="1931422" cy="523220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1" action="ppaction://hlinksldjump"/>
              </a:rPr>
              <a:t>عنوان الدرس</a:t>
            </a:r>
            <a:endParaRPr lang="ar-JO" sz="2800" b="1" dirty="0">
              <a:solidFill>
                <a:schemeClr val="tx1"/>
              </a:solidFill>
            </a:endParaRPr>
          </a:p>
        </p:txBody>
      </p:sp>
      <p:sp>
        <p:nvSpPr>
          <p:cNvPr id="15" name="مربع نص 14">
            <a:hlinkClick r:id="rId6" action="ppaction://hlinksldjump"/>
          </p:cNvPr>
          <p:cNvSpPr txBox="1"/>
          <p:nvPr/>
        </p:nvSpPr>
        <p:spPr>
          <a:xfrm>
            <a:off x="594572" y="222977"/>
            <a:ext cx="2571768" cy="52150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tx1"/>
                </a:solidFill>
                <a:hlinkClick r:id="rId14" action="ppaction://hlinksldjump"/>
              </a:rPr>
              <a:t>نشاط كاشف </a:t>
            </a:r>
            <a:endParaRPr lang="ar-JO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316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4374216" y="1804740"/>
            <a:ext cx="34435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عِنْوانُ الدَّرْس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2349500" y="3175000"/>
            <a:ext cx="72136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solidFill>
                  <a:srgbClr val="FFFF00"/>
                </a:solidFill>
              </a:rPr>
              <a:t>مُقارَنَة الكُسور</a:t>
            </a:r>
            <a:endParaRPr lang="ar-SA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63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32"/>
            <a:ext cx="12192000" cy="6858000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4938472" y="1804740"/>
            <a:ext cx="23150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dirty="0" smtClean="0">
                <a:ln/>
                <a:solidFill>
                  <a:schemeClr val="accent4"/>
                </a:solidFill>
              </a:rPr>
              <a:t>الهَــــدَف</a:t>
            </a:r>
            <a:r>
              <a:rPr lang="ar-SA" sz="5400" b="1" cap="none" spc="0" dirty="0" smtClean="0">
                <a:ln/>
                <a:solidFill>
                  <a:schemeClr val="accent4"/>
                </a:solidFill>
                <a:effectLst/>
              </a:rPr>
              <a:t> </a:t>
            </a:r>
            <a:endParaRPr lang="ar-SA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927100" y="3060700"/>
            <a:ext cx="94996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 smtClean="0">
                <a:solidFill>
                  <a:srgbClr val="FFFF00"/>
                </a:solidFill>
              </a:rPr>
              <a:t>أَنْ يُقارِن الطَّالِب بَيْنَ الكُسور </a:t>
            </a:r>
            <a:endParaRPr lang="ar-SA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92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78041" y="111870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679269" y="1478168"/>
            <a:ext cx="6596741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نَشاط كاشف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3" name="سهم إلى اليمين 2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مربع نص 3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2792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89" y="2663126"/>
            <a:ext cx="1794583" cy="1770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908" y="2720276"/>
            <a:ext cx="1772228" cy="177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صورة 6" descr="صورة تحتوي على لعبة, دمية, دمية محشوة, جالس&#10;&#10;تم إنشاء الوصف تلقائياً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76D409BA-F0D0-154D-A879-AB567C9F52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986189" y="3266496"/>
            <a:ext cx="1612900" cy="3048000"/>
          </a:xfrm>
          <a:prstGeom prst="rect">
            <a:avLst/>
          </a:prstGeom>
        </p:spPr>
      </p:pic>
      <p:pic>
        <p:nvPicPr>
          <p:cNvPr id="8" name="صورة 7" descr="صورة تحتوي على مياه&#10;&#10;تم إنشاء الوصف تلقائياً">
            <a:hlinkClick r:id="rId12" action="ppaction://hlinksldjump"/>
            <a:extLst>
              <a:ext uri="{FF2B5EF4-FFF2-40B4-BE49-F238E27FC236}">
                <a16:creationId xmlns:a16="http://schemas.microsoft.com/office/drawing/2014/main" xmlns="" id="{8660EFA9-A3F1-6448-BCEC-05555EC0B6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 flipH="1">
            <a:off x="9916867" y="3018754"/>
            <a:ext cx="2275134" cy="3281455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686296" y="593766"/>
            <a:ext cx="9512135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rgbClr val="92D050"/>
                </a:solidFill>
              </a:rPr>
              <a:t>أَكَلَ سَنْفور مُفَكّر نِصفَ رَغيف البيتزا، بَينما أَكَلَت سنفورة ثُمْنَ رَغيف، مَن الّذي أَكلَ كَميَّةً أَكْبَر إِذا عَلِمْتَ أَنَّ الرَّغيفين نَفْس الْحَجْم؟</a:t>
            </a:r>
            <a:endParaRPr lang="ar-SA" sz="4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55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تعلم الطلاب السبورة الصف, صف دراسي, التعليم, كرتون PNG والمتجهات للتحميل  مجانا"/>
          <p:cNvPicPr>
            <a:picLocks noChangeAspect="1" noChangeArrowheads="1"/>
          </p:cNvPicPr>
          <p:nvPr/>
        </p:nvPicPr>
        <p:blipFill rotWithShape="1">
          <a:blip r:embed="rId2"/>
          <a:srcRect l="2486" t="16837" b="16326"/>
          <a:stretch/>
        </p:blipFill>
        <p:spPr bwMode="auto">
          <a:xfrm>
            <a:off x="0" y="104503"/>
            <a:ext cx="12113959" cy="67461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مستطيل 1"/>
          <p:cNvSpPr/>
          <p:nvPr/>
        </p:nvSpPr>
        <p:spPr>
          <a:xfrm>
            <a:off x="1332412" y="1478168"/>
            <a:ext cx="54472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الْعَرْض</a:t>
            </a:r>
            <a:r>
              <a:rPr lang="ar-SA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ar-SA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4" name="مجموعة 3"/>
          <p:cNvGrpSpPr/>
          <p:nvPr/>
        </p:nvGrpSpPr>
        <p:grpSpPr>
          <a:xfrm>
            <a:off x="561703" y="5381897"/>
            <a:ext cx="3252651" cy="1371600"/>
            <a:chOff x="561703" y="5381897"/>
            <a:chExt cx="3252651" cy="1371600"/>
          </a:xfrm>
        </p:grpSpPr>
        <p:sp>
          <p:nvSpPr>
            <p:cNvPr id="5" name="سهم إلى اليمين 4"/>
            <p:cNvSpPr/>
            <p:nvPr/>
          </p:nvSpPr>
          <p:spPr>
            <a:xfrm>
              <a:off x="561703" y="5381897"/>
              <a:ext cx="3252651" cy="1371600"/>
            </a:xfrm>
            <a:prstGeom prst="right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مربع نص 5"/>
            <p:cNvSpPr txBox="1"/>
            <p:nvPr/>
          </p:nvSpPr>
          <p:spPr>
            <a:xfrm>
              <a:off x="1071154" y="5741125"/>
              <a:ext cx="18941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sz="4000" dirty="0" smtClean="0">
                  <a:hlinkClick r:id="rId3" action="ppaction://hlinksldjump"/>
                </a:rPr>
                <a:t>رجــــوع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4165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-24825"/>
            <a:ext cx="12192000" cy="6858000"/>
          </a:xfrm>
          <a:prstGeom prst="rect">
            <a:avLst/>
          </a:prstGeom>
        </p:spPr>
      </p:pic>
      <p:sp>
        <p:nvSpPr>
          <p:cNvPr id="6" name="وسيلة شرح على شكل سحابة 5"/>
          <p:cNvSpPr/>
          <p:nvPr/>
        </p:nvSpPr>
        <p:spPr>
          <a:xfrm>
            <a:off x="696685" y="246741"/>
            <a:ext cx="10261600" cy="2075543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</a:rPr>
              <a:t>إ</a:t>
            </a:r>
            <a:r>
              <a:rPr lang="ar-SA" sz="4000" b="1" dirty="0" smtClean="0">
                <a:solidFill>
                  <a:schemeClr val="tx1"/>
                </a:solidFill>
              </a:rPr>
              <a:t>ذا كانَت المقامات متساوية</a:t>
            </a:r>
            <a:endParaRPr lang="ar-SA" sz="4000" b="1" dirty="0">
              <a:solidFill>
                <a:schemeClr val="tx1"/>
              </a:solidFill>
            </a:endParaRPr>
          </a:p>
        </p:txBody>
      </p:sp>
      <p:pic>
        <p:nvPicPr>
          <p:cNvPr id="2058" name="Picture 10" descr="Teacher Woman Cartoon - Transparent Background Teacher Clipart, HD Png  Download , Transparent Png Image - PNGi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0855" y="2777671"/>
            <a:ext cx="3399971" cy="331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34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2976</TotalTime>
  <Words>307</Words>
  <Application>Microsoft Office PowerPoint</Application>
  <PresentationFormat>Personnalisé</PresentationFormat>
  <Paragraphs>135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نسق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داود ابو مويس</Manager>
  <Company>الملتقى التربوي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بوربوينت مقارنة الكسور رياضيات للصف الثالثالث الفصل الدراسي الثاني الوحدة التاسعة</dc:title>
  <dc:subject>بوربوينت رياضيات مقارنة الكسور للصف الثالثالث الفصل الدراسي الثاني الوحدة التاسعة</dc:subject>
  <dc:creator>الملتقى التربوي</dc:creator>
  <cp:keywords>رياضيات; بوربوينت; الصف الثالث</cp:keywords>
  <dc:description>بوربوينت رياضيات للصف الثالثالث الفصل الدراسي الثاني الوحدة التاسعة مقارنة الكسور</dc:description>
  <cp:lastModifiedBy>HDNL2GSR557</cp:lastModifiedBy>
  <cp:revision>1</cp:revision>
  <dcterms:created xsi:type="dcterms:W3CDTF">2021-03-12T00:47:57Z</dcterms:created>
  <dcterms:modified xsi:type="dcterms:W3CDTF">2021-03-12T00:47:57Z</dcterms:modified>
  <cp:category>رياضيات; الملتقى التربوي; الفصل الثاني</cp:category>
</cp:coreProperties>
</file>