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0" r:id="rId3"/>
    <p:sldId id="258" r:id="rId4"/>
    <p:sldId id="259" r:id="rId5"/>
    <p:sldId id="281" r:id="rId6"/>
    <p:sldId id="265" r:id="rId7"/>
    <p:sldId id="284" r:id="rId8"/>
    <p:sldId id="283" r:id="rId9"/>
    <p:sldId id="272" r:id="rId10"/>
    <p:sldId id="289" r:id="rId11"/>
    <p:sldId id="285" r:id="rId12"/>
    <p:sldId id="286" r:id="rId13"/>
    <p:sldId id="287" r:id="rId14"/>
    <p:sldId id="288" r:id="rId15"/>
    <p:sldId id="276" r:id="rId16"/>
    <p:sldId id="280" r:id="rId17"/>
    <p:sldId id="271" r:id="rId18"/>
    <p:sldId id="264" r:id="rId19"/>
    <p:sldId id="273" r:id="rId20"/>
    <p:sldId id="270" r:id="rId21"/>
    <p:sldId id="274" r:id="rId22"/>
    <p:sldId id="275" r:id="rId23"/>
    <p:sldId id="266" r:id="rId24"/>
    <p:sldId id="267" r:id="rId25"/>
    <p:sldId id="282" r:id="rId2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1A19F"/>
    <a:srgbClr val="00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29" autoAdjust="0"/>
    <p:restoredTop sz="94660"/>
  </p:normalViewPr>
  <p:slideViewPr>
    <p:cSldViewPr snapToGrid="0">
      <p:cViewPr>
        <p:scale>
          <a:sx n="66" d="100"/>
          <a:sy n="66" d="100"/>
        </p:scale>
        <p:origin x="-116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s://www.wepal.net/library/?app=content.list&amp;level=3&amp;semester=2&amp;subject=2&amp;type=5&amp;submit=submit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jp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audio" Target="../media/audio1.wav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http://www.hayyabina.com/watch_video.php?id=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ayyabina.com/games/Game38/index.php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slide" Target="slide4.xml"/><Relationship Id="rId1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8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slide" Target="slide21.xml"/><Relationship Id="rId5" Type="http://schemas.openxmlformats.org/officeDocument/2006/relationships/image" Target="../media/image3.emf"/><Relationship Id="rId1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image" Target="../media/image5.emf"/><Relationship Id="rId1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7.jpg"/><Relationship Id="rId7" Type="http://schemas.openxmlformats.org/officeDocument/2006/relationships/hyperlink" Target="https://www.wepal.net/library/?app=content.list&amp;level=3&amp;semester=2&amp;subject=2&amp;type=5&amp;submit=submi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</a:t>
            </a:r>
            <a:r>
              <a:rPr lang="ar-SA" sz="5400" b="1" dirty="0" smtClean="0">
                <a:ln/>
                <a:solidFill>
                  <a:schemeClr val="accent4"/>
                </a:solidFill>
              </a:rPr>
              <a:t>الثّالِث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833314" y="267286"/>
            <a:ext cx="6696221" cy="2715064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يُكْتَب الكَسر على صورَةِ بَسط وَيُكْتَب في الأَعلى ومَقام ويُكْتب أَسفَل البَسط</a:t>
            </a:r>
            <a:endParaRPr lang="ar-SA" sz="3200" dirty="0">
              <a:solidFill>
                <a:schemeClr val="tx1"/>
              </a:solidFill>
            </a:endParaRPr>
          </a:p>
        </p:txBody>
      </p:sp>
      <p:pic>
        <p:nvPicPr>
          <p:cNvPr id="1044" name="Picture 20" descr="Teacher PNG Transparent Images | PNG 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815" y="2438399"/>
            <a:ext cx="2742102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خدوش من كلا الطرفين 3"/>
          <p:cNvSpPr/>
          <p:nvPr/>
        </p:nvSpPr>
        <p:spPr>
          <a:xfrm>
            <a:off x="4181424" y="3275805"/>
            <a:ext cx="2413000" cy="9906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البَسط</a:t>
            </a:r>
            <a:endParaRPr lang="ar-SA" sz="4000" dirty="0"/>
          </a:p>
        </p:txBody>
      </p:sp>
      <p:cxnSp>
        <p:nvCxnSpPr>
          <p:cNvPr id="6" name="رابط مستقيم 5"/>
          <p:cNvCxnSpPr/>
          <p:nvPr/>
        </p:nvCxnSpPr>
        <p:spPr>
          <a:xfrm flipH="1">
            <a:off x="4054929" y="4559300"/>
            <a:ext cx="2895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مخدوش من كلا الطرفين 19"/>
          <p:cNvSpPr/>
          <p:nvPr/>
        </p:nvSpPr>
        <p:spPr>
          <a:xfrm>
            <a:off x="4181424" y="4758429"/>
            <a:ext cx="2413000" cy="9906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المَقام</a:t>
            </a:r>
            <a:endParaRPr lang="ar-SA" sz="4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197379" y="3472877"/>
            <a:ext cx="4022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عَدد الأَجزاء الَّتي نِتَحدَثُ عَنها</a:t>
            </a:r>
            <a:endParaRPr lang="ar-SA" sz="28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7347352" y="4730509"/>
            <a:ext cx="40227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عَدد الأَجزاء كلها</a:t>
            </a:r>
            <a:endParaRPr lang="ar-SA" sz="2800" dirty="0"/>
          </a:p>
        </p:txBody>
      </p:sp>
      <p:sp>
        <p:nvSpPr>
          <p:cNvPr id="9" name="سهم منحني إلى الأسفل 8"/>
          <p:cNvSpPr/>
          <p:nvPr/>
        </p:nvSpPr>
        <p:spPr>
          <a:xfrm>
            <a:off x="6594424" y="2686930"/>
            <a:ext cx="2764316" cy="785948"/>
          </a:xfrm>
          <a:prstGeom prst="curvedDownArrow">
            <a:avLst>
              <a:gd name="adj1" fmla="val 25000"/>
              <a:gd name="adj2" fmla="val 50000"/>
              <a:gd name="adj3" fmla="val 2660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24" name="سهم منحني إلى الأسفل 23"/>
          <p:cNvSpPr/>
          <p:nvPr/>
        </p:nvSpPr>
        <p:spPr>
          <a:xfrm rot="10800000" flipH="1">
            <a:off x="6594424" y="5106572"/>
            <a:ext cx="3252961" cy="933105"/>
          </a:xfrm>
          <a:prstGeom prst="curvedDownArrow">
            <a:avLst>
              <a:gd name="adj1" fmla="val 25000"/>
              <a:gd name="adj2" fmla="val 50000"/>
              <a:gd name="adj3" fmla="val 2660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4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8" grpId="0"/>
      <p:bldP spid="22" grpId="0"/>
      <p:bldP spid="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0"/>
            <a:ext cx="12192000" cy="6858000"/>
          </a:xfrm>
          <a:prstGeom prst="rect">
            <a:avLst/>
          </a:prstGeom>
        </p:spPr>
      </p:pic>
      <p:pic>
        <p:nvPicPr>
          <p:cNvPr id="2080" name="Picture 32" descr="ملاكمة لكن السكون سيارات اطفال كرتون شرطه - groenconsul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13" y="401796"/>
            <a:ext cx="138271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Free Cars Cartoon Pictures, Download Free Clip Art, Free Clip Art on 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4" y="406001"/>
            <a:ext cx="4359616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957943" y="754743"/>
            <a:ext cx="102325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اشْتَرَت دَلال مِنْ مَتْجَرِ الأَلعاب  4 سيارات</a:t>
            </a:r>
            <a:endParaRPr lang="ar-SA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150290" y="1362241"/>
            <a:ext cx="5040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FFC000"/>
                </a:solidFill>
              </a:rPr>
              <a:t>عَدد السَّيّارات  الصَّفراء = 3</a:t>
            </a:r>
            <a:endParaRPr lang="ar-SA" sz="3600" dirty="0">
              <a:solidFill>
                <a:srgbClr val="FFC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945528" y="1960748"/>
            <a:ext cx="53920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92D050"/>
                </a:solidFill>
              </a:rPr>
              <a:t>عَدد السَّيّارات  الحَمراء = 1</a:t>
            </a:r>
            <a:endParaRPr lang="ar-SA" sz="3600" dirty="0">
              <a:solidFill>
                <a:srgbClr val="92D05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4247356" y="2607079"/>
            <a:ext cx="70902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الكَسر الَّذي يُمَثّلُهُ عَدد السَّيّارات  الحَمراء</a:t>
            </a:r>
            <a:endParaRPr lang="ar-SA" sz="28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7815941" y="3228945"/>
            <a:ext cx="1088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1</a:t>
            </a:r>
            <a:endParaRPr lang="ar-SA" sz="2800" dirty="0">
              <a:solidFill>
                <a:srgbClr val="FF0000"/>
              </a:solidFill>
            </a:endParaRPr>
          </a:p>
        </p:txBody>
      </p:sp>
      <p:cxnSp>
        <p:nvCxnSpPr>
          <p:cNvPr id="28" name="رابط مستقيم 27"/>
          <p:cNvCxnSpPr/>
          <p:nvPr/>
        </p:nvCxnSpPr>
        <p:spPr>
          <a:xfrm flipH="1">
            <a:off x="7928427" y="3752165"/>
            <a:ext cx="950685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/>
          <p:cNvSpPr txBox="1"/>
          <p:nvPr/>
        </p:nvSpPr>
        <p:spPr>
          <a:xfrm>
            <a:off x="7859484" y="3752165"/>
            <a:ext cx="10885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4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8911771" y="3429000"/>
            <a:ext cx="22787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عَدد السَّيّارات الحَمْراء</a:t>
            </a:r>
          </a:p>
          <a:p>
            <a:r>
              <a:rPr lang="ar-SA" sz="2000" b="1" dirty="0" smtClean="0"/>
              <a:t>العَدَد الكلي للسَّيّارات</a:t>
            </a:r>
            <a:endParaRPr lang="ar-SA" sz="2000" b="1" dirty="0"/>
          </a:p>
        </p:txBody>
      </p:sp>
      <p:cxnSp>
        <p:nvCxnSpPr>
          <p:cNvPr id="31" name="رابط مستقيم 30"/>
          <p:cNvCxnSpPr>
            <a:stCxn id="6" idx="3"/>
          </p:cNvCxnSpPr>
          <p:nvPr/>
        </p:nvCxnSpPr>
        <p:spPr>
          <a:xfrm flipH="1">
            <a:off x="9231086" y="3782943"/>
            <a:ext cx="1959428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3735727" y="4885151"/>
            <a:ext cx="1088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38" name="رابط مستقيم 37"/>
          <p:cNvCxnSpPr/>
          <p:nvPr/>
        </p:nvCxnSpPr>
        <p:spPr>
          <a:xfrm flipH="1">
            <a:off x="3782897" y="5458934"/>
            <a:ext cx="950685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3713953" y="5531482"/>
            <a:ext cx="1088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</a:rPr>
              <a:t>4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5314155" y="5104991"/>
            <a:ext cx="22787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عَدد السَّيّارات الصَّفراء</a:t>
            </a:r>
          </a:p>
          <a:p>
            <a:r>
              <a:rPr lang="ar-SA" sz="2000" b="1" dirty="0" smtClean="0"/>
              <a:t>العَدَد الكلي للسَّيّارات</a:t>
            </a:r>
            <a:endParaRPr lang="ar-SA" sz="2000" b="1" dirty="0"/>
          </a:p>
        </p:txBody>
      </p:sp>
      <p:cxnSp>
        <p:nvCxnSpPr>
          <p:cNvPr id="41" name="رابط مستقيم 40"/>
          <p:cNvCxnSpPr>
            <a:stCxn id="40" idx="3"/>
          </p:cNvCxnSpPr>
          <p:nvPr/>
        </p:nvCxnSpPr>
        <p:spPr>
          <a:xfrm flipH="1">
            <a:off x="5633470" y="5458934"/>
            <a:ext cx="1959428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ربع نص 41"/>
          <p:cNvSpPr txBox="1"/>
          <p:nvPr/>
        </p:nvSpPr>
        <p:spPr>
          <a:xfrm>
            <a:off x="502669" y="4402865"/>
            <a:ext cx="70902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1A19F"/>
                </a:solidFill>
              </a:rPr>
              <a:t>الكَسر الَّذي يُمَثّلُهُ عَدد السَّيّارات  الصَّفراء</a:t>
            </a:r>
            <a:endParaRPr lang="ar-SA" sz="2800" dirty="0">
              <a:solidFill>
                <a:srgbClr val="F1A19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945528" y="3228945"/>
            <a:ext cx="18469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00CCFF"/>
                </a:solidFill>
              </a:rPr>
              <a:t>يُقرأ رُبُع</a:t>
            </a:r>
            <a:endParaRPr lang="ar-SA" sz="4400" dirty="0">
              <a:solidFill>
                <a:srgbClr val="00CCFF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17714" y="5043436"/>
            <a:ext cx="327127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 smtClean="0">
                <a:solidFill>
                  <a:srgbClr val="00CCFF"/>
                </a:solidFill>
              </a:rPr>
              <a:t>يُقرأ ثَلاثَةُ أرْباع</a:t>
            </a:r>
            <a:endParaRPr lang="ar-SA" sz="4400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7" grpId="0"/>
      <p:bldP spid="29" grpId="0"/>
      <p:bldP spid="6" grpId="0"/>
      <p:bldP spid="37" grpId="0"/>
      <p:bldP spid="39" grpId="0"/>
      <p:bldP spid="40" grpId="0"/>
      <p:bldP spid="42" grpId="0"/>
      <p:bldP spid="1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3" name="مخطط انسيابي: شريط مثقب 2"/>
          <p:cNvSpPr/>
          <p:nvPr/>
        </p:nvSpPr>
        <p:spPr>
          <a:xfrm>
            <a:off x="508000" y="217714"/>
            <a:ext cx="11074400" cy="1843315"/>
          </a:xfrm>
          <a:prstGeom prst="flowChartPunchedTap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لَدى سارة قِطْعَةُ بيتزا كَبيرة قَسَمَتْها إِلى سَبْع قِطَع مُتَساوِيَة ، جاءَت أختُها الصُّغرى وَأَكَلَت ثَلاثُ قِطع ، نُمَثل بالكُسور ما أَكَلَتْهُ أُختُ سارة وما تَبَقى مِن البيتزا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" name="AutoShape 6" descr="Cartoon Pizza Png, Vector, PSD, and Clipart With Transparent Background for  Free Download | Pngtre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8" descr="Cartoon Pizza Png, Vector, PSD, and Clipart With Transparent Background for  Free Download | Pngtree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67" name="Picture 43" descr="610 Drawing Pizza Photos - Free &amp; Royalty-Free Stock Photos from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029"/>
            <a:ext cx="2769178" cy="34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5818909" y="2061029"/>
            <a:ext cx="54725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FFFF00"/>
                </a:solidFill>
              </a:rPr>
              <a:t>العَدَد الكلي لِقطَعِ البيتزا = 7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959927" y="2884171"/>
            <a:ext cx="64839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00CCFF"/>
                </a:solidFill>
              </a:rPr>
              <a:t>عَدَد القِطَعِ الَّتي أَكَلَتها أُختُ سارَة = 3</a:t>
            </a:r>
            <a:endParaRPr lang="ar-SA" sz="3600" dirty="0">
              <a:solidFill>
                <a:srgbClr val="00CCFF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79470" y="3646047"/>
            <a:ext cx="81880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FFC000"/>
                </a:solidFill>
              </a:rPr>
              <a:t>الكَسر الَّذي يُمَثّلُ ما أَكَلَتهُ أُختُ سارَة =</a:t>
            </a: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4854573" y="3946889"/>
            <a:ext cx="204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4766539" y="3531391"/>
            <a:ext cx="2133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FF00"/>
                </a:solidFill>
              </a:rPr>
              <a:t>عدد ما </a:t>
            </a:r>
            <a:r>
              <a:rPr lang="ar-SA" sz="2400" dirty="0" smtClean="0">
                <a:solidFill>
                  <a:srgbClr val="FFFF00"/>
                </a:solidFill>
              </a:rPr>
              <a:t>أَكَلَتهُ</a:t>
            </a:r>
          </a:p>
          <a:p>
            <a:r>
              <a:rPr lang="ar-SA" sz="2400" dirty="0" smtClean="0">
                <a:solidFill>
                  <a:srgbClr val="FFFF00"/>
                </a:solidFill>
              </a:rPr>
              <a:t>عَدد الأَجزاء الكُلي   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882333" y="3493006"/>
            <a:ext cx="11302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/>
              <a:t>=</a:t>
            </a:r>
            <a:endParaRPr lang="ar-SA" sz="4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3124200" y="3207336"/>
            <a:ext cx="1005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C000"/>
                </a:solidFill>
              </a:rPr>
              <a:t>3</a:t>
            </a:r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3124200" y="3908504"/>
            <a:ext cx="1005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3124200" y="3991388"/>
            <a:ext cx="1005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C000"/>
                </a:solidFill>
              </a:rPr>
              <a:t>7</a:t>
            </a:r>
            <a:endParaRPr lang="ar-SA" sz="5400" dirty="0">
              <a:solidFill>
                <a:srgbClr val="FFC000"/>
              </a:solidFill>
            </a:endParaRPr>
          </a:p>
        </p:txBody>
      </p:sp>
      <p:sp>
        <p:nvSpPr>
          <p:cNvPr id="20" name="وسيلة شرح على شكل سحابة 19"/>
          <p:cNvSpPr/>
          <p:nvPr/>
        </p:nvSpPr>
        <p:spPr>
          <a:xfrm>
            <a:off x="2769178" y="1615440"/>
            <a:ext cx="2564822" cy="1268731"/>
          </a:xfrm>
          <a:prstGeom prst="cloudCallout">
            <a:avLst>
              <a:gd name="adj1" fmla="val -29151"/>
              <a:gd name="adj2" fmla="val 109847"/>
            </a:avLst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تُقرَأَ ثلاثَةُ أَسباع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3394365" y="5067118"/>
            <a:ext cx="81880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C000"/>
                </a:solidFill>
              </a:rPr>
              <a:t>الكَسر الَّذي يُمَثّل ما بَقِيَ =</a:t>
            </a:r>
          </a:p>
        </p:txBody>
      </p:sp>
      <p:cxnSp>
        <p:nvCxnSpPr>
          <p:cNvPr id="47" name="رابط مستقيم 46"/>
          <p:cNvCxnSpPr/>
          <p:nvPr/>
        </p:nvCxnSpPr>
        <p:spPr>
          <a:xfrm flipH="1">
            <a:off x="5613807" y="5394663"/>
            <a:ext cx="2045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5012573" y="4996960"/>
            <a:ext cx="28541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FF00"/>
                </a:solidFill>
              </a:rPr>
              <a:t>عدد ما </a:t>
            </a:r>
            <a:r>
              <a:rPr lang="ar-SA" sz="2400" dirty="0" smtClean="0">
                <a:solidFill>
                  <a:srgbClr val="FFFF00"/>
                </a:solidFill>
              </a:rPr>
              <a:t>القِطَع الَّتي لَم تًؤكَل</a:t>
            </a:r>
          </a:p>
          <a:p>
            <a:r>
              <a:rPr lang="ar-SA" sz="2400" dirty="0" smtClean="0">
                <a:solidFill>
                  <a:srgbClr val="FFFF00"/>
                </a:solidFill>
              </a:rPr>
              <a:t>عَدد الأَجزاء الكُلي   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4208693" y="4908452"/>
            <a:ext cx="11302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/>
              <a:t>=</a:t>
            </a:r>
            <a:endParaRPr lang="ar-SA" sz="48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3541762" y="4605453"/>
            <a:ext cx="1005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C000"/>
                </a:solidFill>
              </a:rPr>
              <a:t>4</a:t>
            </a:r>
            <a:endParaRPr lang="ar-SA" sz="5400" dirty="0">
              <a:solidFill>
                <a:srgbClr val="FFC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3541762" y="5341296"/>
            <a:ext cx="1005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3567085" y="5416402"/>
            <a:ext cx="10058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C000"/>
                </a:solidFill>
              </a:rPr>
              <a:t>7</a:t>
            </a:r>
            <a:endParaRPr lang="ar-SA" sz="5400" dirty="0">
              <a:solidFill>
                <a:srgbClr val="FFC000"/>
              </a:solidFill>
            </a:endParaRPr>
          </a:p>
        </p:txBody>
      </p:sp>
      <p:sp>
        <p:nvSpPr>
          <p:cNvPr id="53" name="وسيلة شرح على شكل سحابة 52"/>
          <p:cNvSpPr/>
          <p:nvPr/>
        </p:nvSpPr>
        <p:spPr>
          <a:xfrm>
            <a:off x="508000" y="5105083"/>
            <a:ext cx="2564822" cy="1268731"/>
          </a:xfrm>
          <a:prstGeom prst="cloudCallout">
            <a:avLst>
              <a:gd name="adj1" fmla="val 85726"/>
              <a:gd name="adj2" fmla="val 11463"/>
            </a:avLst>
          </a:prstGeom>
          <a:solidFill>
            <a:srgbClr val="F1A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يُقرَأَ أَرْبَعَةُ أَسباع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384589" y="2249805"/>
            <a:ext cx="12772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 smtClean="0"/>
              <a:t>x</a:t>
            </a:r>
            <a:endParaRPr lang="ar-SA" sz="8800" dirty="0"/>
          </a:p>
        </p:txBody>
      </p:sp>
      <p:sp>
        <p:nvSpPr>
          <p:cNvPr id="60" name="مربع نص 59"/>
          <p:cNvSpPr txBox="1"/>
          <p:nvPr/>
        </p:nvSpPr>
        <p:spPr>
          <a:xfrm>
            <a:off x="-23297" y="2585432"/>
            <a:ext cx="12772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 smtClean="0"/>
              <a:t>x</a:t>
            </a:r>
            <a:endParaRPr lang="ar-SA" sz="8800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722663" y="2094418"/>
            <a:ext cx="12772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 smtClean="0"/>
              <a:t>x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1236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1" grpId="0"/>
      <p:bldP spid="13" grpId="0"/>
      <p:bldP spid="15" grpId="0"/>
      <p:bldP spid="16" grpId="0"/>
      <p:bldP spid="44" grpId="0"/>
      <p:bldP spid="20" grpId="0" animBg="1"/>
      <p:bldP spid="46" grpId="0"/>
      <p:bldP spid="48" grpId="0"/>
      <p:bldP spid="49" grpId="0"/>
      <p:bldP spid="50" grpId="0"/>
      <p:bldP spid="52" grpId="0"/>
      <p:bldP spid="53" grpId="0" animBg="1"/>
      <p:bldP spid="25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" y="7937"/>
            <a:ext cx="12192000" cy="6858000"/>
          </a:xfrm>
          <a:prstGeom prst="rect">
            <a:avLst/>
          </a:prstGeom>
        </p:spPr>
      </p:pic>
      <p:sp>
        <p:nvSpPr>
          <p:cNvPr id="6" name="AutoShape 2" descr="ورقة تدريب الدرس: الكسور المتكافئة باستخدام النماذج | نجوى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0" name="Picture 6" descr="بصيغة Png شخصيات كرتونية للتصمي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688544" cy="28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2104572" y="4441371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البَسط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104572" y="5156514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المَقام</a:t>
            </a:r>
            <a:endParaRPr lang="ar-SA" sz="4000" dirty="0">
              <a:solidFill>
                <a:srgbClr val="FFFF00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2438400" y="5149257"/>
            <a:ext cx="1436915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2" y="333829"/>
            <a:ext cx="8342766" cy="597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وسيلة شرح على شكل سحابة 6"/>
          <p:cNvSpPr/>
          <p:nvPr/>
        </p:nvSpPr>
        <p:spPr>
          <a:xfrm>
            <a:off x="239487" y="474208"/>
            <a:ext cx="3686629" cy="2443163"/>
          </a:xfrm>
          <a:prstGeom prst="cloudCallout">
            <a:avLst>
              <a:gd name="adj1" fmla="val -37368"/>
              <a:gd name="adj2" fmla="val 75570"/>
            </a:avLst>
          </a:pr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لِنَكتُب الْكَسْر المُمَثَّل</a:t>
            </a:r>
            <a:endParaRPr lang="ar-SA" sz="40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0938668" y="1850571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4</a:t>
            </a:r>
            <a:endParaRPr lang="ar-SA" sz="40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0938668" y="5616851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8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0938668" y="4891382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6</a:t>
            </a:r>
            <a:endParaRPr lang="ar-SA" sz="40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6482782" y="4869611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2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6482782" y="5577497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4</a:t>
            </a:r>
            <a:endParaRPr lang="ar-SA" sz="40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6482782" y="2509314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4</a:t>
            </a:r>
            <a:endParaRPr lang="ar-SA" sz="40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6482782" y="1850571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/>
              <a:t>2</a:t>
            </a:r>
            <a:endParaRPr lang="ar-SA" sz="40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0938668" y="2558457"/>
            <a:ext cx="6437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236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6" name="Picture 38" descr="صور كرتون دورا , احلى صور كرتونيه - صور ح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2833" y="2805044"/>
            <a:ext cx="2094366" cy="36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3" y="395742"/>
            <a:ext cx="1800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24317"/>
            <a:ext cx="1752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3842"/>
            <a:ext cx="1714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433842"/>
            <a:ext cx="17335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872" y="395742"/>
            <a:ext cx="1714499" cy="14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10029371" y="246744"/>
            <a:ext cx="1857827" cy="2061028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أَضَعُ الكَسر الْمُناسِب للصورَة المُناسِبَة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6376771" y="2004645"/>
            <a:ext cx="1736341" cy="1315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507773" y="2005817"/>
            <a:ext cx="1736341" cy="1315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2476500" y="1937473"/>
            <a:ext cx="1736341" cy="1315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4359659" y="2005817"/>
            <a:ext cx="1736341" cy="1315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303950" y="2009333"/>
            <a:ext cx="1736341" cy="131533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8314872" y="4106984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8314872" y="4822127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4</a:t>
            </a:r>
            <a:endParaRPr lang="ar-SA" sz="4000" dirty="0">
              <a:solidFill>
                <a:srgbClr val="FFFF00"/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 flipV="1">
            <a:off x="8805791" y="4807613"/>
            <a:ext cx="948561" cy="725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/>
          <p:cNvSpPr txBox="1"/>
          <p:nvPr/>
        </p:nvSpPr>
        <p:spPr>
          <a:xfrm>
            <a:off x="4937291" y="4089379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مربع نص 40"/>
          <p:cNvSpPr txBox="1"/>
          <p:nvPr/>
        </p:nvSpPr>
        <p:spPr>
          <a:xfrm>
            <a:off x="4937291" y="4804522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3</a:t>
            </a:r>
          </a:p>
        </p:txBody>
      </p:sp>
      <p:cxnSp>
        <p:nvCxnSpPr>
          <p:cNvPr id="42" name="رابط مستقيم 41"/>
          <p:cNvCxnSpPr/>
          <p:nvPr/>
        </p:nvCxnSpPr>
        <p:spPr>
          <a:xfrm flipH="1" flipV="1">
            <a:off x="5428210" y="4790008"/>
            <a:ext cx="948561" cy="725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377598" y="4099727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2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77598" y="4814870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6</a:t>
            </a:r>
          </a:p>
        </p:txBody>
      </p:sp>
      <p:cxnSp>
        <p:nvCxnSpPr>
          <p:cNvPr id="32" name="رابط مستقيم 31"/>
          <p:cNvCxnSpPr/>
          <p:nvPr/>
        </p:nvCxnSpPr>
        <p:spPr>
          <a:xfrm flipH="1" flipV="1">
            <a:off x="868517" y="4800356"/>
            <a:ext cx="948561" cy="725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ربع نص 36"/>
          <p:cNvSpPr txBox="1"/>
          <p:nvPr/>
        </p:nvSpPr>
        <p:spPr>
          <a:xfrm>
            <a:off x="6875391" y="4096636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6875391" y="4811779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8</a:t>
            </a:r>
            <a:endParaRPr lang="ar-SA" sz="4000" dirty="0">
              <a:solidFill>
                <a:srgbClr val="FFFF00"/>
              </a:solidFill>
            </a:endParaRPr>
          </a:p>
        </p:txBody>
      </p:sp>
      <p:cxnSp>
        <p:nvCxnSpPr>
          <p:cNvPr id="39" name="رابط مستقيم 38"/>
          <p:cNvCxnSpPr/>
          <p:nvPr/>
        </p:nvCxnSpPr>
        <p:spPr>
          <a:xfrm flipH="1" flipV="1">
            <a:off x="7366310" y="4797265"/>
            <a:ext cx="948561" cy="725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2668287" y="4082122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3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668287" y="4797265"/>
            <a:ext cx="193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4</a:t>
            </a:r>
            <a:endParaRPr lang="ar-SA" sz="4000" dirty="0">
              <a:solidFill>
                <a:srgbClr val="FFFF00"/>
              </a:solidFill>
            </a:endParaRPr>
          </a:p>
        </p:txBody>
      </p:sp>
      <p:cxnSp>
        <p:nvCxnSpPr>
          <p:cNvPr id="45" name="رابط مستقيم 44"/>
          <p:cNvCxnSpPr/>
          <p:nvPr/>
        </p:nvCxnSpPr>
        <p:spPr>
          <a:xfrm flipH="1" flipV="1">
            <a:off x="3159206" y="4782751"/>
            <a:ext cx="948561" cy="725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9835E-7 -1.23959E-6 L -0.01145 -0.325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3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9835E-7 -1.54487E-6 L -0.00924 -0.317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588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2344E-7 -5.55042E-8 L -0.01145 -0.325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008E-6 2.7012E-6 L 0.11532 -0.30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" y="-151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008E-6 2.39593E-6 L 0.11414 -0.331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1" y="-166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008E-6 3.88529E-6 L 0.11766 -0.323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3" y="-16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702E-6 -4.90287E-6 L 0.32527 -0.307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7" y="-153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702E-6 3.52451E-6 L 0.32292 -0.336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0" y="-1681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702E-6 -4.98612E-6 L 0.32292 -0.321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0" y="-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411E-6 -2.36818E-6 L -0.3703 -0.309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1" y="-154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411E-6 -3.9408E-6 L -0.37368 -0.340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91" y="-170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5411E-6 -2.45143E-6 L -0.36913 -0.323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6" y="-16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9E-7 -9.62072E-7 L -0.1925 -0.315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32" y="-157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9E-7 -2.53469E-6 L -0.19706 -0.333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3" y="-1669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9E-7 -1.04533E-6 L -0.1938 -0.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7" y="-16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1" grpId="0"/>
      <p:bldP spid="30" grpId="0"/>
      <p:bldP spid="31" grpId="0"/>
      <p:bldP spid="37" grpId="0"/>
      <p:bldP spid="38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4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36434" y="557964"/>
            <a:ext cx="1003729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هيا نشاهد معا الفيديو</a:t>
            </a:r>
          </a:p>
        </p:txBody>
      </p:sp>
      <p:sp>
        <p:nvSpPr>
          <p:cNvPr id="4" name="وسيلة شرح مع سهم إلى الأعلى 3">
            <a:hlinkClick r:id="rId4"/>
          </p:cNvPr>
          <p:cNvSpPr/>
          <p:nvPr/>
        </p:nvSpPr>
        <p:spPr>
          <a:xfrm>
            <a:off x="3686620" y="1944914"/>
            <a:ext cx="4513943" cy="29173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اضغط هنا</a:t>
            </a:r>
            <a:endParaRPr lang="ar-SA" sz="6600" b="1" dirty="0"/>
          </a:p>
        </p:txBody>
      </p:sp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4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1516573"/>
            <a:ext cx="11591777" cy="49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4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rgbClr val="FFC000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rgbClr val="FFC000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6578"/>
              </p:ext>
            </p:extLst>
          </p:nvPr>
        </p:nvGraphicFramePr>
        <p:xfrm>
          <a:off x="2159563" y="1628800"/>
          <a:ext cx="7686650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43325"/>
                <a:gridCol w="384332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 محمود عثمان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أبو طه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 خضر حسن صلاح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3746500" y="3921442"/>
            <a:ext cx="4699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بإشراف الاستاذ عصام عبيد الله</a:t>
            </a:r>
            <a:endParaRPr lang="ar-S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318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805577" y="1063779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نجمة مكونة من 7 نقاط 4">
            <a:hlinkClick r:id="rId6"/>
          </p:cNvPr>
          <p:cNvSpPr/>
          <p:nvPr/>
        </p:nvSpPr>
        <p:spPr>
          <a:xfrm>
            <a:off x="4093029" y="2612571"/>
            <a:ext cx="3033485" cy="252548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اضغط هنا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4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نشاط تطبيقي: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" y="1450415"/>
            <a:ext cx="1136669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2" name="مربع نص 1"/>
          <p:cNvSpPr txBox="1"/>
          <p:nvPr/>
        </p:nvSpPr>
        <p:spPr>
          <a:xfrm rot="10800000" flipV="1">
            <a:off x="1308295" y="2128106"/>
            <a:ext cx="8231451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أَحضِر حَبَّةَ بُرتُقال ثم قُمْ بتَقسيمِها إِلى أَربَعَةِ أَقسامٍ مُتَساوِيَة، ثم كُل نِصفَ الحَبّة واكتُب الكَسر الَّذي أَكَلتَهُ والمُتَبَقي مِنْهُ؟</a:t>
            </a:r>
            <a:endParaRPr lang="ar-SA" sz="40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6" name="Picture 2" descr="البرتقال ، البرتقال ، مجانا, الطعام, الحمضيات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43" y="3429000"/>
            <a:ext cx="4371409" cy="31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62594" y="2011677"/>
            <a:ext cx="979714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FFC000"/>
                </a:solidFill>
              </a:rPr>
              <a:t>أحسنتم </a:t>
            </a:r>
          </a:p>
          <a:p>
            <a:pPr algn="ctr"/>
            <a:r>
              <a:rPr lang="ar-SA" sz="8800" b="1" dirty="0" smtClean="0">
                <a:solidFill>
                  <a:srgbClr val="F1A19F"/>
                </a:solidFill>
              </a:rPr>
              <a:t>إلى اللقــــاء</a:t>
            </a:r>
            <a:endParaRPr lang="en-US" sz="8800" b="1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4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7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8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10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2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10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4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5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6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7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10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2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7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5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587262" y="3024554"/>
            <a:ext cx="48955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الكُسور</a:t>
            </a:r>
            <a:endParaRPr lang="ar-S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829994" y="3291840"/>
            <a:ext cx="1001619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 smtClean="0">
                <a:solidFill>
                  <a:srgbClr val="FFFF00"/>
                </a:solidFill>
              </a:rPr>
              <a:t>أَن يَتَعَرَفَ الطّالِب إِلى مَفهوم الكَسْر العادي</a:t>
            </a:r>
            <a:endParaRPr lang="ar-S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4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4"/>
            <a:ext cx="12192000" cy="6858000"/>
          </a:xfrm>
          <a:prstGeom prst="rect">
            <a:avLst/>
          </a:prstGeom>
        </p:spPr>
      </p:pic>
      <p:pic>
        <p:nvPicPr>
          <p:cNvPr id="3082" name="Picture 10" descr="توضيح الكعكة الصفراء كعكة الكرتون كعكة مربعة وجبة خفيفة, توضيح الكعكة  الصفراء, مربع, كعكة الكرتون PNG وملف PSD للتحميل مجان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8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81" y="2259238"/>
            <a:ext cx="370594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1125415" y="98474"/>
            <a:ext cx="6696221" cy="2715064"/>
          </a:xfrm>
          <a:prstGeom prst="cloudCallou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تُريدُ فاطِمة تَقسيم الكَعكَة بَيْنَ أَبنائِها الأَرْبَعَة بالتَّساوي ما هُوَ نَصيب كُلُّ واحِد؟</a:t>
            </a:r>
            <a:endParaRPr lang="ar-SA" sz="3200" dirty="0">
              <a:solidFill>
                <a:schemeClr val="tx1"/>
              </a:solidFill>
            </a:endParaRPr>
          </a:p>
        </p:txBody>
      </p:sp>
      <p:pic>
        <p:nvPicPr>
          <p:cNvPr id="3090" name="Picture 18" descr="تصاميم بنات متحجبات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267286"/>
            <a:ext cx="3162349" cy="60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3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4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8" y="12987"/>
            <a:ext cx="12192000" cy="6858000"/>
          </a:xfrm>
          <a:prstGeom prst="rect">
            <a:avLst/>
          </a:prstGeom>
        </p:spPr>
      </p:pic>
      <p:pic>
        <p:nvPicPr>
          <p:cNvPr id="1038" name="Picture 14" descr="سكرابز بنات2021.سكرابزمميز.سكرابز بنات صغيرة.سكرابز للتصميم خلفية شفافه -  ام مالك وميرن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88" y="558800"/>
            <a:ext cx="2466165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368300" y="241300"/>
            <a:ext cx="9194800" cy="2451100"/>
          </a:xfrm>
          <a:prstGeom prst="cloudCallout">
            <a:avLst>
              <a:gd name="adj1" fmla="val 56413"/>
              <a:gd name="adj2" fmla="val 4554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صَنَعَت وِداد كَعكَة لِعيدِ ميلادها وَأَرادَت تَقسيمها بَينَها وَبينَ جارَتِها كم نَصيبُ كُلّ مِنْهُما</a:t>
            </a:r>
            <a:endParaRPr lang="ar-SA" sz="4000" dirty="0"/>
          </a:p>
        </p:txBody>
      </p:sp>
      <p:pic>
        <p:nvPicPr>
          <p:cNvPr id="1049" name="Picture 25" descr="تورتات اعياد ميلاد , صور اجمل تورتات تحفه بجد - اروع روع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997200"/>
            <a:ext cx="2687637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رابط مستقيم 17"/>
          <p:cNvCxnSpPr/>
          <p:nvPr/>
        </p:nvCxnSpPr>
        <p:spPr>
          <a:xfrm>
            <a:off x="2097881" y="3098800"/>
            <a:ext cx="0" cy="2717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646386" y="2519180"/>
            <a:ext cx="4229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C000"/>
                </a:solidFill>
              </a:rPr>
              <a:t>تأَخُذُ كُلٌّ مِنْهُما النِّصف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441700" y="3164465"/>
            <a:ext cx="670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يُرْمَزُ لِنَصيبِ كُلّ واحِدَةٍ مِنهُما بالرَّمز التّالي</a:t>
            </a:r>
            <a:endParaRPr lang="ar-SA" sz="3600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6794500" y="3857535"/>
            <a:ext cx="314778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ما أَخَذَتهُ كُلَّ واحِدَة</a:t>
            </a:r>
          </a:p>
          <a:p>
            <a:r>
              <a:rPr lang="ar-SA" sz="3600" dirty="0" smtClean="0"/>
              <a:t>العَدَد الكُلي للأَجزاء</a:t>
            </a:r>
          </a:p>
          <a:p>
            <a:endParaRPr lang="ar-SA" sz="3600" dirty="0"/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6981371" y="4457700"/>
            <a:ext cx="2960915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/>
          <p:cNvSpPr txBox="1"/>
          <p:nvPr/>
        </p:nvSpPr>
        <p:spPr>
          <a:xfrm>
            <a:off x="5406434" y="3810796"/>
            <a:ext cx="10885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1</a:t>
            </a:r>
            <a:endParaRPr lang="ar-SA" sz="5400" dirty="0">
              <a:solidFill>
                <a:srgbClr val="FF0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5475377" y="4457700"/>
            <a:ext cx="950685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5406433" y="4458496"/>
            <a:ext cx="10885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0000"/>
                </a:solidFill>
              </a:rPr>
              <a:t>2</a:t>
            </a:r>
            <a:endParaRPr lang="ar-SA" sz="5400" dirty="0">
              <a:solidFill>
                <a:srgbClr val="FF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223848" y="3790393"/>
            <a:ext cx="2251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1A19F"/>
                </a:solidFill>
              </a:rPr>
              <a:t>البَسط</a:t>
            </a:r>
            <a:endParaRPr lang="ar-SA" sz="5400" dirty="0">
              <a:solidFill>
                <a:srgbClr val="F1A19F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3695702" y="4590143"/>
            <a:ext cx="1427841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/>
          <p:cNvSpPr txBox="1"/>
          <p:nvPr/>
        </p:nvSpPr>
        <p:spPr>
          <a:xfrm>
            <a:off x="3223847" y="4688531"/>
            <a:ext cx="2251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1A19F"/>
                </a:solidFill>
              </a:rPr>
              <a:t>المَقام</a:t>
            </a:r>
            <a:endParaRPr lang="ar-SA" sz="5400" dirty="0">
              <a:solidFill>
                <a:srgbClr val="F1A19F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089728" y="5592584"/>
            <a:ext cx="37519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 smtClean="0"/>
              <a:t>يُقْرَأ نِصف</a:t>
            </a:r>
            <a:endParaRPr lang="ar-SA" sz="4800" dirty="0"/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0" grpId="0"/>
      <p:bldP spid="33" grpId="0"/>
      <p:bldP spid="53" grpId="0"/>
      <p:bldP spid="54" grpId="0"/>
      <p:bldP spid="57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378</Words>
  <Application>Microsoft Office PowerPoint</Application>
  <PresentationFormat>Personnalisé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رياضيات درس الكسور للصف الثالثالث الفصل الدراسي الثاني الوحدة التاسعة</dc:title>
  <dc:subject>بوربوينت رياضيات للصف الثالثالث الفصل الدراسي الثاني درس الكسور الوحدة التاسعة</dc:subject>
  <dc:creator>الملتقى التربوي</dc:creator>
  <cp:keywords>رياضيات; بوربوينت; الصف الثالث</cp:keywords>
  <dc:description>بوربوينت رياضيات للصف الثالثالث الفصل الدراسي الثاني الوحدة التاسعة درس الكسور</dc:description>
  <cp:lastModifiedBy>HDNL2GSR557</cp:lastModifiedBy>
  <cp:revision>1</cp:revision>
  <dcterms:created xsi:type="dcterms:W3CDTF">2021-03-12T00:47:14Z</dcterms:created>
  <dcterms:modified xsi:type="dcterms:W3CDTF">2021-03-12T00:47:14Z</dcterms:modified>
  <cp:category>رياضيات; الملتقى التربوي; الفصل الثاني</cp:category>
</cp:coreProperties>
</file>