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79" r:id="rId3"/>
    <p:sldId id="258" r:id="rId4"/>
    <p:sldId id="259" r:id="rId5"/>
    <p:sldId id="281" r:id="rId6"/>
    <p:sldId id="265" r:id="rId7"/>
    <p:sldId id="289" r:id="rId8"/>
    <p:sldId id="283" r:id="rId9"/>
    <p:sldId id="291" r:id="rId10"/>
    <p:sldId id="276" r:id="rId11"/>
    <p:sldId id="280" r:id="rId12"/>
    <p:sldId id="294" r:id="rId13"/>
    <p:sldId id="271" r:id="rId14"/>
    <p:sldId id="288" r:id="rId15"/>
    <p:sldId id="275" r:id="rId16"/>
    <p:sldId id="273" r:id="rId17"/>
    <p:sldId id="270" r:id="rId18"/>
    <p:sldId id="274" r:id="rId19"/>
    <p:sldId id="268" r:id="rId20"/>
    <p:sldId id="266" r:id="rId21"/>
    <p:sldId id="295" r:id="rId22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-25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3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53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3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5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5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8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3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9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4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4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4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8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.facebook.com/l.php?u=https://youtu.be/fDS5JlZY1dY?fbclid=IwAR1etOS5ewQL2cO8xjoVj3cF9kjv4Mjdg8-H8HwUh5v2PEVK0fp4PKb9RNY&amp;h=AT39JiHKBkrRiNQHMwiLyuwBHyw_nk6CkqrffDFpyrRTeqQZBX0-D4MUgpIPfKGPsSOM3dieXjktHoO5EC4hfqepPrVHorpp2aCcbeMQv7PZrqoqI1nUdkaUf1CPSwvaRFnl" TargetMode="Externa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hyperlink" Target="https://www.wepal.net/library/?app=content.list&amp;level=3&amp;semester=2&amp;subject=2&amp;type=5&amp;submit=submit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42.emf"/><Relationship Id="rId7" Type="http://schemas.openxmlformats.org/officeDocument/2006/relationships/image" Target="../media/image46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10" Type="http://schemas.openxmlformats.org/officeDocument/2006/relationships/image" Target="../media/image49.emf"/><Relationship Id="rId4" Type="http://schemas.openxmlformats.org/officeDocument/2006/relationships/image" Target="../media/image43.emf"/><Relationship Id="rId9" Type="http://schemas.openxmlformats.org/officeDocument/2006/relationships/image" Target="../media/image4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13" Type="http://schemas.openxmlformats.org/officeDocument/2006/relationships/image" Target="../media/image61.emf"/><Relationship Id="rId3" Type="http://schemas.openxmlformats.org/officeDocument/2006/relationships/image" Target="../media/image51.emf"/><Relationship Id="rId7" Type="http://schemas.openxmlformats.org/officeDocument/2006/relationships/image" Target="../media/image55.emf"/><Relationship Id="rId12" Type="http://schemas.openxmlformats.org/officeDocument/2006/relationships/image" Target="../media/image60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emf"/><Relationship Id="rId7" Type="http://schemas.openxmlformats.org/officeDocument/2006/relationships/image" Target="../media/image66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emf"/><Relationship Id="rId5" Type="http://schemas.openxmlformats.org/officeDocument/2006/relationships/image" Target="../media/image64.emf"/><Relationship Id="rId4" Type="http://schemas.openxmlformats.org/officeDocument/2006/relationships/image" Target="../media/image63.emf"/><Relationship Id="rId9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.facebook.com/l.php?u=https://wordwall.net/ar/resource/856984?fbclid=IwAR0rMx_KFQXf39RFMLkPOZoKEh1KR2C5KLNoZAbZGe5OzmCtLejOL6N067o&amp;h=AT16LdAq6apSA2XF_GRXRVk33ojkasp0zUtSadVZBYh1bIsHp_GKnxu7i3khiLPlE_rDK69JauY3Pie9rtj_ZMdBsVb6rVJH0U1j6GHCHLlrCgCTDSXdMgtnFZs8SuJETFbK" TargetMode="External"/><Relationship Id="rId7" Type="http://schemas.openxmlformats.org/officeDocument/2006/relationships/image" Target="../media/image70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hyperlink" Target="https://l.facebook.com/l.php?u=https://wordwall.net/ar/embed/3d3d2cc37e1d436980574af9a59cef01?themeId=41&amp;templateId=5&amp;fbclid=IwAR0wq5x3zwAXkvDd3OkO70HElMht_j3ZQlr8G6jFhruu7gAUneD1EyF3g1U&amp;h=AT16LdAq6apSA2XF_GRXRVk33ojkasp0zUtSadVZBYh1bIsHp_GKnxu7i3khiLPlE_rDK69JauY3Pie9rtj_ZMdBsVb6rVJH0U1j6GHCHLlrCgCTDSXdMgtnFZs8SuJETFbK" TargetMode="External"/><Relationship Id="rId4" Type="http://schemas.openxmlformats.org/officeDocument/2006/relationships/hyperlink" Target="https://l.facebook.com/l.php?u=https://wordwall.net/ar/resource/7082123?fbclid=IwAR1yTk0HdRqETx1kbDayS7CD_EUqovoPwpH2qFvGGBWzorgp84VhfOKhvNg&amp;h=AT16LdAq6apSA2XF_GRXRVk33ojkasp0zUtSadVZBYh1bIsHp_GKnxu7i3khiLPlE_rDK69JauY3Pie9rtj_ZMdBsVb6rVJH0U1j6GHCHLlrCgCTDSXdMgtnFZs8SuJETFbK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hyperlink" Target="https://l.facebook.com/l.php?u=https://drive.google.com/file/d/1lobR8pkcTFGmZudiE4GQ0SLMzAHVQMjY/view?usp=drivesdk&amp;fbclid=IwAR2ti_ftHowEPLaZqX8pId5mDeKFJAbl3DI3bAl8tUm5aZ98Jv7PmneURP0&amp;h=AT16LdAq6apSA2XF_GRXRVk33ojkasp0zUtSadVZBYh1bIsHp_GKnxu7i3khiLPlE_rDK69JauY3Pie9rtj_ZMdBsVb6rVJH0U1j6GHCHLlrCgCTDSXdMgtnFZs8SuJETFbK" TargetMode="External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.facebook.com/l.php?u=https://youtu.be/YzNFo1rSKcc?fbclid=IwAR0Mr9tfdHzX6nog7gW8PrUIEAf3DItxi8JtVmJB99UN_iQhf79KzCvx8HI&amp;h=AT3rlaDLFkOl8y1KaPS0ZmXRlmq0seDf13fHoLpQQXXU-bQlR3nLSQnWLOhWzsvB-DflbTGnVgHoN9P5z260-dy5JJasIiTWSCM84sGD623e2BtTBpRTQ7YVqGQ57JyaoPJ3" TargetMode="External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slide" Target="slide16.xml"/><Relationship Id="rId3" Type="http://schemas.openxmlformats.org/officeDocument/2006/relationships/slide" Target="slide3.xml"/><Relationship Id="rId7" Type="http://schemas.openxmlformats.org/officeDocument/2006/relationships/slide" Target="slide13.xml"/><Relationship Id="rId12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10.xml"/><Relationship Id="rId1" Type="http://schemas.openxmlformats.org/officeDocument/2006/relationships/tags" Target="../tags/tag1.xml"/><Relationship Id="rId6" Type="http://schemas.openxmlformats.org/officeDocument/2006/relationships/slide" Target="slide21.xml"/><Relationship Id="rId11" Type="http://schemas.openxmlformats.org/officeDocument/2006/relationships/slide" Target="slide4.xml"/><Relationship Id="rId5" Type="http://schemas.openxmlformats.org/officeDocument/2006/relationships/image" Target="../media/image5.jpeg"/><Relationship Id="rId15" Type="http://schemas.openxmlformats.org/officeDocument/2006/relationships/slide" Target="slide8.xml"/><Relationship Id="rId10" Type="http://schemas.openxmlformats.org/officeDocument/2006/relationships/slide" Target="slide18.xml"/><Relationship Id="rId4" Type="http://schemas.openxmlformats.org/officeDocument/2006/relationships/image" Target="../media/image4.emf"/><Relationship Id="rId9" Type="http://schemas.openxmlformats.org/officeDocument/2006/relationships/slide" Target="slide12.xml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emf"/><Relationship Id="rId5" Type="http://schemas.openxmlformats.org/officeDocument/2006/relationships/image" Target="../media/image12.png"/><Relationship Id="rId10" Type="http://schemas.openxmlformats.org/officeDocument/2006/relationships/image" Target="../media/image17.emf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image" Target="../media/image28.emf"/><Relationship Id="rId18" Type="http://schemas.openxmlformats.org/officeDocument/2006/relationships/image" Target="../media/image33.emf"/><Relationship Id="rId3" Type="http://schemas.openxmlformats.org/officeDocument/2006/relationships/hyperlink" Target="https://www.wepal.net/library/?app=content.list&amp;level=3&amp;semester=2&amp;subject=2&amp;type=2&amp;submit=submithttps://www.wepal.net/library/?app=content.list&amp;level=3&amp;semester=2&amp;subject=2&amp;type=5&amp;submit=submit" TargetMode="External"/><Relationship Id="rId21" Type="http://schemas.openxmlformats.org/officeDocument/2006/relationships/image" Target="../media/image36.emf"/><Relationship Id="rId7" Type="http://schemas.openxmlformats.org/officeDocument/2006/relationships/image" Target="../media/image22.emf"/><Relationship Id="rId12" Type="http://schemas.openxmlformats.org/officeDocument/2006/relationships/image" Target="../media/image27.emf"/><Relationship Id="rId17" Type="http://schemas.openxmlformats.org/officeDocument/2006/relationships/image" Target="../media/image32.png"/><Relationship Id="rId2" Type="http://schemas.openxmlformats.org/officeDocument/2006/relationships/image" Target="../media/image9.jpg"/><Relationship Id="rId16" Type="http://schemas.openxmlformats.org/officeDocument/2006/relationships/image" Target="../media/image31.png"/><Relationship Id="rId20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11" Type="http://schemas.openxmlformats.org/officeDocument/2006/relationships/image" Target="../media/image26.emf"/><Relationship Id="rId24" Type="http://schemas.openxmlformats.org/officeDocument/2006/relationships/image" Target="../media/image39.emf"/><Relationship Id="rId5" Type="http://schemas.openxmlformats.org/officeDocument/2006/relationships/image" Target="../media/image20.emf"/><Relationship Id="rId15" Type="http://schemas.openxmlformats.org/officeDocument/2006/relationships/image" Target="../media/image30.emf"/><Relationship Id="rId23" Type="http://schemas.openxmlformats.org/officeDocument/2006/relationships/image" Target="../media/image38.emf"/><Relationship Id="rId10" Type="http://schemas.openxmlformats.org/officeDocument/2006/relationships/image" Target="../media/image25.emf"/><Relationship Id="rId19" Type="http://schemas.openxmlformats.org/officeDocument/2006/relationships/image" Target="../media/image34.png"/><Relationship Id="rId4" Type="http://schemas.openxmlformats.org/officeDocument/2006/relationships/image" Target="../media/image19.emf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الرِّياضِيّات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86398" y="3163277"/>
            <a:ext cx="3021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الصَّفُّ ال</a:t>
            </a:r>
            <a:r>
              <a:rPr lang="ar-SA" sz="5400" b="1" dirty="0" smtClean="0">
                <a:ln/>
                <a:solidFill>
                  <a:schemeClr val="accent4"/>
                </a:solidFill>
              </a:rPr>
              <a:t>ثّالِث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7619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65918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نٌشاهِدُ مَعاً  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9389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821577" y="2967335"/>
            <a:ext cx="69625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  <a:hlinkClick r:id="rId3"/>
              </a:rPr>
              <a:t>الفيديو</a:t>
            </a:r>
            <a:r>
              <a:rPr lang="ar-SA" sz="5400" b="1" dirty="0" smtClean="0">
                <a:ln/>
                <a:solidFill>
                  <a:schemeClr val="accent4"/>
                </a:solidFill>
              </a:rPr>
              <a:t> 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7881" y="1842525"/>
            <a:ext cx="2182557" cy="224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6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11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810228" y="663173"/>
            <a:ext cx="105360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بعد مشاهدة الفيديو :</a:t>
            </a:r>
          </a:p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هيا نحل التمارين التالية :</a:t>
            </a:r>
            <a:endParaRPr lang="en-US" sz="3200" b="1" dirty="0">
              <a:solidFill>
                <a:schemeClr val="bg1"/>
              </a:solidFill>
              <a:cs typeface="Akhbar MT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9176" y="2136999"/>
            <a:ext cx="1755499" cy="9833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9176" y="3867053"/>
            <a:ext cx="1760584" cy="10116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5060" y="879056"/>
            <a:ext cx="646526" cy="6454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7421" y="859123"/>
            <a:ext cx="552526" cy="6698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89120" y="2297430"/>
            <a:ext cx="465201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C000"/>
                </a:solidFill>
              </a:rPr>
              <a:t>عدد نضربه في      الناتج يكون </a:t>
            </a:r>
            <a:endParaRPr lang="ar-SA" sz="2800" b="1" dirty="0">
              <a:solidFill>
                <a:srgbClr val="FFC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1067" y="2314755"/>
            <a:ext cx="344488" cy="4728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5569" y="2314755"/>
            <a:ext cx="431169" cy="3981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24621" y="4113877"/>
            <a:ext cx="47728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C000"/>
                </a:solidFill>
              </a:rPr>
              <a:t>عدد نضربه في      الناتج يكون </a:t>
            </a:r>
            <a:endParaRPr lang="ar-SA" sz="3200" b="1" dirty="0">
              <a:solidFill>
                <a:srgbClr val="FFC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9232" y="4113877"/>
            <a:ext cx="308578" cy="4466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14016" y="4161836"/>
            <a:ext cx="491566" cy="3987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4096" y="3513110"/>
            <a:ext cx="277749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FFC000"/>
                </a:solidFill>
              </a:rPr>
              <a:t>ويمكن استخدام الطريقة القفزية كما ذكرنا سابقاً</a:t>
            </a:r>
            <a:endParaRPr lang="ar-SA" sz="2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67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0.51315 0.2004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1" y="1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0.59323 0.4414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61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509451" y="1478168"/>
            <a:ext cx="69886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تَدْريباتُ الْكِتاب</a:t>
            </a:r>
            <a:r>
              <a:rPr lang="ar-SA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561703" y="5394960"/>
            <a:ext cx="3252651" cy="1371600"/>
            <a:chOff x="561703" y="5381897"/>
            <a:chExt cx="3252651" cy="1371600"/>
          </a:xfrm>
        </p:grpSpPr>
        <p:sp>
          <p:nvSpPr>
            <p:cNvPr id="5" name="سهم إلى اليمين 4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178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7541620" y="515983"/>
            <a:ext cx="4127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bg1"/>
                </a:solidFill>
              </a:rPr>
              <a:t>تَدْريبُ الْكِتاب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216873"/>
            <a:ext cx="12193057" cy="68585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58861" y="669871"/>
            <a:ext cx="46746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4000" b="1" dirty="0">
                <a:solidFill>
                  <a:srgbClr val="FFC000"/>
                </a:solidFill>
              </a:rPr>
              <a:t>تَدْريبُ الْكِتاب </a:t>
            </a:r>
            <a:r>
              <a:rPr lang="ar-SA" sz="4000" b="1" dirty="0" smtClean="0">
                <a:solidFill>
                  <a:srgbClr val="FFC000"/>
                </a:solidFill>
              </a:rPr>
              <a:t>        صفحة</a:t>
            </a:r>
            <a:endParaRPr lang="en-US" sz="4000" b="1" dirty="0">
              <a:solidFill>
                <a:srgbClr val="FFC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280" y="1377756"/>
            <a:ext cx="8715808" cy="31028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0917" y="2814800"/>
            <a:ext cx="341406" cy="5364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8017" y="2814800"/>
            <a:ext cx="341406" cy="5364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6794" y="1522520"/>
            <a:ext cx="506012" cy="579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4511" y="1318286"/>
            <a:ext cx="1182727" cy="4938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6198" y="3610592"/>
            <a:ext cx="423923" cy="4584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9599" y="3610592"/>
            <a:ext cx="401845" cy="4584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2902" y="3713462"/>
            <a:ext cx="310923" cy="4694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48107" y="3610592"/>
            <a:ext cx="359695" cy="3596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53353" y="3592115"/>
            <a:ext cx="526906" cy="4537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06290" y="3713462"/>
            <a:ext cx="8686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قصص</a:t>
            </a:r>
            <a:endParaRPr lang="ar-SA" sz="20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80046" y="682098"/>
            <a:ext cx="686267" cy="6361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10393" y="746507"/>
            <a:ext cx="631227" cy="5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3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7037E-7 L 0.17799 0.021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93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846070" y="561703"/>
            <a:ext cx="8823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b="1" dirty="0" smtClean="0">
                <a:solidFill>
                  <a:srgbClr val="FFC000"/>
                </a:solidFill>
              </a:rPr>
              <a:t>تَدْريبُ 8 صفحة71</a:t>
            </a:r>
            <a:endParaRPr lang="en-US" sz="6000" b="1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058" y="1577372"/>
            <a:ext cx="10497884" cy="4057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8130" y="3012914"/>
            <a:ext cx="564035" cy="593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7732" y="3995334"/>
            <a:ext cx="494433" cy="6265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4610" y="2966439"/>
            <a:ext cx="463876" cy="552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4610" y="4101984"/>
            <a:ext cx="424832" cy="432281"/>
          </a:xfrm>
          <a:prstGeom prst="rect">
            <a:avLst/>
          </a:prstGeom>
        </p:spPr>
      </p:pic>
      <p:sp>
        <p:nvSpPr>
          <p:cNvPr id="10" name="Multiply 9"/>
          <p:cNvSpPr/>
          <p:nvPr/>
        </p:nvSpPr>
        <p:spPr>
          <a:xfrm>
            <a:off x="8697556" y="2680445"/>
            <a:ext cx="148590" cy="21180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0671" y="2786349"/>
            <a:ext cx="121931" cy="1524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1039" y="3951559"/>
            <a:ext cx="121931" cy="1524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49920" y="3875353"/>
            <a:ext cx="121931" cy="152413"/>
          </a:xfrm>
          <a:prstGeom prst="rect">
            <a:avLst/>
          </a:prstGeom>
        </p:spPr>
      </p:pic>
      <p:sp>
        <p:nvSpPr>
          <p:cNvPr id="14" name="Down Arrow Callout 13"/>
          <p:cNvSpPr/>
          <p:nvPr/>
        </p:nvSpPr>
        <p:spPr>
          <a:xfrm rot="18181515">
            <a:off x="8967858" y="2627886"/>
            <a:ext cx="623701" cy="621999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2</a:t>
            </a:r>
            <a:endParaRPr lang="ar-SA" dirty="0"/>
          </a:p>
        </p:txBody>
      </p:sp>
      <p:sp>
        <p:nvSpPr>
          <p:cNvPr id="16" name="Down Arrow Callout 15"/>
          <p:cNvSpPr/>
          <p:nvPr/>
        </p:nvSpPr>
        <p:spPr>
          <a:xfrm rot="18453638">
            <a:off x="8940112" y="3640561"/>
            <a:ext cx="623701" cy="621999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9</a:t>
            </a:r>
          </a:p>
        </p:txBody>
      </p:sp>
      <p:sp>
        <p:nvSpPr>
          <p:cNvPr id="20" name="Down Arrow Callout 19"/>
          <p:cNvSpPr/>
          <p:nvPr/>
        </p:nvSpPr>
        <p:spPr>
          <a:xfrm rot="18645354">
            <a:off x="3664355" y="2429823"/>
            <a:ext cx="623701" cy="621999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1</a:t>
            </a:r>
          </a:p>
        </p:txBody>
      </p:sp>
      <p:sp>
        <p:nvSpPr>
          <p:cNvPr id="24" name="Down Arrow Callout 23"/>
          <p:cNvSpPr/>
          <p:nvPr/>
        </p:nvSpPr>
        <p:spPr>
          <a:xfrm rot="18488286">
            <a:off x="3644953" y="3659388"/>
            <a:ext cx="623701" cy="621999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9</a:t>
            </a:r>
            <a:endParaRPr lang="ar-SA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58287" y="4213409"/>
            <a:ext cx="341406" cy="53649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3496" y="2962258"/>
            <a:ext cx="341406" cy="53649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10556" y="3101601"/>
            <a:ext cx="341406" cy="53649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38302" y="4195114"/>
            <a:ext cx="341406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2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4" grpId="0" animBg="1"/>
      <p:bldP spid="16" grpId="0" animBg="1"/>
      <p:bldP spid="20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37996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نَلْعَب  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20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92000" cy="6858000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2386148" y="2411516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  <a:hlinkClick r:id="rId3"/>
              </a:rPr>
              <a:t>هيّا نَلْعَب2</a:t>
            </a:r>
            <a:endParaRPr lang="ar-SA" sz="115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oto Naskh Arabic U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93290" y="740246"/>
            <a:ext cx="550823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115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Noto Naskh Arabic UI"/>
                <a:hlinkClick r:id="rId4"/>
              </a:rPr>
              <a:t>هيّا </a:t>
            </a:r>
            <a:r>
              <a:rPr lang="ar-SA" sz="115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Noto Naskh Arabic UI"/>
                <a:hlinkClick r:id="rId4"/>
              </a:rPr>
              <a:t>نَلْعَب 1</a:t>
            </a:r>
            <a:endParaRPr lang="ar-SA" sz="115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Noto Naskh Arabic U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62305" y="4082786"/>
            <a:ext cx="5097870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115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Noto Naskh Arabic UI"/>
                <a:hlinkClick r:id="rId5"/>
              </a:rPr>
              <a:t>هيّا </a:t>
            </a:r>
            <a:r>
              <a:rPr lang="ar-SA" sz="115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Noto Naskh Arabic UI"/>
                <a:hlinkClick r:id="rId5"/>
              </a:rPr>
              <a:t>نَلْعَب3</a:t>
            </a:r>
            <a:endParaRPr lang="ar-SA" sz="115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Noto Naskh Arabic U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1153" y="546311"/>
            <a:ext cx="2578832" cy="25788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934" y="3779413"/>
            <a:ext cx="2359356" cy="23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4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الْمَهامُ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2378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-13063"/>
            <a:ext cx="359663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898177" y="404947"/>
            <a:ext cx="299100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4400" b="1" dirty="0">
                <a:solidFill>
                  <a:srgbClr val="FF0000"/>
                </a:solidFill>
              </a:rPr>
              <a:t>نشاط تطبيقي:</a:t>
            </a:r>
          </a:p>
          <a:p>
            <a:pPr algn="ctr">
              <a:lnSpc>
                <a:spcPct val="200000"/>
              </a:lnSpc>
            </a:pPr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</a:rPr>
              <a:t>حل ورقة العمل</a:t>
            </a:r>
          </a:p>
          <a:p>
            <a:pPr algn="ctr">
              <a:lnSpc>
                <a:spcPct val="200000"/>
              </a:lnSpc>
            </a:pPr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</a:rPr>
              <a:t>التالية</a:t>
            </a:r>
            <a:endParaRPr lang="en-US" sz="6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88" y="5509797"/>
            <a:ext cx="902286" cy="13351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50" y="4492038"/>
            <a:ext cx="1755800" cy="5182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5060" y="735477"/>
            <a:ext cx="208026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C000"/>
                </a:solidFill>
                <a:hlinkClick r:id="rId5"/>
              </a:rPr>
              <a:t>ورقة عمل لدرس القسمة</a:t>
            </a:r>
            <a:endParaRPr lang="ar-SA" sz="2800" b="1" dirty="0">
              <a:solidFill>
                <a:srgbClr val="FFC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0008" y="0"/>
            <a:ext cx="5334582" cy="664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0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255592" y="184946"/>
            <a:ext cx="36808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6600" b="1" dirty="0" smtClean="0">
                <a:ln/>
                <a:solidFill>
                  <a:schemeClr val="accent4"/>
                </a:solidFill>
              </a:rPr>
              <a:t>فَريقُ الْعَمَل </a:t>
            </a:r>
            <a:r>
              <a:rPr lang="ar-SA" sz="66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6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149" y="1292942"/>
            <a:ext cx="5791702" cy="26519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52256" y="3969028"/>
            <a:ext cx="69272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FFC000"/>
                </a:solidFill>
              </a:rPr>
              <a:t>ب</a:t>
            </a:r>
            <a:r>
              <a:rPr lang="ar-SA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إشراف الأستاذ عصام عبيد الله</a:t>
            </a:r>
            <a:endParaRPr lang="ar-SA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71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821680" y="656196"/>
            <a:ext cx="55989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 smtClean="0">
                <a:solidFill>
                  <a:schemeClr val="bg1"/>
                </a:solidFill>
                <a:cs typeface="Akhbar MT" pitchFamily="2" charset="-78"/>
              </a:rPr>
              <a:t>مُهِمَّة أَدائِيَّة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3693" y="0"/>
            <a:ext cx="2798307" cy="68585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46159" y="0"/>
            <a:ext cx="41713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sz="72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مُهِمْة أدائية 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09060" y="1657350"/>
            <a:ext cx="471211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chemeClr val="accent2">
                    <a:lumMod val="75000"/>
                  </a:schemeClr>
                </a:solidFill>
              </a:rPr>
              <a:t>تصميم وسيلة تعليمية للقسمة من خامات البيئة وحبوب مثل حبوب الفاصولياء أو البازيلاء</a:t>
            </a:r>
            <a:endParaRPr lang="ar-SA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6618" y="4583431"/>
            <a:ext cx="3109541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فيديو للمساعدة</a:t>
            </a:r>
            <a:r>
              <a:rPr lang="ar-SA" sz="3600" b="1" dirty="0" smtClean="0">
                <a:solidFill>
                  <a:schemeClr val="accent2">
                    <a:lumMod val="75000"/>
                  </a:schemeClr>
                </a:solidFill>
              </a:rPr>
              <a:t> لآلية العمل بهذه الوسيلة</a:t>
            </a:r>
            <a:endParaRPr lang="ar-SA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555" y="1360136"/>
            <a:ext cx="2326998" cy="181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8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346"/>
            <a:ext cx="12193057" cy="68646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0" y="1182231"/>
            <a:ext cx="6096000" cy="449353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ar-SA" sz="6600" b="1" dirty="0">
                <a:solidFill>
                  <a:srgbClr val="FFC000"/>
                </a:solidFill>
              </a:rPr>
              <a:t>وفقكم الله يا أبطال </a:t>
            </a:r>
          </a:p>
          <a:p>
            <a:pPr lvl="0" algn="ctr">
              <a:lnSpc>
                <a:spcPct val="150000"/>
              </a:lnSpc>
            </a:pPr>
            <a:r>
              <a:rPr lang="ar-SA" sz="6600" b="1" dirty="0">
                <a:solidFill>
                  <a:srgbClr val="FFC000"/>
                </a:solidFill>
              </a:rPr>
              <a:t>أحسنتم </a:t>
            </a:r>
          </a:p>
          <a:p>
            <a:pPr lvl="0" algn="ctr"/>
            <a:r>
              <a:rPr lang="ar-SA" sz="8800" b="1" dirty="0">
                <a:solidFill>
                  <a:srgbClr val="F1A19F"/>
                </a:solidFill>
              </a:rPr>
              <a:t>إلى اللقــــاء</a:t>
            </a:r>
            <a:endParaRPr lang="en-US" sz="8800" b="1" dirty="0">
              <a:solidFill>
                <a:srgbClr val="F1A1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55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hlinkClick r:id="rId3" action="ppaction://hlinksldjump"/>
          </p:cNvPr>
          <p:cNvSpPr txBox="1"/>
          <p:nvPr/>
        </p:nvSpPr>
        <p:spPr>
          <a:xfrm>
            <a:off x="5095875" y="723901"/>
            <a:ext cx="2305050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عنوان الدرس </a:t>
            </a:r>
            <a:endParaRPr lang="ar-JO" sz="3200" b="1" dirty="0">
              <a:solidFill>
                <a:schemeClr val="tx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835" y="444502"/>
            <a:ext cx="1828801" cy="1664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مجموعة 9"/>
          <p:cNvGrpSpPr/>
          <p:nvPr/>
        </p:nvGrpSpPr>
        <p:grpSpPr>
          <a:xfrm>
            <a:off x="152400" y="222977"/>
            <a:ext cx="12192000" cy="6779522"/>
            <a:chOff x="1" y="78656"/>
            <a:chExt cx="9143999" cy="6801792"/>
          </a:xfrm>
        </p:grpSpPr>
        <p:pic>
          <p:nvPicPr>
            <p:cNvPr id="4" name="صورة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78656"/>
              <a:ext cx="9143999" cy="6801792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" name="مربع نص 5">
              <a:hlinkClick r:id="rId6" action="ppaction://hlinksldjump"/>
            </p:cNvPr>
            <p:cNvSpPr txBox="1"/>
            <p:nvPr/>
          </p:nvSpPr>
          <p:spPr>
            <a:xfrm>
              <a:off x="7215174" y="428604"/>
              <a:ext cx="1928826" cy="523220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schemeClr val="tx1"/>
                  </a:solidFill>
                  <a:hlinkClick r:id="rId7" action="ppaction://hlinksldjump"/>
                </a:rPr>
                <a:t>تدريب الكتاب </a:t>
              </a:r>
              <a:endParaRPr lang="ar-JO" sz="2800" b="1" dirty="0">
                <a:solidFill>
                  <a:schemeClr val="tx1"/>
                </a:solidFill>
              </a:endParaRPr>
            </a:p>
          </p:txBody>
        </p:sp>
        <p:pic>
          <p:nvPicPr>
            <p:cNvPr id="7" name="صورة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64781" y="1715077"/>
              <a:ext cx="1519238" cy="252738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8" name="مربع نص 7">
            <a:hlinkClick r:id="rId9" action="ppaction://hlinksldjump"/>
          </p:cNvPr>
          <p:cNvSpPr txBox="1"/>
          <p:nvPr/>
        </p:nvSpPr>
        <p:spPr>
          <a:xfrm>
            <a:off x="9525024" y="2143116"/>
            <a:ext cx="1142976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0" action="ppaction://hlinksldjump"/>
              </a:rPr>
              <a:t>المهام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9" name="مربع نص 8">
            <a:hlinkClick r:id="rId11" action="ppaction://hlinksldjump"/>
          </p:cNvPr>
          <p:cNvSpPr txBox="1"/>
          <p:nvPr/>
        </p:nvSpPr>
        <p:spPr>
          <a:xfrm>
            <a:off x="7688156" y="2446010"/>
            <a:ext cx="107336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2" action="ppaction://hlinksldjump"/>
              </a:rPr>
              <a:t>الهدف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1" name="مربع نص 10">
            <a:hlinkClick r:id="rId9" action="ppaction://hlinksldjump"/>
          </p:cNvPr>
          <p:cNvSpPr txBox="1"/>
          <p:nvPr/>
        </p:nvSpPr>
        <p:spPr>
          <a:xfrm>
            <a:off x="804477" y="2184400"/>
            <a:ext cx="1857388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3" action="ppaction://hlinksldjump"/>
              </a:rPr>
              <a:t>لعبة تفاعلية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3" name="مربع نص 12">
            <a:hlinkClick r:id="rId14" action="ppaction://hlinksldjump"/>
          </p:cNvPr>
          <p:cNvSpPr txBox="1"/>
          <p:nvPr/>
        </p:nvSpPr>
        <p:spPr>
          <a:xfrm>
            <a:off x="4226636" y="2462681"/>
            <a:ext cx="1071570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5" action="ppaction://hlinksldjump"/>
              </a:rPr>
              <a:t>العرض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3" name="مربع نص 2">
            <a:hlinkClick r:id="" action="ppaction://noaction"/>
          </p:cNvPr>
          <p:cNvSpPr txBox="1"/>
          <p:nvPr/>
        </p:nvSpPr>
        <p:spPr>
          <a:xfrm>
            <a:off x="3395670" y="723900"/>
            <a:ext cx="1031081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  <a:hlinkClick r:id="rId16" action="ppaction://hlinksldjump"/>
              </a:rPr>
              <a:t>فيديو</a:t>
            </a:r>
            <a:endParaRPr lang="ar-JO" sz="3200" b="1" dirty="0">
              <a:solidFill>
                <a:schemeClr val="tx1"/>
              </a:solidFill>
            </a:endParaRPr>
          </a:p>
        </p:txBody>
      </p:sp>
      <p:sp>
        <p:nvSpPr>
          <p:cNvPr id="14" name="مربع نص 13">
            <a:hlinkClick r:id="rId9" action="ppaction://hlinksldjump"/>
          </p:cNvPr>
          <p:cNvSpPr txBox="1"/>
          <p:nvPr/>
        </p:nvSpPr>
        <p:spPr>
          <a:xfrm>
            <a:off x="5441899" y="1047065"/>
            <a:ext cx="193142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1" action="ppaction://hlinksldjump"/>
              </a:rPr>
              <a:t>عنوان الدرس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5" name="مربع نص 14">
            <a:hlinkClick r:id="rId6" action="ppaction://hlinksldjump"/>
          </p:cNvPr>
          <p:cNvSpPr txBox="1"/>
          <p:nvPr/>
        </p:nvSpPr>
        <p:spPr>
          <a:xfrm>
            <a:off x="594572" y="222977"/>
            <a:ext cx="2571768" cy="52150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4" action="ppaction://hlinksldjump"/>
              </a:rPr>
              <a:t>نشاط كاشف </a:t>
            </a:r>
            <a:endParaRPr lang="ar-JO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316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4095297" y="1804740"/>
            <a:ext cx="40014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عِنْوانُ الدَّرْس</a:t>
            </a:r>
          </a:p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الْــقِـــسْــمَــة (2)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692" y="3429000"/>
            <a:ext cx="3300615" cy="104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763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1410110" y="1804740"/>
            <a:ext cx="921277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الهَــــدَف</a:t>
            </a:r>
          </a:p>
          <a:p>
            <a:pPr algn="ctr"/>
            <a:r>
              <a:rPr lang="ar-SA" sz="3600" b="1" dirty="0">
                <a:ln/>
                <a:solidFill>
                  <a:schemeClr val="accent4"/>
                </a:solidFill>
              </a:rPr>
              <a:t>أَنْ </a:t>
            </a:r>
            <a:r>
              <a:rPr lang="ar-SA" sz="3600" b="1" dirty="0" smtClean="0">
                <a:ln/>
                <a:solidFill>
                  <a:schemeClr val="accent4"/>
                </a:solidFill>
              </a:rPr>
              <a:t>يقسم </a:t>
            </a:r>
            <a:r>
              <a:rPr lang="ar-SA" sz="3600" b="1" dirty="0">
                <a:ln/>
                <a:solidFill>
                  <a:schemeClr val="accent4"/>
                </a:solidFill>
              </a:rPr>
              <a:t>الطَّالِبُ </a:t>
            </a:r>
            <a:r>
              <a:rPr lang="ar-SA" sz="3600" b="1" dirty="0" smtClean="0">
                <a:ln/>
                <a:solidFill>
                  <a:schemeClr val="accent4"/>
                </a:solidFill>
              </a:rPr>
              <a:t>عدد مكون من رقمين على عدد من رقم واحد</a:t>
            </a:r>
            <a:endParaRPr lang="ar-SA" sz="36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1092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679269" y="1478168"/>
            <a:ext cx="659674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نَشاط كاشف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3" name="سهم إلى اليمين 2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مربع نص 3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2792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2" y="0"/>
            <a:ext cx="12192000" cy="6858000"/>
          </a:xfrm>
          <a:prstGeom prst="rect">
            <a:avLst/>
          </a:prstGeom>
        </p:spPr>
      </p:pic>
      <p:sp>
        <p:nvSpPr>
          <p:cNvPr id="3" name="عنوان 1"/>
          <p:cNvSpPr txBox="1">
            <a:spLocks/>
          </p:cNvSpPr>
          <p:nvPr/>
        </p:nvSpPr>
        <p:spPr>
          <a:xfrm>
            <a:off x="604155" y="435913"/>
            <a:ext cx="10907486" cy="1331386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chemeClr val="bg1"/>
              </a:solidFill>
              <a:cs typeface="Akhbar MT" pitchFamily="2" charset="-78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4818185" y="1528354"/>
            <a:ext cx="6643194" cy="4545875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ar-SA" sz="28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55" y="5112684"/>
            <a:ext cx="688908" cy="10729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807" y="4184103"/>
            <a:ext cx="737680" cy="7376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272" y="2293977"/>
            <a:ext cx="5875019" cy="378025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60190" y="514971"/>
            <a:ext cx="651710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C000"/>
                </a:solidFill>
              </a:rPr>
              <a:t>تريد دورا أنت توزع البالونات التي لديها  بمساعدة الخريطة وعددها 30 بالوناً على 5 أماكن محدد لعمل حفلة عيد ميلاد لموزو ، هيا نساعدها  يا أبطال قبل أن يأتي سنقر  ، استعدوا ساعدوها بسرعة ، كم بالونا ستضع في كل مكان ؟</a:t>
            </a:r>
            <a:endParaRPr lang="ar-SA" sz="2400" b="1" dirty="0">
              <a:solidFill>
                <a:srgbClr val="FFC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001250" y="2766060"/>
            <a:ext cx="994410" cy="808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9194" y="2357592"/>
            <a:ext cx="1005927" cy="81693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1415" y="2612064"/>
            <a:ext cx="1005927" cy="81693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5503" y="2262666"/>
            <a:ext cx="1005927" cy="8169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6495" y="5240712"/>
            <a:ext cx="1005927" cy="8169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8735" y="1551212"/>
            <a:ext cx="621846" cy="6157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5253" y="1528354"/>
            <a:ext cx="621846" cy="6157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4334" y="912605"/>
            <a:ext cx="621846" cy="6157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1334" y="912604"/>
            <a:ext cx="621846" cy="6157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5569" y="912603"/>
            <a:ext cx="621846" cy="61574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3630" y="4805182"/>
            <a:ext cx="1085182" cy="1085182"/>
          </a:xfrm>
          <a:prstGeom prst="rect">
            <a:avLst/>
          </a:prstGeom>
        </p:spPr>
      </p:pic>
      <p:sp>
        <p:nvSpPr>
          <p:cNvPr id="27" name="Cloud Callout 26"/>
          <p:cNvSpPr/>
          <p:nvPr/>
        </p:nvSpPr>
        <p:spPr>
          <a:xfrm>
            <a:off x="2298262" y="3574970"/>
            <a:ext cx="1987988" cy="763880"/>
          </a:xfrm>
          <a:prstGeom prst="cloudCallout">
            <a:avLst>
              <a:gd name="adj1" fmla="val 43861"/>
              <a:gd name="adj2" fmla="val 2130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أحسنتم لقد سبقنا سنقر</a:t>
            </a:r>
            <a:endParaRPr lang="ar-SA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5747" y="5555055"/>
            <a:ext cx="1194920" cy="6706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6673" y="2436540"/>
            <a:ext cx="2100797" cy="63133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47603" y="2084114"/>
            <a:ext cx="23295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bg1"/>
                </a:solidFill>
              </a:rPr>
              <a:t>جملة القسمة هي </a:t>
            </a:r>
            <a:endParaRPr lang="ar-SA" sz="2800" b="1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77119" y="2517172"/>
            <a:ext cx="267817" cy="42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21094 0.1143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47" y="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42071 0.1377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29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47227 0.271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7.40741E-7 L 0.66406 0.2849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03" y="1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0.7198 0.6590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90" y="3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الْعَرْض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5" name="سهم إلى اليمين 4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165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33" y="-79001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810228" y="663173"/>
            <a:ext cx="105360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>
              <a:solidFill>
                <a:schemeClr val="bg1"/>
              </a:solidFill>
              <a:cs typeface="Akhbar MT" pitchFamily="2" charset="-78"/>
            </a:endParaRPr>
          </a:p>
        </p:txBody>
      </p:sp>
      <p:sp>
        <p:nvSpPr>
          <p:cNvPr id="23" name="عنوان 1"/>
          <p:cNvSpPr txBox="1">
            <a:spLocks/>
          </p:cNvSpPr>
          <p:nvPr/>
        </p:nvSpPr>
        <p:spPr>
          <a:xfrm>
            <a:off x="4805122" y="1763488"/>
            <a:ext cx="6643194" cy="4545875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ar-SA" sz="2800" b="1" dirty="0" smtClean="0">
              <a:solidFill>
                <a:schemeClr val="bg1"/>
              </a:solidFill>
              <a:cs typeface="Akhbar MT" pitchFamily="2" charset="-78"/>
            </a:endParaRPr>
          </a:p>
          <a:p>
            <a:endParaRPr lang="en-US" sz="2800" b="1" dirty="0" smtClean="0">
              <a:solidFill>
                <a:schemeClr val="bg1"/>
              </a:solidFill>
              <a:cs typeface="Akhbar MT" pitchFamily="2" charset="-78"/>
            </a:endParaRP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921" y="921226"/>
            <a:ext cx="4663584" cy="7475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452214">
            <a:off x="489336" y="900548"/>
            <a:ext cx="1535930" cy="652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7921" y="1668780"/>
            <a:ext cx="4658271" cy="7315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03520" y="2766060"/>
            <a:ext cx="580644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C000"/>
                </a:solidFill>
              </a:rPr>
              <a:t>تعلمنا من خلال الدرس السابق يمكن ايجاد الناتج من الطرح المتكرر لعدد </a:t>
            </a:r>
            <a:endParaRPr lang="ar-SA" sz="2400" b="1" dirty="0">
              <a:solidFill>
                <a:srgbClr val="FFC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8230" y="3212055"/>
            <a:ext cx="323928" cy="3233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46370" y="3829050"/>
            <a:ext cx="5772150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C000"/>
                </a:solidFill>
              </a:rPr>
              <a:t>أو من خلال العلاقة العكسية مع الضرب</a:t>
            </a:r>
          </a:p>
          <a:p>
            <a:endParaRPr lang="ar-SA" dirty="0"/>
          </a:p>
          <a:p>
            <a:endParaRPr lang="ar-SA" dirty="0" smtClean="0"/>
          </a:p>
          <a:p>
            <a:endParaRPr lang="ar-SA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1113" y="4290715"/>
            <a:ext cx="359473" cy="391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1897" y="4304304"/>
            <a:ext cx="377912" cy="3779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64802" y="4350525"/>
            <a:ext cx="214927" cy="3129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10593" y="4388716"/>
            <a:ext cx="294114" cy="2365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67470" y="4790467"/>
            <a:ext cx="323116" cy="3231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87611" y="4807506"/>
            <a:ext cx="196076" cy="2854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07822" y="4825160"/>
            <a:ext cx="296005" cy="2708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94565" y="4831357"/>
            <a:ext cx="292633" cy="2377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169904" y="4098214"/>
            <a:ext cx="289864" cy="3014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64511" y="4765514"/>
            <a:ext cx="359695" cy="39017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32843" y="4313449"/>
            <a:ext cx="292633" cy="3048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22812" y="3886368"/>
            <a:ext cx="751625" cy="70959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43183" y="3516520"/>
            <a:ext cx="3989077" cy="258197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492552" y="4950856"/>
            <a:ext cx="163397" cy="23653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198438" y="4577787"/>
            <a:ext cx="196076" cy="2202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990224" y="4467677"/>
            <a:ext cx="130717" cy="22021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719280" y="4399653"/>
            <a:ext cx="196547" cy="18395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547101" y="4721890"/>
            <a:ext cx="228756" cy="2610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04828" y="2605416"/>
            <a:ext cx="385109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FFC000"/>
                </a:solidFill>
              </a:rPr>
              <a:t>يمكن باستخدام العد القفزي عندما أصل                 يكون عدد الأصابع      وهو الناتج  </a:t>
            </a:r>
            <a:endParaRPr lang="ar-SA" sz="2000" b="1" dirty="0">
              <a:solidFill>
                <a:srgbClr val="FFC000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7606" y="2601836"/>
            <a:ext cx="359695" cy="39017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23194" y="2975790"/>
            <a:ext cx="292633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-0.12734 0.0972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7" y="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3909</TotalTime>
  <Words>229</Words>
  <Application>Microsoft Office PowerPoint</Application>
  <PresentationFormat>Personnalisé</PresentationFormat>
  <Paragraphs>65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نسق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داود ابو مويس</Manager>
  <Company>الملتقى التربوي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بوربوينت رياضيات للصف الثالث درس قسمة 2 الفصل الثاني الوحدة الثامنة</dc:title>
  <dc:subject>عرض بوربوينت رياضيات للصف الثالث الفصل الثاني قسمة 2 الوحدة الثامنة</dc:subject>
  <dc:creator>الملتقى التربوي</dc:creator>
  <cp:keywords>رياضيات; الصف الثالث; الفصل الثاني; بوربوينت</cp:keywords>
  <dc:description>عرض بوربوينت رياضيات للصف الثالث الفصل الثاني الوحدة الثامنة قسمة 2</dc:description>
  <cp:lastModifiedBy>HDNL2GSR557</cp:lastModifiedBy>
  <cp:revision>1</cp:revision>
  <dcterms:created xsi:type="dcterms:W3CDTF">2021-03-12T00:44:37Z</dcterms:created>
  <dcterms:modified xsi:type="dcterms:W3CDTF">2021-03-12T00:44:37Z</dcterms:modified>
  <cp:category>درس محوسب; الملتقى التربوي; الفصل الثاني; رياضيات</cp:category>
</cp:coreProperties>
</file>