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0" r:id="rId2"/>
    <p:sldId id="279" r:id="rId3"/>
    <p:sldId id="258" r:id="rId4"/>
    <p:sldId id="259" r:id="rId5"/>
    <p:sldId id="281" r:id="rId6"/>
    <p:sldId id="265" r:id="rId7"/>
    <p:sldId id="284" r:id="rId8"/>
    <p:sldId id="313" r:id="rId9"/>
    <p:sldId id="283" r:id="rId10"/>
    <p:sldId id="272" r:id="rId11"/>
    <p:sldId id="285" r:id="rId12"/>
    <p:sldId id="276" r:id="rId13"/>
    <p:sldId id="280" r:id="rId14"/>
    <p:sldId id="271" r:id="rId15"/>
    <p:sldId id="264" r:id="rId16"/>
    <p:sldId id="275" r:id="rId17"/>
    <p:sldId id="273" r:id="rId18"/>
    <p:sldId id="270" r:id="rId19"/>
    <p:sldId id="274" r:id="rId20"/>
    <p:sldId id="268" r:id="rId21"/>
    <p:sldId id="267" r:id="rId22"/>
    <p:sldId id="317" r:id="rId23"/>
    <p:sldId id="318" r:id="rId24"/>
    <p:sldId id="319" r:id="rId25"/>
    <p:sldId id="320" r:id="rId26"/>
    <p:sldId id="286" r:id="rId27"/>
    <p:sldId id="287" r:id="rId28"/>
    <p:sldId id="288" r:id="rId29"/>
    <p:sldId id="289" r:id="rId30"/>
    <p:sldId id="292" r:id="rId31"/>
    <p:sldId id="293" r:id="rId32"/>
    <p:sldId id="290" r:id="rId33"/>
    <p:sldId id="296" r:id="rId34"/>
    <p:sldId id="294" r:id="rId35"/>
    <p:sldId id="295" r:id="rId36"/>
    <p:sldId id="297" r:id="rId37"/>
    <p:sldId id="298" r:id="rId38"/>
    <p:sldId id="299" r:id="rId39"/>
    <p:sldId id="300" r:id="rId40"/>
    <p:sldId id="301" r:id="rId41"/>
    <p:sldId id="321" r:id="rId42"/>
    <p:sldId id="322" r:id="rId43"/>
    <p:sldId id="323" r:id="rId44"/>
    <p:sldId id="324" r:id="rId45"/>
    <p:sldId id="314" r:id="rId46"/>
    <p:sldId id="315" r:id="rId47"/>
    <p:sldId id="302" r:id="rId48"/>
    <p:sldId id="303" r:id="rId49"/>
    <p:sldId id="306" r:id="rId50"/>
    <p:sldId id="304" r:id="rId51"/>
    <p:sldId id="305" r:id="rId52"/>
    <p:sldId id="307" r:id="rId53"/>
    <p:sldId id="308" r:id="rId54"/>
    <p:sldId id="309" r:id="rId55"/>
    <p:sldId id="310" r:id="rId56"/>
    <p:sldId id="311" r:id="rId57"/>
    <p:sldId id="316" r:id="rId58"/>
    <p:sldId id="266" r:id="rId59"/>
    <p:sldId id="282" r:id="rId60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A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735" autoAdjust="0"/>
    <p:restoredTop sz="94660"/>
  </p:normalViewPr>
  <p:slideViewPr>
    <p:cSldViewPr snapToGrid="0">
      <p:cViewPr>
        <p:scale>
          <a:sx n="76" d="100"/>
          <a:sy n="76" d="100"/>
        </p:scale>
        <p:origin x="-648" y="-126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37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53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73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54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55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81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36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9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46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47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40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8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12" Type="http://schemas.openxmlformats.org/officeDocument/2006/relationships/image" Target="../media/image4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11" Type="http://schemas.openxmlformats.org/officeDocument/2006/relationships/image" Target="../media/image39.emf"/><Relationship Id="rId5" Type="http://schemas.openxmlformats.org/officeDocument/2006/relationships/image" Target="../media/image33.emf"/><Relationship Id="rId10" Type="http://schemas.openxmlformats.org/officeDocument/2006/relationships/image" Target="../media/image38.png"/><Relationship Id="rId4" Type="http://schemas.openxmlformats.org/officeDocument/2006/relationships/image" Target="../media/image32.emf"/><Relationship Id="rId9" Type="http://schemas.openxmlformats.org/officeDocument/2006/relationships/image" Target="../media/image37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49.emf"/><Relationship Id="rId3" Type="http://schemas.openxmlformats.org/officeDocument/2006/relationships/image" Target="../media/image41.emf"/><Relationship Id="rId7" Type="http://schemas.openxmlformats.org/officeDocument/2006/relationships/image" Target="../media/image44.emf"/><Relationship Id="rId12" Type="http://schemas.openxmlformats.org/officeDocument/2006/relationships/image" Target="../media/image48.emf"/><Relationship Id="rId2" Type="http://schemas.openxmlformats.org/officeDocument/2006/relationships/image" Target="../media/image22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7.emf"/><Relationship Id="rId5" Type="http://schemas.openxmlformats.org/officeDocument/2006/relationships/image" Target="../media/image43.png"/><Relationship Id="rId15" Type="http://schemas.openxmlformats.org/officeDocument/2006/relationships/image" Target="../media/image51.png"/><Relationship Id="rId10" Type="http://schemas.openxmlformats.org/officeDocument/2006/relationships/image" Target="../media/image46.emf"/><Relationship Id="rId4" Type="http://schemas.openxmlformats.org/officeDocument/2006/relationships/image" Target="../media/image42.png"/><Relationship Id="rId9" Type="http://schemas.openxmlformats.org/officeDocument/2006/relationships/image" Target="../media/image45.emf"/><Relationship Id="rId1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.facebook.com/l.php?u=https://youtube.com/watch?v=_w-w_PUPVEk&amp;feature=share&amp;fbclid=IwAR32YEzcr4JIMziU0zREj_RCwjtBKCye3ThTJ24U-HPDoOko9LF8o55z2zo&amp;h=AT0qxdUDCAlXozEL354Ipmd-15UKgMRBrRa4CHmj-bVm7EKy9peuMAInfkZaz3JuXnHFXSz1mVewpzj0aw7X9DI7I3kfQD46aJABGAAYn7NuCfVXcs70ryPBSUV7mTtvsZmt" TargetMode="Externa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hyperlink" Target="https://www.wepal.net/library/?app=content.list&amp;level=3&amp;semester=2&amp;subject=2&amp;type=7&amp;submit=submithttps://www.wepal.net/library/?app=content.list&amp;level=3&amp;semester=2&amp;subject=2&amp;type=5&amp;submit=submit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56.emf"/><Relationship Id="rId7" Type="http://schemas.openxmlformats.org/officeDocument/2006/relationships/image" Target="../media/image3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emf"/><Relationship Id="rId10" Type="http://schemas.openxmlformats.org/officeDocument/2006/relationships/image" Target="../media/image61.png"/><Relationship Id="rId4" Type="http://schemas.openxmlformats.org/officeDocument/2006/relationships/image" Target="../media/image43.png"/><Relationship Id="rId9" Type="http://schemas.openxmlformats.org/officeDocument/2006/relationships/image" Target="../media/image6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7" Type="http://schemas.openxmlformats.org/officeDocument/2006/relationships/image" Target="../media/image66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l.facebook.com/l.php?u=https://wordwall.net/ar/resource/1798465?fbclid=IwAR0HDOMtrxbl1AdPIfT9yqT_9XWYmx3I1_BMCWLD_OZkPM_y23jNKjKtnMA&amp;h=AT0g4Yf3qS5ktFnxSwV2WPiAF7kU8IlGfGVXCePovURugIfs4JypLxgmKAj5MIsNdyJ8rlquASambwEMVZb7tR202KXjyPJxvU05Ek85xJHkSjhgK_6GsR8wV8jUfHP6SEof" TargetMode="External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emf"/><Relationship Id="rId7" Type="http://schemas.openxmlformats.org/officeDocument/2006/relationships/image" Target="../media/image73.emf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hyperlink" Target="https://www.wepal.net/library/?app=content.list&amp;level=3&amp;semester=2&amp;subject=2&amp;type=5&amp;submit=submithttps://www.wepal.net/library/?app=content.list&amp;level=3&amp;semester=2&amp;subject=2&amp;type=5&amp;submit=submit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slide" Target="slide17.xml"/><Relationship Id="rId3" Type="http://schemas.openxmlformats.org/officeDocument/2006/relationships/slide" Target="slide3.xml"/><Relationship Id="rId7" Type="http://schemas.openxmlformats.org/officeDocument/2006/relationships/slide" Target="slide14.xml"/><Relationship Id="rId12" Type="http://schemas.openxmlformats.org/officeDocument/2006/relationships/slide" Target="slide5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12.xml"/><Relationship Id="rId1" Type="http://schemas.openxmlformats.org/officeDocument/2006/relationships/tags" Target="../tags/tag2.xml"/><Relationship Id="rId6" Type="http://schemas.openxmlformats.org/officeDocument/2006/relationships/slide" Target="slide21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5" Type="http://schemas.openxmlformats.org/officeDocument/2006/relationships/slide" Target="slide9.xml"/><Relationship Id="rId10" Type="http://schemas.openxmlformats.org/officeDocument/2006/relationships/slide" Target="slide19.xml"/><Relationship Id="rId4" Type="http://schemas.openxmlformats.org/officeDocument/2006/relationships/image" Target="../media/image3.emf"/><Relationship Id="rId9" Type="http://schemas.openxmlformats.org/officeDocument/2006/relationships/slide" Target="slide10.xml"/><Relationship Id="rId14" Type="http://schemas.openxmlformats.org/officeDocument/2006/relationships/slide" Target="slid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3" Type="http://schemas.openxmlformats.org/officeDocument/2006/relationships/image" Target="../media/image82.png"/><Relationship Id="rId7" Type="http://schemas.openxmlformats.org/officeDocument/2006/relationships/image" Target="../media/image86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slide" Target="slide17.xml"/><Relationship Id="rId3" Type="http://schemas.openxmlformats.org/officeDocument/2006/relationships/slide" Target="slide3.xml"/><Relationship Id="rId7" Type="http://schemas.openxmlformats.org/officeDocument/2006/relationships/slide" Target="slide14.xml"/><Relationship Id="rId12" Type="http://schemas.openxmlformats.org/officeDocument/2006/relationships/slide" Target="slide5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12.xml"/><Relationship Id="rId1" Type="http://schemas.openxmlformats.org/officeDocument/2006/relationships/tags" Target="../tags/tag1.xml"/><Relationship Id="rId6" Type="http://schemas.openxmlformats.org/officeDocument/2006/relationships/slide" Target="slide21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5" Type="http://schemas.openxmlformats.org/officeDocument/2006/relationships/slide" Target="slide9.xml"/><Relationship Id="rId10" Type="http://schemas.openxmlformats.org/officeDocument/2006/relationships/slide" Target="slide19.xml"/><Relationship Id="rId4" Type="http://schemas.openxmlformats.org/officeDocument/2006/relationships/image" Target="../media/image3.emf"/><Relationship Id="rId9" Type="http://schemas.openxmlformats.org/officeDocument/2006/relationships/slide" Target="slide10.xml"/><Relationship Id="rId14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l.facebook.com/l.php?u=https://youtu.be/KkLdHmvVs1g?fbclid=IwAR22S8YX2hCXTeagkkmSFB1KgYx-dDty7eBPyROcx152ppE2h-yRBIwEAH0&amp;h=AT1AW2D9VqyWJGM1gWUYdxWMrAR6eWZ_mRAXWMlcCVvRG8mqz3MyBJ8GLrFVJTSX3C2ZFMoR7uqIMeITsHHPVBDUmEJpF-7V-l6uMJ2xz65cUlXVZy3hhT1KMcHxMImwithY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13" Type="http://schemas.openxmlformats.org/officeDocument/2006/relationships/image" Target="../media/image100.emf"/><Relationship Id="rId3" Type="http://schemas.openxmlformats.org/officeDocument/2006/relationships/image" Target="../media/image90.emf"/><Relationship Id="rId7" Type="http://schemas.openxmlformats.org/officeDocument/2006/relationships/image" Target="../media/image94.emf"/><Relationship Id="rId12" Type="http://schemas.openxmlformats.org/officeDocument/2006/relationships/image" Target="../media/image99.emf"/><Relationship Id="rId17" Type="http://schemas.openxmlformats.org/officeDocument/2006/relationships/image" Target="../media/image104.emf"/><Relationship Id="rId2" Type="http://schemas.openxmlformats.org/officeDocument/2006/relationships/image" Target="../media/image81.png"/><Relationship Id="rId16" Type="http://schemas.openxmlformats.org/officeDocument/2006/relationships/image" Target="../media/image10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8.emf"/><Relationship Id="rId5" Type="http://schemas.openxmlformats.org/officeDocument/2006/relationships/image" Target="../media/image92.png"/><Relationship Id="rId15" Type="http://schemas.openxmlformats.org/officeDocument/2006/relationships/image" Target="../media/image102.emf"/><Relationship Id="rId10" Type="http://schemas.openxmlformats.org/officeDocument/2006/relationships/image" Target="../media/image97.emf"/><Relationship Id="rId4" Type="http://schemas.openxmlformats.org/officeDocument/2006/relationships/image" Target="../media/image91.emf"/><Relationship Id="rId9" Type="http://schemas.openxmlformats.org/officeDocument/2006/relationships/image" Target="../media/image96.emf"/><Relationship Id="rId14" Type="http://schemas.openxmlformats.org/officeDocument/2006/relationships/image" Target="../media/image101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emf"/><Relationship Id="rId3" Type="http://schemas.openxmlformats.org/officeDocument/2006/relationships/image" Target="../media/image106.emf"/><Relationship Id="rId7" Type="http://schemas.openxmlformats.org/officeDocument/2006/relationships/image" Target="../media/image110.em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emf"/><Relationship Id="rId5" Type="http://schemas.openxmlformats.org/officeDocument/2006/relationships/image" Target="../media/image108.png"/><Relationship Id="rId10" Type="http://schemas.openxmlformats.org/officeDocument/2006/relationships/image" Target="../media/image113.emf"/><Relationship Id="rId4" Type="http://schemas.openxmlformats.org/officeDocument/2006/relationships/image" Target="../media/image107.emf"/><Relationship Id="rId9" Type="http://schemas.openxmlformats.org/officeDocument/2006/relationships/image" Target="../media/image11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emf"/><Relationship Id="rId13" Type="http://schemas.openxmlformats.org/officeDocument/2006/relationships/image" Target="../media/image126.emf"/><Relationship Id="rId3" Type="http://schemas.openxmlformats.org/officeDocument/2006/relationships/image" Target="../media/image116.emf"/><Relationship Id="rId7" Type="http://schemas.openxmlformats.org/officeDocument/2006/relationships/image" Target="../media/image120.emf"/><Relationship Id="rId12" Type="http://schemas.openxmlformats.org/officeDocument/2006/relationships/image" Target="../media/image125.emf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emf"/><Relationship Id="rId11" Type="http://schemas.openxmlformats.org/officeDocument/2006/relationships/image" Target="../media/image124.emf"/><Relationship Id="rId5" Type="http://schemas.openxmlformats.org/officeDocument/2006/relationships/image" Target="../media/image118.emf"/><Relationship Id="rId10" Type="http://schemas.openxmlformats.org/officeDocument/2006/relationships/image" Target="../media/image123.emf"/><Relationship Id="rId4" Type="http://schemas.openxmlformats.org/officeDocument/2006/relationships/image" Target="../media/image117.emf"/><Relationship Id="rId9" Type="http://schemas.openxmlformats.org/officeDocument/2006/relationships/image" Target="../media/image12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.facebook.com/l.php?u=https://wordwall.net/resource/9969751?fbclid=IwAR1OD8ZHA-bO1fwL79yhTaHZPIbmzJXHh0sDZi2ORyM4rTKqn6690o_MEZA&amp;h=AT1RQ9ND_g48KIhg9CBfoyWb8FBMvwSZyBGEZHpXMi3MzAOHfnGZiQKV3gBfDurUsnZ9J6lZtIALv4zalndSsXmffgkQi8ydYCApIZAnESw8APiyKuprunn8E95F4T8C7muP" TargetMode="External"/><Relationship Id="rId5" Type="http://schemas.openxmlformats.org/officeDocument/2006/relationships/hyperlink" Target="https://l.facebook.com/l.php?u=https://wordwall.net/ar/resource/5697213?fbclid=IwAR3a1C8wnUK5RQNsg5Y0G62IAMYYXEL0_Fubr6sNFc_EpMeUCTYO1CAf9iA&amp;h=AT1RQ9ND_g48KIhg9CBfoyWb8FBMvwSZyBGEZHpXMi3MzAOHfnGZiQKV3gBfDurUsnZ9J6lZtIALv4zalndSsXmffgkQi8ydYCApIZAnESw8APiyKuprunn8E95F4T8C7muP" TargetMode="External"/><Relationship Id="rId4" Type="http://schemas.openxmlformats.org/officeDocument/2006/relationships/image" Target="../media/image1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emf"/><Relationship Id="rId4" Type="http://schemas.openxmlformats.org/officeDocument/2006/relationships/image" Target="../media/image1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slide" Target="slide17.xml"/><Relationship Id="rId3" Type="http://schemas.openxmlformats.org/officeDocument/2006/relationships/slide" Target="slide3.xml"/><Relationship Id="rId7" Type="http://schemas.openxmlformats.org/officeDocument/2006/relationships/slide" Target="slide14.xml"/><Relationship Id="rId12" Type="http://schemas.openxmlformats.org/officeDocument/2006/relationships/slide" Target="slide5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12.xml"/><Relationship Id="rId1" Type="http://schemas.openxmlformats.org/officeDocument/2006/relationships/tags" Target="../tags/tag3.xml"/><Relationship Id="rId6" Type="http://schemas.openxmlformats.org/officeDocument/2006/relationships/slide" Target="slide21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5" Type="http://schemas.openxmlformats.org/officeDocument/2006/relationships/slide" Target="slide9.xml"/><Relationship Id="rId10" Type="http://schemas.openxmlformats.org/officeDocument/2006/relationships/slide" Target="slide19.xml"/><Relationship Id="rId4" Type="http://schemas.openxmlformats.org/officeDocument/2006/relationships/image" Target="../media/image3.emf"/><Relationship Id="rId9" Type="http://schemas.openxmlformats.org/officeDocument/2006/relationships/slide" Target="slide10.xml"/><Relationship Id="rId14" Type="http://schemas.openxmlformats.org/officeDocument/2006/relationships/slide" Target="slide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emf"/><Relationship Id="rId13" Type="http://schemas.openxmlformats.org/officeDocument/2006/relationships/image" Target="../media/image148.png"/><Relationship Id="rId3" Type="http://schemas.openxmlformats.org/officeDocument/2006/relationships/image" Target="../media/image1.jpeg"/><Relationship Id="rId7" Type="http://schemas.openxmlformats.org/officeDocument/2006/relationships/image" Target="../media/image142.emf"/><Relationship Id="rId12" Type="http://schemas.openxmlformats.org/officeDocument/2006/relationships/image" Target="../media/image14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146.png"/><Relationship Id="rId5" Type="http://schemas.openxmlformats.org/officeDocument/2006/relationships/image" Target="../media/image141.png"/><Relationship Id="rId10" Type="http://schemas.openxmlformats.org/officeDocument/2006/relationships/image" Target="../media/image145.emf"/><Relationship Id="rId4" Type="http://schemas.openxmlformats.org/officeDocument/2006/relationships/image" Target="../media/image140.png"/><Relationship Id="rId9" Type="http://schemas.openxmlformats.org/officeDocument/2006/relationships/image" Target="../media/image144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l.facebook.com/l.php?u=https://youtu.be/TVqkjibkdzg?fbclid=IwAR0_ZNVnnwFZCPwxWo-0jORaZ2y0z00XISaDfo-QoMuJ1WHpfMBU_fhD0iI&amp;h=AT3FdlUG0bBoidjlqNQ_0zC-2vWM3leTYYrFfupm_9z1TrN8pl7eYXO6rJPBCqZ62FcuafLRMnuYayJ4llQgFZ4yGph5nKDAGDU2XwIyJNkaOa8tj2nlMeH3n0MIZYBNqyP7" TargetMode="Externa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emf"/><Relationship Id="rId3" Type="http://schemas.openxmlformats.org/officeDocument/2006/relationships/image" Target="../media/image152.emf"/><Relationship Id="rId7" Type="http://schemas.openxmlformats.org/officeDocument/2006/relationships/image" Target="../media/image156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emf"/><Relationship Id="rId5" Type="http://schemas.openxmlformats.org/officeDocument/2006/relationships/image" Target="../media/image154.png"/><Relationship Id="rId4" Type="http://schemas.openxmlformats.org/officeDocument/2006/relationships/image" Target="../media/image153.emf"/><Relationship Id="rId9" Type="http://schemas.openxmlformats.org/officeDocument/2006/relationships/image" Target="../media/image158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emf"/><Relationship Id="rId3" Type="http://schemas.openxmlformats.org/officeDocument/2006/relationships/image" Target="../media/image163.emf"/><Relationship Id="rId7" Type="http://schemas.openxmlformats.org/officeDocument/2006/relationships/image" Target="../media/image166.emf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emf"/><Relationship Id="rId5" Type="http://schemas.openxmlformats.org/officeDocument/2006/relationships/image" Target="../media/image164.emf"/><Relationship Id="rId4" Type="http://schemas.openxmlformats.org/officeDocument/2006/relationships/image" Target="../media/image154.png"/><Relationship Id="rId9" Type="http://schemas.openxmlformats.org/officeDocument/2006/relationships/image" Target="../media/image168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emf"/><Relationship Id="rId3" Type="http://schemas.openxmlformats.org/officeDocument/2006/relationships/image" Target="../media/image169.emf"/><Relationship Id="rId7" Type="http://schemas.openxmlformats.org/officeDocument/2006/relationships/image" Target="../media/image173.em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emf"/><Relationship Id="rId5" Type="http://schemas.openxmlformats.org/officeDocument/2006/relationships/image" Target="../media/image171.png"/><Relationship Id="rId10" Type="http://schemas.openxmlformats.org/officeDocument/2006/relationships/image" Target="../media/image176.emf"/><Relationship Id="rId4" Type="http://schemas.openxmlformats.org/officeDocument/2006/relationships/image" Target="../media/image170.png"/><Relationship Id="rId9" Type="http://schemas.openxmlformats.org/officeDocument/2006/relationships/image" Target="../media/image175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l.facebook.com/l.php?u=https://wordwall.net/resource/9990545?fbclid=IwAR3tDxee3QpbUxHW7caVUWM_Xi1Y-T4O6UKRD-gB_DBwxxIwOlxSAJFL7Hk&amp;h=AT0ffAiRo5PSDSGDZXTSRo_VXbJQ1zQhdjS4hAPzA0r2m7HrGC0V-cpTshiWIYIHYvfb80YGvJ2-owHFLOZzNSIvLM_Z2ooaFLmmc-0i739oUuBXY-qSxfEkapuXwn_Msst-" TargetMode="External"/><Relationship Id="rId4" Type="http://schemas.openxmlformats.org/officeDocument/2006/relationships/image" Target="../media/image13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5" Type="http://schemas.openxmlformats.org/officeDocument/2006/relationships/image" Target="../media/image182.emf"/><Relationship Id="rId4" Type="http://schemas.openxmlformats.org/officeDocument/2006/relationships/image" Target="../media/image181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l.facebook.com/l.php?u=https://www.liveworksheets.com/1-bc1670908yz?fbclid=IwAR0wU82FDm-Br8SlcGhQ5vMyJFH4XNFGXaHil_tCGPR-jEkYPV1eu_FUYPI&amp;h=AT1cfS9WQb-TKcAvONynn3JgZaQUHdyebCiAgykBrkGR6LocNdaBceLy6C8KqDev3olaYhJCN2cpFCrgKgkOIjSNg4ugU6ovH64wQi_0m3kKQdZVGRdXA1XtumCb0BYk8g5H" TargetMode="External"/><Relationship Id="rId4" Type="http://schemas.openxmlformats.org/officeDocument/2006/relationships/hyperlink" Target="https://l.facebook.com/l.php?u=https://www.liveworksheets.com/1-vy1667539nr?fbclid=IwAR2QsH-Q9YJsDck6Vyc_j2x_-ZDojq-e7viE6g-U9IqWapSo0yPFsYAEo30&amp;h=AT1cfS9WQb-TKcAvONynn3JgZaQUHdyebCiAgykBrkGR6LocNdaBceLy6C8KqDev3olaYhJCN2cpFCrgKgkOIjSNg4ugU6ovH64wQi_0m3kKQdZVGRdXA1XtumCb0BYk8g5H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emf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7.e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20.png"/><Relationship Id="rId3" Type="http://schemas.openxmlformats.org/officeDocument/2006/relationships/hyperlink" Target="https://www.wepal.net/library/?app=content.list&amp;level=3&amp;semester=2&amp;subject=2&amp;type=2&amp;submit=submithttps://www.wepal.net/library/?app=content.list&amp;level=3&amp;semester=2&amp;subject=2&amp;type=5&amp;submit=submit" TargetMode="External"/><Relationship Id="rId7" Type="http://schemas.openxmlformats.org/officeDocument/2006/relationships/image" Target="../media/image14.emf"/><Relationship Id="rId12" Type="http://schemas.openxmlformats.org/officeDocument/2006/relationships/image" Target="../media/image1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11" Type="http://schemas.openxmlformats.org/officeDocument/2006/relationships/image" Target="../media/image18.png"/><Relationship Id="rId5" Type="http://schemas.openxmlformats.org/officeDocument/2006/relationships/image" Target="../media/image12.emf"/><Relationship Id="rId10" Type="http://schemas.openxmlformats.org/officeDocument/2006/relationships/image" Target="../media/image17.png"/><Relationship Id="rId4" Type="http://schemas.openxmlformats.org/officeDocument/2006/relationships/image" Target="../media/image11.emf"/><Relationship Id="rId9" Type="http://schemas.openxmlformats.org/officeDocument/2006/relationships/image" Target="../media/image16.emf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emf"/><Relationship Id="rId12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8.png"/><Relationship Id="rId5" Type="http://schemas.openxmlformats.org/officeDocument/2006/relationships/image" Target="../media/image25.emf"/><Relationship Id="rId10" Type="http://schemas.openxmlformats.org/officeDocument/2006/relationships/image" Target="../media/image30.emf"/><Relationship Id="rId4" Type="http://schemas.openxmlformats.org/officeDocument/2006/relationships/image" Target="../media/image24.emf"/><Relationship Id="rId9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86399" y="3163277"/>
            <a:ext cx="30219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الصَّفُّ الثالث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7619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01"/>
            <a:ext cx="12192000" cy="68580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060" y="638696"/>
            <a:ext cx="3938100" cy="6414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71" y="1374173"/>
            <a:ext cx="10546910" cy="25691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671" y="3980793"/>
            <a:ext cx="10546910" cy="6629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671" y="5048803"/>
            <a:ext cx="8670122" cy="9138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5277" y="2651540"/>
            <a:ext cx="439971" cy="3777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8507" y="4001850"/>
            <a:ext cx="438950" cy="3779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6045" y="3393478"/>
            <a:ext cx="490190" cy="3670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5734" y="4026431"/>
            <a:ext cx="493819" cy="3657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2985" y="2651540"/>
            <a:ext cx="490190" cy="3344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74922" y="3441735"/>
            <a:ext cx="487722" cy="3353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9874" y="3429000"/>
            <a:ext cx="487722" cy="3353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13465" y="3425200"/>
            <a:ext cx="487722" cy="3353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57457" y="3441138"/>
            <a:ext cx="487722" cy="3353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7469" y="4044526"/>
            <a:ext cx="487722" cy="33530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848538" y="5048803"/>
            <a:ext cx="161893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solidFill>
                  <a:srgbClr val="FFC000"/>
                </a:solidFill>
              </a:rPr>
              <a:t>نتذكر دائماً</a:t>
            </a:r>
            <a:endParaRPr lang="ar-SA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55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150" y="1165860"/>
            <a:ext cx="5829300" cy="1062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7915" y="1319370"/>
            <a:ext cx="438950" cy="3779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5475" y="1362046"/>
            <a:ext cx="487722" cy="335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2348" y="1319370"/>
            <a:ext cx="493819" cy="3657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4476" y="2829944"/>
            <a:ext cx="1666647" cy="467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9033" y="2897702"/>
            <a:ext cx="415663" cy="4001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3071" y="2829944"/>
            <a:ext cx="1471072" cy="4347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58600" y="2909429"/>
            <a:ext cx="355898" cy="3553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81054" y="2897702"/>
            <a:ext cx="2189517" cy="3588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17915" y="2388870"/>
            <a:ext cx="80881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rgbClr val="FFC000"/>
                </a:solidFill>
              </a:rPr>
              <a:t>توزيع</a:t>
            </a:r>
            <a:endParaRPr lang="ar-SA" b="1" dirty="0">
              <a:solidFill>
                <a:srgbClr val="FFC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63690" y="3869710"/>
            <a:ext cx="3794760" cy="10320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29150" y="3865827"/>
            <a:ext cx="2034540" cy="10316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78612" y="4127750"/>
            <a:ext cx="493819" cy="3657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67279" y="4128423"/>
            <a:ext cx="438950" cy="3779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70878" y="4184224"/>
            <a:ext cx="487722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0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9389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746485" y="1757452"/>
            <a:ext cx="696250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4400" b="1" dirty="0" smtClean="0">
                <a:ln/>
                <a:solidFill>
                  <a:schemeClr val="accent4"/>
                </a:solidFill>
              </a:rPr>
              <a:t>هيا نشاهد </a:t>
            </a:r>
            <a:r>
              <a:rPr lang="ar-SA" sz="4400" b="1" dirty="0" smtClean="0">
                <a:ln/>
                <a:solidFill>
                  <a:schemeClr val="accent4"/>
                </a:solidFill>
                <a:hlinkClick r:id="rId3"/>
              </a:rPr>
              <a:t>فيديو</a:t>
            </a:r>
            <a:r>
              <a:rPr lang="ar-SA" sz="4400" b="1" dirty="0" smtClean="0">
                <a:ln/>
                <a:solidFill>
                  <a:schemeClr val="accent4"/>
                </a:solidFill>
              </a:rPr>
              <a:t> عن العلاقة بين الضرب والقسمة  </a:t>
            </a:r>
            <a:r>
              <a:rPr lang="ar-SA" sz="4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4" name="Picture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8986" y="1508760"/>
            <a:ext cx="2186035" cy="225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6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258515" y="268281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178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26"/>
            <a:ext cx="12192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4120544" y="433836"/>
            <a:ext cx="7443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00" b="1" dirty="0" smtClean="0">
                <a:solidFill>
                  <a:srgbClr val="FFC000"/>
                </a:solidFill>
              </a:rPr>
              <a:t>تَدْريبُ الْكِتاب : تدريب        صفحة</a:t>
            </a:r>
            <a:endParaRPr lang="en-US" sz="4000" b="1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987" y="1074705"/>
            <a:ext cx="8836486" cy="3823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5037" y="2760623"/>
            <a:ext cx="523710" cy="3600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187" y="2740877"/>
            <a:ext cx="530627" cy="3648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121" y="2718616"/>
            <a:ext cx="563007" cy="3870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250" y="2740877"/>
            <a:ext cx="561429" cy="3859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6030" y="2770374"/>
            <a:ext cx="268693" cy="3353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6964" y="3421557"/>
            <a:ext cx="275235" cy="3434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5113" y="4144879"/>
            <a:ext cx="274344" cy="3475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7489" y="4114396"/>
            <a:ext cx="438950" cy="3779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6629" y="3421557"/>
            <a:ext cx="462747" cy="3984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0137" y="394581"/>
            <a:ext cx="621228" cy="6408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2866" y="440044"/>
            <a:ext cx="686267" cy="5954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86191" y="3392488"/>
            <a:ext cx="516094" cy="35406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014723" y="4114396"/>
            <a:ext cx="141077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/>
              <a:t>صحون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224908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7541620" y="561703"/>
            <a:ext cx="412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C000"/>
                </a:solidFill>
              </a:rPr>
              <a:t>تَدْريبُ الْكِتاب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760" y="1657350"/>
            <a:ext cx="9269730" cy="3543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210" y="2827071"/>
            <a:ext cx="397417" cy="4711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8430" y="4467940"/>
            <a:ext cx="322394" cy="3822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6329" y="4358248"/>
            <a:ext cx="373419" cy="532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9852" y="3592125"/>
            <a:ext cx="354408" cy="5054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6418" y="3610135"/>
            <a:ext cx="396274" cy="4694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2692" y="4534279"/>
            <a:ext cx="285775" cy="3158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7529" y="3776846"/>
            <a:ext cx="266778" cy="29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2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37996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نَلْعَب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20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"/>
            <a:ext cx="12192000" cy="6858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18" y="3443847"/>
            <a:ext cx="2357059" cy="2357059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403">
            <a:off x="8883258" y="932023"/>
            <a:ext cx="2013862" cy="201386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386148" y="2602294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  <a:hlinkClick r:id="rId5"/>
              </a:rPr>
              <a:t>هيّا نَلْعَب</a:t>
            </a:r>
            <a:endParaRPr lang="ar-SA" sz="115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Noto Naskh Arabic UI"/>
            </a:endParaRPr>
          </a:p>
        </p:txBody>
      </p:sp>
    </p:spTree>
    <p:extLst>
      <p:ext uri="{BB962C8B-B14F-4D97-AF65-F5344CB8AC3E}">
        <p14:creationId xmlns:p14="http://schemas.microsoft.com/office/powerpoint/2010/main" val="397724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2378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" y="-36512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55592" y="0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600" b="1" dirty="0" smtClean="0">
                <a:ln/>
                <a:solidFill>
                  <a:schemeClr val="accent4"/>
                </a:solidFill>
              </a:rPr>
              <a:t>فَريقُ الْعَمَل </a:t>
            </a:r>
            <a:r>
              <a:rPr lang="ar-SA" sz="66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6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graphicFrame>
        <p:nvGraphicFramePr>
          <p:cNvPr id="4" name="جدول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130868"/>
              </p:ext>
            </p:extLst>
          </p:nvPr>
        </p:nvGraphicFramePr>
        <p:xfrm>
          <a:off x="3366980" y="1144508"/>
          <a:ext cx="5764988" cy="2625484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2882494"/>
                <a:gridCol w="2882494"/>
              </a:tblGrid>
              <a:tr h="656371"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بنات زعترة</a:t>
                      </a:r>
                      <a:r>
                        <a:rPr lang="ar-SA" sz="2000" b="1" baseline="0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الأساسية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شرين محمود</a:t>
                      </a:r>
                      <a:r>
                        <a:rPr lang="ar-SA" sz="2000" b="1" baseline="0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عثمان أبو طه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6371"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</a:t>
                      </a:r>
                      <a:r>
                        <a:rPr lang="ar-SA" sz="2000" b="1" baseline="0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الفجر الأساسية المختلطة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إيمان ابراهيم محمد بلاصي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6371"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بنات تل الربيع الأساسية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أميرة محمد حامد سباتين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6371"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البراق الأساسية</a:t>
                      </a:r>
                      <a:r>
                        <a:rPr lang="ar-SA" sz="2000" b="1" baseline="0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المختلطة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وفاء خضر حسن صلاح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88170" y="4019336"/>
            <a:ext cx="619741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C000"/>
                </a:solidFill>
              </a:rPr>
              <a:t>ب</a:t>
            </a:r>
            <a:r>
              <a:rPr lang="ar-SA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إشراف الأستاذ عصام عبيد الله</a:t>
            </a:r>
            <a:endParaRPr lang="ar-SA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1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3123934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4800" b="1" dirty="0" smtClean="0">
                <a:solidFill>
                  <a:srgbClr val="FF0000"/>
                </a:solidFill>
              </a:rPr>
              <a:t>نشاط تطبيقي:</a:t>
            </a:r>
          </a:p>
          <a:p>
            <a:pPr algn="ctr">
              <a:lnSpc>
                <a:spcPct val="200000"/>
              </a:lnSpc>
            </a:pPr>
            <a:r>
              <a:rPr lang="ar-SA" sz="2400" b="1" dirty="0" smtClean="0">
                <a:solidFill>
                  <a:schemeClr val="bg2">
                    <a:lumMod val="25000"/>
                  </a:schemeClr>
                </a:solidFill>
              </a:rPr>
              <a:t>عزيزي الطالب مهمتك </a:t>
            </a:r>
          </a:p>
          <a:p>
            <a:pPr algn="ctr">
              <a:lnSpc>
                <a:spcPct val="200000"/>
              </a:lnSpc>
            </a:pPr>
            <a:r>
              <a:rPr lang="ar-SA" sz="2400" b="1" dirty="0" smtClean="0">
                <a:solidFill>
                  <a:schemeClr val="bg2">
                    <a:lumMod val="25000"/>
                  </a:schemeClr>
                </a:solidFill>
              </a:rPr>
              <a:t>لهذا اليوم حل تدريب          صفحة       </a:t>
            </a:r>
          </a:p>
          <a:p>
            <a:pPr algn="ctr">
              <a:lnSpc>
                <a:spcPct val="200000"/>
              </a:lnSpc>
            </a:pPr>
            <a:r>
              <a:rPr lang="ar-SA" sz="2400" b="1" dirty="0" smtClean="0">
                <a:solidFill>
                  <a:schemeClr val="bg2">
                    <a:lumMod val="25000"/>
                  </a:schemeClr>
                </a:solidFill>
              </a:rPr>
              <a:t>وارسال الحل على مجموعتك الخاصة</a:t>
            </a: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82" y="1280159"/>
            <a:ext cx="8053643" cy="4835827"/>
          </a:xfrm>
          <a:prstGeom prst="rect">
            <a:avLst/>
          </a:prstGeom>
        </p:spPr>
      </p:pic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8051" y="110158"/>
            <a:ext cx="903370" cy="13331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1725" y="577899"/>
            <a:ext cx="1754917" cy="517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8177" y="2756792"/>
            <a:ext cx="478545" cy="5144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3009" y="3575500"/>
            <a:ext cx="720401" cy="62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0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 smtClean="0">
              <a:solidFill>
                <a:srgbClr val="C00000"/>
              </a:solidFill>
            </a:endParaRPr>
          </a:p>
          <a:p>
            <a:pPr algn="l"/>
            <a:r>
              <a:rPr lang="ar-SA" sz="8800" b="1" dirty="0" smtClean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86399" y="3163277"/>
            <a:ext cx="30219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الصَّفُّ الثالث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9280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" y="-36512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55592" y="0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600" b="1" dirty="0" smtClean="0">
                <a:ln/>
                <a:solidFill>
                  <a:schemeClr val="accent4"/>
                </a:solidFill>
              </a:rPr>
              <a:t>فَريقُ الْعَمَل </a:t>
            </a:r>
            <a:r>
              <a:rPr lang="ar-SA" sz="66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6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graphicFrame>
        <p:nvGraphicFramePr>
          <p:cNvPr id="4" name="جدول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4642110"/>
              </p:ext>
            </p:extLst>
          </p:nvPr>
        </p:nvGraphicFramePr>
        <p:xfrm>
          <a:off x="3366980" y="1144508"/>
          <a:ext cx="5764988" cy="2625484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2882494"/>
                <a:gridCol w="2882494"/>
              </a:tblGrid>
              <a:tr h="656371"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بنات زعترة</a:t>
                      </a:r>
                      <a:r>
                        <a:rPr lang="ar-SA" sz="2000" b="1" baseline="0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الأساسية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شرين محمود</a:t>
                      </a:r>
                      <a:r>
                        <a:rPr lang="ar-SA" sz="2000" b="1" baseline="0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عثمان أبو طه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6371"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</a:t>
                      </a:r>
                      <a:r>
                        <a:rPr lang="ar-SA" sz="2000" b="1" baseline="0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الفجر الأساسية المختلطة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إيمان ابراهيم محمد بلاصي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6371"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بنات تل الربيع الأساسية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أميرة محمد حامد سباتين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6371"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البراق الأساسية</a:t>
                      </a:r>
                      <a:r>
                        <a:rPr lang="ar-SA" sz="2000" b="1" baseline="0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المختلطة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وفاء خضر حسن صلاح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88170" y="4019336"/>
            <a:ext cx="619741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C000"/>
                </a:solidFill>
              </a:rPr>
              <a:t>ب</a:t>
            </a:r>
            <a:r>
              <a:rPr lang="ar-SA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إشراف الأستاذ عصام عبيد الله</a:t>
            </a:r>
            <a:endParaRPr lang="ar-SA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69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0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2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1" name="مربع نص 10">
            <a:hlinkClick r:id="rId9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3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4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5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  <a:hlinkClick r:id="rId16" action="ppaction://hlinksldjump"/>
              </a:rPr>
              <a:t>فيديو</a:t>
            </a:r>
            <a:endParaRPr lang="ar-JO" sz="32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>
            <a:hlinkClick r:id="rId9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1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4" action="ppaction://hlinksldjump"/>
              </a:rPr>
              <a:t>نشاط كاشف 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094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356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374216" y="1804740"/>
            <a:ext cx="3443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عِنْوانُ الدَّرْس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30015" y="2755341"/>
            <a:ext cx="433197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 smtClean="0">
                <a:solidFill>
                  <a:srgbClr val="FFC000"/>
                </a:solidFill>
              </a:rPr>
              <a:t>القِسمة 1</a:t>
            </a:r>
            <a:endParaRPr lang="ar-SA" sz="5400" b="1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936" y="2266405"/>
            <a:ext cx="826143" cy="795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527" y="3678671"/>
            <a:ext cx="3006501" cy="10113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502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93191" y="1929884"/>
            <a:ext cx="26056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5400" b="1" dirty="0">
                <a:solidFill>
                  <a:srgbClr val="FFC000"/>
                </a:solidFill>
              </a:rPr>
              <a:t>الهَــــدَف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03554" y="3200400"/>
            <a:ext cx="658611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FFC000"/>
                </a:solidFill>
              </a:rPr>
              <a:t>أن يجدَ الطالب ناتجَ القِسمة بالطّرح المتكرر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136" y="1651479"/>
            <a:ext cx="557736" cy="5568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722" y="2244343"/>
            <a:ext cx="496828" cy="496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328" y="2808628"/>
            <a:ext cx="526808" cy="52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0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569" y="-177097"/>
            <a:ext cx="12577138" cy="72121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01" y="1303902"/>
            <a:ext cx="6602540" cy="18655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230" y="5449702"/>
            <a:ext cx="3273836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3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7" y="249381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01" y="1398856"/>
            <a:ext cx="4819003" cy="3710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5954" y="2858379"/>
            <a:ext cx="780356" cy="10120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1480" y="2899703"/>
            <a:ext cx="737680" cy="10120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7501" y="3949109"/>
            <a:ext cx="737680" cy="10120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9466" y="3949109"/>
            <a:ext cx="737680" cy="10120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4702" y="3911727"/>
            <a:ext cx="780356" cy="10120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5776" y="3911727"/>
            <a:ext cx="780356" cy="10120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0812" y="3949109"/>
            <a:ext cx="823031" cy="10120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0039" y="2858379"/>
            <a:ext cx="823031" cy="10120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9" y="3949109"/>
            <a:ext cx="823031" cy="101202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18648" y="902970"/>
            <a:ext cx="5129255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rgbClr val="92D050"/>
                </a:solidFill>
              </a:rPr>
              <a:t>وصل أمينة مكتبة القدس مجموعةً جديدة من الكتب وعددها         تريد ترتيبها على الرفوف       بالتساوي ، هيا نساعدها يا أبطال ونجد طريقة الحل :</a:t>
            </a:r>
            <a:endParaRPr lang="ar-SA" sz="2400" b="1" dirty="0">
              <a:solidFill>
                <a:srgbClr val="92D05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8683" y="1328676"/>
            <a:ext cx="228756" cy="3099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6079" y="1351081"/>
            <a:ext cx="261435" cy="2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4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0.1912 L -0.05065 -0.00926 C -0.0612 0.03171 -0.07708 0.05393 -0.09362 0.05393 C -0.1125 0.05393 -0.12773 0.03171 -0.13828 -0.00926 L -0.1888 -0.191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40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19 -0.35533 L -0.41888 -0.30602 C -0.40586 -0.29491 -0.38606 -0.28889 -0.36549 -0.28889 C -0.34192 -0.28889 -0.32304 -0.29491 -0.31002 -0.30602 L -0.24687 -0.35533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45" y="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2969 -0.34283 L -0.66263 -0.30278 C -0.6487 -0.29375 -0.62774 -0.28889 -0.60573 -0.28889 C -0.58073 -0.28889 -0.56068 -0.29375 -0.54675 -0.30278 L -0.47969 -0.34283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-0.37265 -0.0238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33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0.43633 -0.1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23" y="-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.00509 L -0.62513 -0.1715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63" y="-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-0.51432 0.1622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16" y="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-0.59831 0.0069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2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77851 0.0069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3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569" y="-213609"/>
            <a:ext cx="12577138" cy="72121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68343" y="1512599"/>
            <a:ext cx="41924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1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282" y="5330891"/>
            <a:ext cx="3273836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1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0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2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1" name="مربع نص 10">
            <a:hlinkClick r:id="rId9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3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4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5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  <a:hlinkClick r:id="rId16" action="ppaction://hlinksldjump"/>
              </a:rPr>
              <a:t>فيديو</a:t>
            </a:r>
            <a:endParaRPr lang="ar-JO" sz="32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>
            <a:hlinkClick r:id="rId9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1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4" action="ppaction://hlinksldjump"/>
              </a:rPr>
              <a:t>نشاط كاشف 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316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569" y="-177097"/>
            <a:ext cx="12577138" cy="72121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6605" y="1441012"/>
            <a:ext cx="636584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  </a:t>
            </a:r>
            <a:endParaRPr lang="en-US" sz="9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91" y="5464511"/>
            <a:ext cx="3273836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3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827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5100" y="1281505"/>
            <a:ext cx="2182557" cy="22496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57363" y="2036980"/>
            <a:ext cx="48129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ln/>
                <a:solidFill>
                  <a:schemeClr val="accent4"/>
                </a:solidFill>
              </a:rPr>
              <a:t>هيا نشاهد</a:t>
            </a:r>
            <a:r>
              <a:rPr lang="ar-SA" sz="3600" b="1" dirty="0">
                <a:ln/>
                <a:solidFill>
                  <a:schemeClr val="accent4"/>
                </a:solidFill>
                <a:hlinkClick r:id="rId4"/>
              </a:rPr>
              <a:t> فيديو </a:t>
            </a:r>
            <a:r>
              <a:rPr lang="ar-SA" sz="3600" b="1" dirty="0" smtClean="0">
                <a:ln/>
                <a:solidFill>
                  <a:schemeClr val="accent4"/>
                </a:solidFill>
              </a:rPr>
              <a:t>عملية القسمة والطرح المتكرر</a:t>
            </a:r>
            <a:endParaRPr lang="ar-SA" sz="3600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46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535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693" y="598963"/>
            <a:ext cx="10252959" cy="12538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231" y="1852862"/>
            <a:ext cx="5063421" cy="747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0170" y="2875093"/>
            <a:ext cx="780356" cy="463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6343" y="2906604"/>
            <a:ext cx="780356" cy="4633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2539" y="3572436"/>
            <a:ext cx="780356" cy="463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3454" y="3581400"/>
            <a:ext cx="780356" cy="4633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5285" y="3612832"/>
            <a:ext cx="780356" cy="463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4718" y="3581400"/>
            <a:ext cx="780356" cy="4633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0978" y="2915208"/>
            <a:ext cx="780356" cy="4633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9054" y="2886396"/>
            <a:ext cx="780356" cy="4633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3454" y="2858906"/>
            <a:ext cx="780356" cy="4633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1812" y="2875093"/>
            <a:ext cx="780356" cy="463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0120" y="2912140"/>
            <a:ext cx="780356" cy="4633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649" y="2886396"/>
            <a:ext cx="780356" cy="4633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477" y="2912584"/>
            <a:ext cx="780356" cy="4633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2233" y="2912140"/>
            <a:ext cx="780356" cy="463336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3164846" y="2915208"/>
            <a:ext cx="708166" cy="3186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2061" y="2967569"/>
            <a:ext cx="725487" cy="3414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728" y="2938773"/>
            <a:ext cx="1339854" cy="39965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1714" y="3553636"/>
            <a:ext cx="780356" cy="46333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8222" y="3553636"/>
            <a:ext cx="780356" cy="46333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9486" y="3553636"/>
            <a:ext cx="780356" cy="46333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0171" y="4215827"/>
            <a:ext cx="780356" cy="4633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0064" y="3553636"/>
            <a:ext cx="780356" cy="46333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9054" y="4215220"/>
            <a:ext cx="780356" cy="4633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6511" y="4215827"/>
            <a:ext cx="780356" cy="4633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8341" y="4215827"/>
            <a:ext cx="780356" cy="46333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1693" y="4207086"/>
            <a:ext cx="780356" cy="46333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9178" y="4215220"/>
            <a:ext cx="780356" cy="46333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8341" y="4818822"/>
            <a:ext cx="780356" cy="4633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0170" y="4818822"/>
            <a:ext cx="780356" cy="4633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6511" y="4848428"/>
            <a:ext cx="780356" cy="4633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3297" y="4843946"/>
            <a:ext cx="780356" cy="4633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0170" y="5472092"/>
            <a:ext cx="780356" cy="46333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7496" y="5472092"/>
            <a:ext cx="780356" cy="46333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0942" y="3633401"/>
            <a:ext cx="725487" cy="34140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2765" y="3615131"/>
            <a:ext cx="725487" cy="34140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6590" y="4264051"/>
            <a:ext cx="725487" cy="34140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0081" y="4309300"/>
            <a:ext cx="725487" cy="34140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8999" y="4904911"/>
            <a:ext cx="725487" cy="34140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3044" y="4937379"/>
            <a:ext cx="725487" cy="34140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4180" y="5556561"/>
            <a:ext cx="725487" cy="34140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6865" y="5558330"/>
            <a:ext cx="725487" cy="34140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7098" y="3572436"/>
            <a:ext cx="1391099" cy="41867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9576" y="4264050"/>
            <a:ext cx="1579770" cy="41450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02795" y="4900902"/>
            <a:ext cx="1509091" cy="40638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85603" y="5499853"/>
            <a:ext cx="1241816" cy="40781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2368" y="4309300"/>
            <a:ext cx="2562727" cy="76000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5690" y="5319158"/>
            <a:ext cx="5359415" cy="68950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0753" y="5504806"/>
            <a:ext cx="368123" cy="32157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97700" y="5460081"/>
            <a:ext cx="354348" cy="35375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1523" y="5500951"/>
            <a:ext cx="387170" cy="40032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18814" y="6060491"/>
            <a:ext cx="1960762" cy="46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0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695" y="655855"/>
            <a:ext cx="6948870" cy="10405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83842" y="1961147"/>
            <a:ext cx="115503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 smtClean="0">
                <a:solidFill>
                  <a:srgbClr val="FFFF00"/>
                </a:solidFill>
              </a:rPr>
              <a:t>مثال</a:t>
            </a:r>
            <a:r>
              <a:rPr lang="ar-SA" dirty="0" smtClean="0"/>
              <a:t> </a:t>
            </a:r>
            <a:endParaRPr lang="ar-S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179" y="2526051"/>
            <a:ext cx="4391525" cy="122392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7291137" y="3138015"/>
            <a:ext cx="1684421" cy="17347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668940">
            <a:off x="4646054" y="3348133"/>
            <a:ext cx="1871634" cy="19265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477463" y="3109155"/>
            <a:ext cx="1968880" cy="2026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324041">
            <a:off x="5910094" y="3473139"/>
            <a:ext cx="1678492" cy="17276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5204" y="1830604"/>
            <a:ext cx="2025761" cy="522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4313" y="5106895"/>
            <a:ext cx="1230376" cy="4734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5395" y="5484753"/>
            <a:ext cx="1750997" cy="3727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4623" y="5429423"/>
            <a:ext cx="1573128" cy="3807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/>
          <a:srcRect b="24244"/>
          <a:stretch/>
        </p:blipFill>
        <p:spPr>
          <a:xfrm>
            <a:off x="2129974" y="5081783"/>
            <a:ext cx="1635493" cy="45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5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5138" y="0"/>
            <a:ext cx="12577138" cy="72121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0968" y="1561327"/>
            <a:ext cx="616867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SA" sz="9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تَدْريباتُ الْكِتاب</a:t>
            </a:r>
            <a:r>
              <a:rPr lang="ar-SA" sz="4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45" y="5449702"/>
            <a:ext cx="3273836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5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94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90535" y="717702"/>
            <a:ext cx="5554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FFC000"/>
                </a:solidFill>
              </a:rPr>
              <a:t>تدْريبُ الْكِتاب : تدريب     صفحة</a:t>
            </a:r>
            <a:endParaRPr lang="en-US" sz="3600" b="1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410" y="1627547"/>
            <a:ext cx="8002616" cy="30888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8011" y="1688571"/>
            <a:ext cx="415089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rgbClr val="C00000"/>
                </a:solidFill>
              </a:rPr>
              <a:t>نعد المرات التي طرحنا فيها العدد 3</a:t>
            </a:r>
            <a:endParaRPr lang="ar-SA" sz="2400" b="1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9737" y="2992174"/>
            <a:ext cx="298516" cy="3618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1729" y="3003909"/>
            <a:ext cx="270491" cy="3037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7539" y="3061852"/>
            <a:ext cx="255385" cy="2458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3421" y="3008633"/>
            <a:ext cx="206601" cy="2990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9995" y="3061852"/>
            <a:ext cx="246263" cy="2458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8905" y="3003909"/>
            <a:ext cx="253328" cy="2950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3080" y="4907981"/>
            <a:ext cx="1648917" cy="8792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18253" y="2566792"/>
            <a:ext cx="359473" cy="2936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71160" y="613344"/>
            <a:ext cx="626916" cy="6122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26634" y="778158"/>
            <a:ext cx="490190" cy="43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1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569" y="-174049"/>
            <a:ext cx="12577138" cy="7206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950" y="1352282"/>
            <a:ext cx="3926164" cy="15546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72" y="5449702"/>
            <a:ext cx="3273836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0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099" y="542432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8879" y="542432"/>
            <a:ext cx="2578832" cy="26098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658" y="3729206"/>
            <a:ext cx="2359356" cy="23593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09047" y="1822828"/>
            <a:ext cx="428514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  <a:hlinkClick r:id="rId5"/>
              </a:rPr>
              <a:t>هيّا </a:t>
            </a:r>
            <a:r>
              <a:rPr lang="ar-S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  <a:hlinkClick r:id="rId5"/>
              </a:rPr>
              <a:t>نَلْعَب1</a:t>
            </a:r>
            <a:endParaRPr lang="ar-SA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Noto Naskh Arabic U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36855" y="3932440"/>
            <a:ext cx="428514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SA" sz="9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Noto Naskh Arabic UI"/>
                <a:hlinkClick r:id="rId6"/>
              </a:rPr>
              <a:t>هيّا </a:t>
            </a:r>
            <a:r>
              <a:rPr lang="ar-SA" sz="96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Noto Naskh Arabic UI"/>
                <a:hlinkClick r:id="rId6"/>
              </a:rPr>
              <a:t>نَلْعَب2</a:t>
            </a:r>
            <a:endParaRPr lang="ar-SA" sz="96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Noto Naskh Arabic UI"/>
            </a:endParaRPr>
          </a:p>
        </p:txBody>
      </p:sp>
    </p:spTree>
    <p:extLst>
      <p:ext uri="{BB962C8B-B14F-4D97-AF65-F5344CB8AC3E}">
        <p14:creationId xmlns:p14="http://schemas.microsoft.com/office/powerpoint/2010/main" val="415271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3675" y="460577"/>
            <a:ext cx="12577138" cy="72121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3572" y="1848271"/>
            <a:ext cx="3005951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SA" sz="115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Noto Naskh Arabic UI"/>
              </a:rPr>
              <a:t>الْمَهامُ</a:t>
            </a:r>
            <a:endParaRPr lang="en-US" sz="11500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71" y="5576335"/>
            <a:ext cx="3273836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5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53637" y="235912"/>
            <a:ext cx="308008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200000"/>
              </a:lnSpc>
            </a:pPr>
            <a:r>
              <a:rPr lang="ar-SA" sz="4800" b="1" dirty="0" smtClean="0">
                <a:solidFill>
                  <a:srgbClr val="FF0000"/>
                </a:solidFill>
              </a:rPr>
              <a:t>نشاط تطبيقي:</a:t>
            </a:r>
          </a:p>
          <a:p>
            <a:pPr lvl="0" algn="ctr">
              <a:lnSpc>
                <a:spcPct val="200000"/>
              </a:lnSpc>
            </a:pPr>
            <a:r>
              <a:rPr lang="ar-SA" sz="2000" b="1" dirty="0" smtClean="0">
                <a:solidFill>
                  <a:srgbClr val="E7E6E6">
                    <a:lumMod val="25000"/>
                  </a:srgbClr>
                </a:solidFill>
              </a:rPr>
              <a:t>عزيزي الطالب مهمتك </a:t>
            </a:r>
          </a:p>
          <a:p>
            <a:pPr lvl="0" algn="ctr">
              <a:lnSpc>
                <a:spcPct val="200000"/>
              </a:lnSpc>
            </a:pPr>
            <a:r>
              <a:rPr lang="ar-SA" sz="2000" b="1" dirty="0" smtClean="0">
                <a:solidFill>
                  <a:srgbClr val="E7E6E6">
                    <a:lumMod val="25000"/>
                  </a:srgbClr>
                </a:solidFill>
              </a:rPr>
              <a:t>لهذا اليوم هذا السؤال مع التأكيد على ارسال الحل على مجموعتك الخاصة </a:t>
            </a:r>
            <a:endParaRPr lang="ar-SA" sz="2000" b="1" dirty="0">
              <a:solidFill>
                <a:srgbClr val="E7E6E6">
                  <a:lumMod val="25000"/>
                </a:srgb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793" y="138546"/>
            <a:ext cx="902286" cy="1335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8715" y="691392"/>
            <a:ext cx="1755800" cy="5182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544" y="1564106"/>
            <a:ext cx="7707538" cy="471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6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356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374216" y="1804740"/>
            <a:ext cx="3443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عِنْوانُ الدَّرْس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30015" y="2755341"/>
            <a:ext cx="433197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 smtClean="0">
                <a:solidFill>
                  <a:srgbClr val="FFC000"/>
                </a:solidFill>
              </a:rPr>
              <a:t>القِسمة 1</a:t>
            </a:r>
            <a:endParaRPr lang="ar-SA" sz="5400" b="1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936" y="2266405"/>
            <a:ext cx="826143" cy="795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527" y="3678671"/>
            <a:ext cx="3006501" cy="10113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763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674400"/>
            <a:ext cx="6096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ar-SA" sz="6600" b="1" dirty="0">
                <a:solidFill>
                  <a:srgbClr val="C00000"/>
                </a:solidFill>
              </a:rPr>
              <a:t>وفقكم الله يا أبطال </a:t>
            </a:r>
          </a:p>
          <a:p>
            <a:pPr lvl="0" algn="ctr">
              <a:lnSpc>
                <a:spcPct val="150000"/>
              </a:lnSpc>
            </a:pPr>
            <a:r>
              <a:rPr lang="ar-SA" sz="6600" b="1" dirty="0">
                <a:solidFill>
                  <a:srgbClr val="C00000"/>
                </a:solidFill>
              </a:rPr>
              <a:t>أحسنتم </a:t>
            </a:r>
          </a:p>
          <a:p>
            <a:pPr lvl="0" algn="ctr"/>
            <a:endParaRPr lang="ar-SA" sz="6600" b="1" dirty="0">
              <a:solidFill>
                <a:srgbClr val="C00000"/>
              </a:solidFill>
            </a:endParaRPr>
          </a:p>
          <a:p>
            <a:pPr lvl="0" algn="l"/>
            <a:r>
              <a:rPr lang="ar-SA" sz="8800" b="1" dirty="0">
                <a:solidFill>
                  <a:srgbClr val="44546A"/>
                </a:solidFill>
              </a:rPr>
              <a:t>إلى اللقــــاء</a:t>
            </a:r>
            <a:endParaRPr lang="en-US" sz="8800" b="1" dirty="0">
              <a:solidFill>
                <a:srgbClr val="44546A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06" y="674400"/>
            <a:ext cx="1926503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8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86399" y="3163277"/>
            <a:ext cx="30219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الصَّفُّ الثالث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9280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" y="-36512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55592" y="0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600" b="1" dirty="0" smtClean="0">
                <a:ln/>
                <a:solidFill>
                  <a:schemeClr val="accent4"/>
                </a:solidFill>
              </a:rPr>
              <a:t>فَريقُ الْعَمَل </a:t>
            </a:r>
            <a:r>
              <a:rPr lang="ar-SA" sz="66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6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graphicFrame>
        <p:nvGraphicFramePr>
          <p:cNvPr id="4" name="جدول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4642110"/>
              </p:ext>
            </p:extLst>
          </p:nvPr>
        </p:nvGraphicFramePr>
        <p:xfrm>
          <a:off x="3366980" y="1144508"/>
          <a:ext cx="5764988" cy="2625484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2882494"/>
                <a:gridCol w="2882494"/>
              </a:tblGrid>
              <a:tr h="656371"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بنات زعترة</a:t>
                      </a:r>
                      <a:r>
                        <a:rPr lang="ar-SA" sz="2000" b="1" baseline="0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الأساسية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شرين محمود</a:t>
                      </a:r>
                      <a:r>
                        <a:rPr lang="ar-SA" sz="2000" b="1" baseline="0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عثمان أبو طه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6371"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</a:t>
                      </a:r>
                      <a:r>
                        <a:rPr lang="ar-SA" sz="2000" b="1" baseline="0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الفجر الأساسية المختلطة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إيمان ابراهيم محمد بلاصي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6371"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بنات تل الربيع الأساسية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أميرة محمد حامد سباتين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6371"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البراق الأساسية</a:t>
                      </a:r>
                      <a:r>
                        <a:rPr lang="ar-SA" sz="2000" b="1" baseline="0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المختلطة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000" b="1" dirty="0" smtClean="0">
                          <a:ln>
                            <a:solidFill>
                              <a:srgbClr val="FFC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وفاء خضر حسن صلاح</a:t>
                      </a:r>
                      <a:endParaRPr lang="en-US" sz="2000" b="1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88170" y="4019336"/>
            <a:ext cx="619741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C000"/>
                </a:solidFill>
              </a:rPr>
              <a:t>ب</a:t>
            </a:r>
            <a:r>
              <a:rPr lang="ar-SA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إشراف الأستاذ عصام عبيد الله</a:t>
            </a:r>
            <a:endParaRPr lang="ar-SA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69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0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2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1" name="مربع نص 10">
            <a:hlinkClick r:id="rId9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3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4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5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  <a:hlinkClick r:id="rId16" action="ppaction://hlinksldjump"/>
              </a:rPr>
              <a:t>فيديو</a:t>
            </a:r>
            <a:endParaRPr lang="ar-JO" sz="32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>
            <a:hlinkClick r:id="rId9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1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4" action="ppaction://hlinksldjump"/>
              </a:rPr>
              <a:t>نشاط كاشف 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094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356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374216" y="1804740"/>
            <a:ext cx="3443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عِنْوانُ الدَّرْس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30015" y="2755341"/>
            <a:ext cx="433197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 smtClean="0">
                <a:solidFill>
                  <a:srgbClr val="FFC000"/>
                </a:solidFill>
              </a:rPr>
              <a:t>القِسمة 1</a:t>
            </a:r>
            <a:endParaRPr lang="ar-SA" sz="5400" b="1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936" y="2266405"/>
            <a:ext cx="826143" cy="795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527" y="3678671"/>
            <a:ext cx="3006501" cy="10113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502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809"/>
            <a:ext cx="12193057" cy="685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233" y="1666144"/>
            <a:ext cx="2749534" cy="14570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8367" y="2915587"/>
            <a:ext cx="678098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FFC000"/>
                </a:solidFill>
              </a:rPr>
              <a:t>أن يعبر َالطالب عن جمل قسمة َ من خلال مسائل لفظية</a:t>
            </a:r>
          </a:p>
        </p:txBody>
      </p:sp>
    </p:spTree>
    <p:extLst>
      <p:ext uri="{BB962C8B-B14F-4D97-AF65-F5344CB8AC3E}">
        <p14:creationId xmlns:p14="http://schemas.microsoft.com/office/powerpoint/2010/main" val="326262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618" y="-177097"/>
            <a:ext cx="12583235" cy="72121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04" y="1252047"/>
            <a:ext cx="6602540" cy="18655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46" y="5374382"/>
            <a:ext cx="3273836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6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745661"/>
            <a:ext cx="12193057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44464" y="3651738"/>
            <a:ext cx="66143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ar-SA" sz="2800" b="1" dirty="0">
                <a:solidFill>
                  <a:srgbClr val="FFC000"/>
                </a:solidFill>
              </a:rPr>
              <a:t>أن </a:t>
            </a:r>
            <a:r>
              <a:rPr lang="ar-SA" sz="2800" b="1" dirty="0" smtClean="0">
                <a:solidFill>
                  <a:srgbClr val="FFC000"/>
                </a:solidFill>
              </a:rPr>
              <a:t>يعبرَ الطالب عن جملة القِسمة من خلال مسائل معطاة</a:t>
            </a:r>
            <a:endParaRPr lang="ar-SA" sz="2800" b="1" dirty="0">
              <a:solidFill>
                <a:srgbClr val="FFC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90272" y="2353724"/>
            <a:ext cx="212269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SA" sz="5400" b="1" dirty="0">
                <a:solidFill>
                  <a:srgbClr val="FFC000"/>
                </a:solidFill>
              </a:rPr>
              <a:t>الهَــــدَف</a:t>
            </a:r>
          </a:p>
        </p:txBody>
      </p:sp>
      <p:pic>
        <p:nvPicPr>
          <p:cNvPr id="5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3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35" y="1469305"/>
            <a:ext cx="6602540" cy="1865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882" y="5323672"/>
            <a:ext cx="3273836" cy="14082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91" y="111870"/>
            <a:ext cx="12193057" cy="68585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232" y="1181695"/>
            <a:ext cx="8554452" cy="45333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1253" y="3248031"/>
            <a:ext cx="427055" cy="4476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9458" y="3855652"/>
            <a:ext cx="336442" cy="3358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1253" y="4419205"/>
            <a:ext cx="376614" cy="3759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5980" y="4891659"/>
            <a:ext cx="426757" cy="4450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29941" y="4925191"/>
            <a:ext cx="335309" cy="3414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47915" y="4925191"/>
            <a:ext cx="377985" cy="3779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44464" y="517991"/>
            <a:ext cx="830020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solidFill>
                  <a:srgbClr val="FFC000"/>
                </a:solidFill>
              </a:rPr>
              <a:t>هيا نعبر عن هذه المسألة اللفظية بجملة قسمة مناسبة</a:t>
            </a:r>
            <a:endParaRPr lang="ar-SA" sz="3200" b="1" dirty="0">
              <a:solidFill>
                <a:srgbClr val="FFC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58334" y="4833253"/>
            <a:ext cx="138484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/>
              <a:t>موزات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251823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618" y="-213609"/>
            <a:ext cx="12583235" cy="72121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054" y="1486405"/>
            <a:ext cx="4170946" cy="14217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74" y="5443605"/>
            <a:ext cx="3279932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5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618" y="-177097"/>
            <a:ext cx="12583235" cy="72121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202" y="1227322"/>
            <a:ext cx="5425910" cy="13473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19" y="5449285"/>
            <a:ext cx="3273836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3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938472" y="1804740"/>
            <a:ext cx="2315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dirty="0" smtClean="0">
                <a:ln/>
                <a:solidFill>
                  <a:schemeClr val="accent4"/>
                </a:solidFill>
              </a:rPr>
              <a:t>الهَــــدَف</a:t>
            </a:r>
            <a:r>
              <a:rPr lang="ar-SA" sz="5400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41267" y="3270105"/>
            <a:ext cx="771693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FFC000"/>
                </a:solidFill>
              </a:rPr>
              <a:t>التّعرف على العلاقة العكسية بين الضّرب والقِسمة</a:t>
            </a:r>
            <a:endParaRPr lang="ar-SA" sz="3600" b="1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44" y="1820047"/>
            <a:ext cx="1613244" cy="116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2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448" y="1329632"/>
            <a:ext cx="2182557" cy="22496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91389" y="1697868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ar-SA" sz="4400" b="1" dirty="0">
                <a:ln/>
                <a:solidFill>
                  <a:srgbClr val="FFC000"/>
                </a:solidFill>
              </a:rPr>
              <a:t>هيا </a:t>
            </a:r>
            <a:r>
              <a:rPr lang="ar-SA" sz="4400" b="1" dirty="0" smtClean="0">
                <a:ln/>
                <a:solidFill>
                  <a:srgbClr val="FFC000"/>
                </a:solidFill>
              </a:rPr>
              <a:t>نشاهد </a:t>
            </a:r>
            <a:r>
              <a:rPr lang="ar-SA" sz="4400" b="1" dirty="0" smtClean="0">
                <a:ln/>
                <a:solidFill>
                  <a:srgbClr val="FFC000"/>
                </a:solidFill>
                <a:hlinkClick r:id="rId4"/>
              </a:rPr>
              <a:t>الفيديو</a:t>
            </a:r>
            <a:endParaRPr lang="ar-SA" sz="4400" b="1" dirty="0">
              <a:ln/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10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8" y="0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831" y="1407151"/>
            <a:ext cx="8614610" cy="19549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2242" y="580399"/>
            <a:ext cx="2502569" cy="71165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518358" y="1576137"/>
            <a:ext cx="324853" cy="5293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TextBox 5"/>
          <p:cNvSpPr txBox="1"/>
          <p:nvPr/>
        </p:nvSpPr>
        <p:spPr>
          <a:xfrm>
            <a:off x="7791941" y="4350846"/>
            <a:ext cx="318836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نضع دائرة على العدد الكبير</a:t>
            </a:r>
            <a:endParaRPr lang="ar-SA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35026" y="3526350"/>
            <a:ext cx="156410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 smtClean="0">
                <a:solidFill>
                  <a:srgbClr val="FFFF00"/>
                </a:solidFill>
              </a:rPr>
              <a:t>خطوات الحل</a:t>
            </a:r>
            <a:endParaRPr lang="ar-SA" sz="20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39453" y="3911137"/>
            <a:ext cx="814085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نقرأ المسألة جيداً ونحدد العملية الحسابية المناسبة </a:t>
            </a:r>
            <a:r>
              <a:rPr lang="ar-SA" sz="2400" b="1" dirty="0" smtClean="0">
                <a:solidFill>
                  <a:srgbClr val="FF0000"/>
                </a:solidFill>
              </a:rPr>
              <a:t>(عملية قسمة)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12242" y="4823107"/>
            <a:ext cx="338688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نضع دائرة أخرى على العدد الصغير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5424" y="1527638"/>
            <a:ext cx="341406" cy="5364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64305" y="5339826"/>
            <a:ext cx="793482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نعبر عن جملة القسمة بكتابة العدد الكبير أولا ثم اشارة ÷ ثم العدد الصغير = ناتج القسمة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0696" y="2448919"/>
            <a:ext cx="4135336" cy="623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1" y="2390971"/>
            <a:ext cx="332874" cy="2700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8769" y="2389413"/>
            <a:ext cx="330614" cy="3713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5977" y="2408131"/>
            <a:ext cx="316974" cy="3729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6200" y="2448919"/>
            <a:ext cx="79408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صفاً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69912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10" grpId="0"/>
      <p:bldP spid="13" grpId="0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569" y="-177097"/>
            <a:ext cx="12577138" cy="72121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311" y="1353736"/>
            <a:ext cx="5755123" cy="13351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93" y="5179294"/>
            <a:ext cx="3273836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8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68" y="-36809"/>
            <a:ext cx="12193057" cy="68585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257226" y="386698"/>
            <a:ext cx="52870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SA" sz="3600" b="1" dirty="0">
                <a:solidFill>
                  <a:srgbClr val="FFC000"/>
                </a:solidFill>
              </a:rPr>
              <a:t>تدْريبُ </a:t>
            </a:r>
            <a:r>
              <a:rPr lang="ar-SA" sz="3600" b="1" dirty="0" smtClean="0">
                <a:solidFill>
                  <a:srgbClr val="FFC000"/>
                </a:solidFill>
              </a:rPr>
              <a:t>الْكِتاب:  </a:t>
            </a:r>
            <a:r>
              <a:rPr lang="ar-SA" sz="3600" b="1" dirty="0">
                <a:solidFill>
                  <a:srgbClr val="FFC000"/>
                </a:solidFill>
              </a:rPr>
              <a:t>تدريب </a:t>
            </a:r>
            <a:r>
              <a:rPr lang="ar-SA" sz="3600" b="1" dirty="0" smtClean="0">
                <a:solidFill>
                  <a:srgbClr val="FFC000"/>
                </a:solidFill>
              </a:rPr>
              <a:t>      صفحة</a:t>
            </a:r>
            <a:endParaRPr lang="en-US" sz="3600" b="1" dirty="0">
              <a:solidFill>
                <a:srgbClr val="FFC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799" y="1033029"/>
            <a:ext cx="8891337" cy="37314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8050" y="2102867"/>
            <a:ext cx="341406" cy="5364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370" y="2140644"/>
            <a:ext cx="341406" cy="5364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6629" y="3095581"/>
            <a:ext cx="338634" cy="3944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3541" y="3055226"/>
            <a:ext cx="257147" cy="3102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7726" y="3060581"/>
            <a:ext cx="281865" cy="3048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10063" y="1155032"/>
            <a:ext cx="209349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/>
              <a:t>نراجع خطوات الحل</a:t>
            </a:r>
            <a:endParaRPr lang="ar-SA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9803" y="492036"/>
            <a:ext cx="457511" cy="456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2737" y="377812"/>
            <a:ext cx="681433" cy="6641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34170" y="3095581"/>
            <a:ext cx="121653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/>
              <a:t>عصافير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391118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41" y="868998"/>
            <a:ext cx="10683950" cy="50469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026" y="1226394"/>
            <a:ext cx="506012" cy="5791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316" y="2151639"/>
            <a:ext cx="189742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>
                <a:solidFill>
                  <a:srgbClr val="FFC000"/>
                </a:solidFill>
              </a:rPr>
              <a:t>كلمة مفتاحية</a:t>
            </a:r>
            <a:endParaRPr lang="ar-SA" sz="2800" b="1" dirty="0">
              <a:solidFill>
                <a:srgbClr val="FFC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0895" y="4891667"/>
            <a:ext cx="21162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/>
              <a:t>نراجع خطوات الحل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9090" y="1340842"/>
            <a:ext cx="341406" cy="5364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3360" y="1340842"/>
            <a:ext cx="341406" cy="5364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2326" y="4854321"/>
            <a:ext cx="491034" cy="5719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3073" y="4854321"/>
            <a:ext cx="339316" cy="5363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5483" y="4915631"/>
            <a:ext cx="311636" cy="4666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8280" y="4860218"/>
            <a:ext cx="259586" cy="4923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56221" y="4850033"/>
            <a:ext cx="288758" cy="50448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20715" y="4854321"/>
            <a:ext cx="100762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/>
              <a:t>أكياس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7919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141 0.072 L 0.28646 0.1088 C 0.30625 0.11713 0.33594 0.12176 0.36719 0.12176 C 0.40274 0.12176 0.43112 0.11713 0.45091 0.1088 L 0.5461 0.072 " pathEditMode="relative" rAng="0" ptsTypes="AAAAA">
                                      <p:cBhvr>
                                        <p:cTn id="5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14597"/>
            <a:ext cx="12193057" cy="685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6532" y="427889"/>
            <a:ext cx="2578832" cy="26093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595" y="3765301"/>
            <a:ext cx="2359356" cy="23593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98873" y="2644170"/>
            <a:ext cx="359425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SA" sz="9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Noto Naskh Arabic UI"/>
                <a:hlinkClick r:id="rId5"/>
              </a:rPr>
              <a:t>هيّا </a:t>
            </a:r>
            <a:r>
              <a:rPr lang="ar-SA" sz="96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Noto Naskh Arabic UI"/>
                <a:hlinkClick r:id="rId5"/>
              </a:rPr>
              <a:t>نَلْعَب</a:t>
            </a:r>
            <a:endParaRPr lang="ar-SA" sz="96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Noto Naskh Arabic UI"/>
            </a:endParaRPr>
          </a:p>
        </p:txBody>
      </p:sp>
    </p:spTree>
    <p:extLst>
      <p:ext uri="{BB962C8B-B14F-4D97-AF65-F5344CB8AC3E}">
        <p14:creationId xmlns:p14="http://schemas.microsoft.com/office/powerpoint/2010/main" val="256255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9186" y="-36809"/>
            <a:ext cx="3596952" cy="685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246" y="253087"/>
            <a:ext cx="7483573" cy="2210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302" y="2576945"/>
            <a:ext cx="7189459" cy="16902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935" y="4267200"/>
            <a:ext cx="7646970" cy="1739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971762" y="235327"/>
            <a:ext cx="2971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200000"/>
              </a:lnSpc>
            </a:pPr>
            <a:r>
              <a:rPr lang="ar-SA" sz="4800" b="1" dirty="0">
                <a:solidFill>
                  <a:srgbClr val="FF0000"/>
                </a:solidFill>
              </a:rPr>
              <a:t>نشاط تطبيقي:</a:t>
            </a:r>
          </a:p>
          <a:p>
            <a:pPr lvl="0" algn="ctr">
              <a:lnSpc>
                <a:spcPct val="200000"/>
              </a:lnSpc>
            </a:pPr>
            <a:r>
              <a:rPr lang="ar-SA" sz="2400" dirty="0">
                <a:solidFill>
                  <a:srgbClr val="E7E6E6">
                    <a:lumMod val="25000"/>
                  </a:srgbClr>
                </a:solidFill>
              </a:rPr>
              <a:t>عزيزي الطالب مهمتك </a:t>
            </a:r>
          </a:p>
          <a:p>
            <a:pPr lvl="0" algn="ctr">
              <a:lnSpc>
                <a:spcPct val="200000"/>
              </a:lnSpc>
            </a:pPr>
            <a:r>
              <a:rPr lang="ar-SA" sz="2400" dirty="0">
                <a:solidFill>
                  <a:srgbClr val="E7E6E6">
                    <a:lumMod val="25000"/>
                  </a:srgbClr>
                </a:solidFill>
              </a:rPr>
              <a:t>لهذا اليوم </a:t>
            </a:r>
            <a:r>
              <a:rPr lang="ar-SA" sz="2400" dirty="0" smtClean="0">
                <a:solidFill>
                  <a:srgbClr val="E7E6E6">
                    <a:lumMod val="25000"/>
                  </a:srgbClr>
                </a:solidFill>
              </a:rPr>
              <a:t>هذه المسائل مع </a:t>
            </a:r>
            <a:r>
              <a:rPr lang="ar-SA" sz="2400" dirty="0">
                <a:solidFill>
                  <a:srgbClr val="E7E6E6">
                    <a:lumMod val="25000"/>
                  </a:srgbClr>
                </a:solidFill>
              </a:rPr>
              <a:t>التأكيد على ارسال الحل على </a:t>
            </a:r>
            <a:r>
              <a:rPr lang="ar-SA" sz="2400" dirty="0" smtClean="0">
                <a:solidFill>
                  <a:srgbClr val="E7E6E6">
                    <a:lumMod val="25000"/>
                  </a:srgbClr>
                </a:solidFill>
              </a:rPr>
              <a:t>مجموعتك الخاصة  </a:t>
            </a:r>
            <a:endParaRPr lang="ar-SA" sz="2400" dirty="0">
              <a:solidFill>
                <a:srgbClr val="E7E6E6">
                  <a:lumMod val="25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8200" y="-25527"/>
            <a:ext cx="1755800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8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8952" y="-36809"/>
            <a:ext cx="3603048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6013" y="405428"/>
            <a:ext cx="3468925" cy="12802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8702" y="419725"/>
            <a:ext cx="616095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00B050"/>
                </a:solidFill>
              </a:rPr>
              <a:t>أوراق عمل تفاعلية لدرس القسمة </a:t>
            </a:r>
            <a:endParaRPr lang="ar-SA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2472" y="2098623"/>
            <a:ext cx="344773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hlinkClick r:id="rId4"/>
              </a:rPr>
              <a:t>ورقة عمل رقم واحد </a:t>
            </a:r>
            <a:endParaRPr lang="ar-SA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062334" y="3122976"/>
            <a:ext cx="325286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hlinkClick r:id="rId5"/>
              </a:rPr>
              <a:t>ورقة عمل رقم اثنان</a:t>
            </a:r>
            <a:endParaRPr lang="ar-SA" sz="3600" b="1" dirty="0"/>
          </a:p>
        </p:txBody>
      </p:sp>
    </p:spTree>
    <p:extLst>
      <p:ext uri="{BB962C8B-B14F-4D97-AF65-F5344CB8AC3E}">
        <p14:creationId xmlns:p14="http://schemas.microsoft.com/office/powerpoint/2010/main" val="414252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8"/>
          <a:stretch/>
        </p:blipFill>
        <p:spPr>
          <a:xfrm>
            <a:off x="9394943" y="0"/>
            <a:ext cx="2797057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4898571" y="0"/>
            <a:ext cx="4496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مُهِمْة أدائية 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303" y="3741166"/>
            <a:ext cx="6140105" cy="2551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26" y="3497742"/>
            <a:ext cx="3386777" cy="27947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9095" y="1310786"/>
            <a:ext cx="8121315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chemeClr val="accent2">
                    <a:lumMod val="75000"/>
                  </a:schemeClr>
                </a:solidFill>
              </a:rPr>
              <a:t>تصوير فيديو لعمل كعكة بالمكونات التي تظهر أمامك من الجدول بعد تحديد المكونات اللازمة لعمل الكعكة الواحدة وتزيينها باسم الصف ودرس القسمة</a:t>
            </a:r>
            <a:endParaRPr lang="ar-SA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8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"/>
            <a:ext cx="12192000" cy="6861048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162594" y="2011677"/>
            <a:ext cx="9797143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FFC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FFC000"/>
                </a:solidFill>
              </a:rPr>
              <a:t>أحسنتم </a:t>
            </a:r>
          </a:p>
          <a:p>
            <a:pPr algn="ctr"/>
            <a:r>
              <a:rPr lang="ar-SA" sz="8800" b="1" dirty="0" smtClean="0">
                <a:solidFill>
                  <a:srgbClr val="F1A19F"/>
                </a:solidFill>
              </a:rPr>
              <a:t>إلى اللقــــاء</a:t>
            </a:r>
            <a:endParaRPr lang="en-US" sz="8800" b="1" dirty="0">
              <a:solidFill>
                <a:srgbClr val="F1A1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07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نَشاط كاشف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279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35" y="-6353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2291" y="834390"/>
            <a:ext cx="7767827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389" y="834390"/>
            <a:ext cx="3566519" cy="24917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89569" y="3550722"/>
            <a:ext cx="423949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rgbClr val="FFC000"/>
                </a:solidFill>
              </a:rPr>
              <a:t>هيا بنا يا أصدقائي نساعد أحمد </a:t>
            </a:r>
            <a:endParaRPr lang="ar-SA" sz="2400" b="1" dirty="0">
              <a:solidFill>
                <a:srgbClr val="FFC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59721" y="4972407"/>
            <a:ext cx="957095" cy="11009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6204" y="4850280"/>
            <a:ext cx="914399" cy="12666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7855" y="3635960"/>
            <a:ext cx="957224" cy="10491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3345" y="4811702"/>
            <a:ext cx="1068780" cy="12137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58784" y="3781554"/>
            <a:ext cx="85502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 smtClean="0">
                <a:solidFill>
                  <a:srgbClr val="FFC000"/>
                </a:solidFill>
              </a:rPr>
              <a:t>أحمد</a:t>
            </a:r>
            <a:endParaRPr lang="ar-SA" sz="2000" b="1" dirty="0">
              <a:solidFill>
                <a:srgbClr val="FFC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0669" y="4141846"/>
            <a:ext cx="1146147" cy="7011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2500" y="4621856"/>
            <a:ext cx="1146147" cy="7011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5893" y="4085157"/>
            <a:ext cx="1146147" cy="7011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04456" y="4076114"/>
            <a:ext cx="1146147" cy="7011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/>
          <a:srcRect l="25596" t="666" b="74334"/>
          <a:stretch/>
        </p:blipFill>
        <p:spPr>
          <a:xfrm>
            <a:off x="1154243" y="5381468"/>
            <a:ext cx="1216745" cy="3882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/>
          <a:srcRect l="26260" t="-6612"/>
          <a:stretch/>
        </p:blipFill>
        <p:spPr>
          <a:xfrm>
            <a:off x="3447738" y="5606321"/>
            <a:ext cx="1224368" cy="4343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/>
          <a:srcRect l="24970" t="-2066"/>
          <a:stretch/>
        </p:blipFill>
        <p:spPr>
          <a:xfrm>
            <a:off x="6505730" y="5606321"/>
            <a:ext cx="1230473" cy="4106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/>
          <a:srcRect l="24943" t="8393"/>
          <a:stretch/>
        </p:blipFill>
        <p:spPr>
          <a:xfrm>
            <a:off x="9428813" y="5681272"/>
            <a:ext cx="1230908" cy="368602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8650603" y="1615044"/>
            <a:ext cx="369152" cy="46521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80957" y="1615044"/>
            <a:ext cx="384081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7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3634" y="644577"/>
            <a:ext cx="936885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chemeClr val="bg1"/>
                </a:solidFill>
              </a:rPr>
              <a:t>بما أن أحمد وزع الكعك والفلافل اذن هو قسم ما لديه بشكل متساوٍ على الجميع </a:t>
            </a:r>
            <a:endParaRPr lang="ar-SA" sz="36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7955" y="2173574"/>
            <a:ext cx="819962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solidFill>
                  <a:schemeClr val="bg1"/>
                </a:solidFill>
              </a:rPr>
              <a:t>وهذا يرتبط بعملية القسمة التي أخذناها في الصف الثاني </a:t>
            </a:r>
            <a:endParaRPr lang="ar-SA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550" y="2093505"/>
            <a:ext cx="823031" cy="7925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0029" y="2971948"/>
            <a:ext cx="47069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>
                <a:solidFill>
                  <a:schemeClr val="bg1"/>
                </a:solidFill>
              </a:rPr>
              <a:t>لاحظنا أنه قسّم الكعك بهذه الطريقة</a:t>
            </a:r>
            <a:endParaRPr lang="ar-SA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8804" y="3574451"/>
            <a:ext cx="556387" cy="6110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3374" y="5024235"/>
            <a:ext cx="562743" cy="5419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327" y="3690547"/>
            <a:ext cx="513948" cy="4949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7961" y="5024235"/>
            <a:ext cx="527230" cy="4770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1238" y="4936111"/>
            <a:ext cx="510292" cy="5663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1807" y="3563381"/>
            <a:ext cx="554784" cy="6157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6183" y="3681730"/>
            <a:ext cx="449159" cy="5124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0604" y="5016299"/>
            <a:ext cx="451143" cy="5182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7979" y="3681730"/>
            <a:ext cx="563891" cy="4785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7642" y="5118914"/>
            <a:ext cx="535220" cy="41559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550029" y="4252149"/>
            <a:ext cx="47069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>
                <a:solidFill>
                  <a:schemeClr val="bg1"/>
                </a:solidFill>
              </a:rPr>
              <a:t>ولاحظنا أنه قسّم الفلافل بهذه الطريقة</a:t>
            </a:r>
            <a:endParaRPr lang="ar-SA" sz="2800" b="1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07503" y="3588081"/>
            <a:ext cx="1367480" cy="8364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/>
          <a:srcRect l="26548" t="2359"/>
          <a:stretch/>
        </p:blipFill>
        <p:spPr>
          <a:xfrm>
            <a:off x="4028835" y="5141626"/>
            <a:ext cx="1372993" cy="44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6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165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4154</TotalTime>
  <Words>542</Words>
  <Application>Microsoft Office PowerPoint</Application>
  <PresentationFormat>Personnalisé</PresentationFormat>
  <Paragraphs>154</Paragraphs>
  <Slides>59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59</vt:i4>
      </vt:variant>
    </vt:vector>
  </HeadingPairs>
  <TitlesOfParts>
    <vt:vector size="60" baseType="lpstr">
      <vt:lpstr>نسق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>داود ابو مويس</Manager>
  <Company>الملتقى التربوي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بوربوينت رياضيات للصف الثالث الفصل الثاني الوحدة الثامنة قسمة 1</dc:title>
  <dc:subject>عرض بوربوينت قسمة 1 رياضيات للصف الثالث الفصل الثاني الوحدة الثامنة</dc:subject>
  <dc:creator>الملتقى التربوي</dc:creator>
  <cp:keywords>رياضيات; الصف الثالث; الفصل الثاني; بوربوينت</cp:keywords>
  <dc:description>عرض بوربوينت رياضيات للصف الثالث الفصل الثاني الوحدة الثامنة قسمة 1</dc:description>
  <cp:lastModifiedBy>HDNL2GSR557</cp:lastModifiedBy>
  <cp:revision>1</cp:revision>
  <dcterms:created xsi:type="dcterms:W3CDTF">2021-03-12T00:43:49Z</dcterms:created>
  <dcterms:modified xsi:type="dcterms:W3CDTF">2021-03-12T00:43:49Z</dcterms:modified>
  <cp:category>درس محوسب; الملتقى التربوي; الفصل الثاني; رياضيات</cp:category>
</cp:coreProperties>
</file>