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301" r:id="rId3"/>
    <p:sldId id="258" r:id="rId4"/>
    <p:sldId id="259" r:id="rId5"/>
    <p:sldId id="281" r:id="rId6"/>
    <p:sldId id="265" r:id="rId7"/>
    <p:sldId id="292" r:id="rId8"/>
    <p:sldId id="283" r:id="rId9"/>
    <p:sldId id="289" r:id="rId10"/>
    <p:sldId id="291" r:id="rId11"/>
    <p:sldId id="294" r:id="rId12"/>
    <p:sldId id="298" r:id="rId13"/>
    <p:sldId id="276" r:id="rId14"/>
    <p:sldId id="280" r:id="rId15"/>
    <p:sldId id="299" r:id="rId16"/>
    <p:sldId id="300" r:id="rId17"/>
    <p:sldId id="271" r:id="rId18"/>
    <p:sldId id="288" r:id="rId19"/>
    <p:sldId id="275" r:id="rId20"/>
    <p:sldId id="273" r:id="rId21"/>
    <p:sldId id="270" r:id="rId22"/>
    <p:sldId id="274" r:id="rId23"/>
    <p:sldId id="268" r:id="rId24"/>
    <p:sldId id="266" r:id="rId25"/>
    <p:sldId id="293" r:id="rId26"/>
    <p:sldId id="267" r:id="rId2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B"/>
    <a:srgbClr val="F1A19F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66" d="100"/>
          <a:sy n="66" d="100"/>
        </p:scale>
        <p:origin x="-1014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2&amp;subject=2&amp;type=7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ttps://l.facebook.com/l.php?u=https://play.google.com/store/apps/details?id=org.UNRWA.ILP&amp;fbclid=IwAR0wkv6biUBY0Cx-DB4LT4f3a8_T8e0R1nWwU0qVJ5wePgedtmuOd_G6zcg&amp;h=AT2gQR65bwZvbOdf5e5jG6P6w0eJXlg_HnosGcQOVXoRjB9qw37R0YN-PKzNhiR4KPvIXBpvzVdxDsPbPB5oc53olyGj8FJBOD96Z6Ri5Bfu1r7wfl_CK5R65NmxSwqdgeXt5Q&amp;subject=&#1604;&#1593;&#1576;&#1577;" TargetMode="External"/><Relationship Id="rId5" Type="http://schemas.openxmlformats.org/officeDocument/2006/relationships/hyperlink" Target="https://www.wepal.net/library/?app=content.list&amp;level=3&amp;semester=2&amp;subject=2&amp;type=7&amp;submit=submit" TargetMode="Externa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20.xml"/><Relationship Id="rId3" Type="http://schemas.openxmlformats.org/officeDocument/2006/relationships/slide" Target="slide3.xml"/><Relationship Id="rId7" Type="http://schemas.openxmlformats.org/officeDocument/2006/relationships/slide" Target="slide17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slide" Target="slide26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22.xml"/><Relationship Id="rId4" Type="http://schemas.openxmlformats.org/officeDocument/2006/relationships/image" Target="../media/image3.emf"/><Relationship Id="rId9" Type="http://schemas.openxmlformats.org/officeDocument/2006/relationships/slide" Target="slide13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6398" y="3163277"/>
            <a:ext cx="302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smtClean="0">
                <a:ln/>
                <a:solidFill>
                  <a:schemeClr val="accent4"/>
                </a:solidFill>
                <a:effectLst/>
              </a:rPr>
              <a:t>الصَّفُّ ال</a:t>
            </a:r>
            <a:r>
              <a:rPr lang="ar-SA" sz="5400" b="1" smtClean="0">
                <a:ln/>
                <a:solidFill>
                  <a:schemeClr val="accent4"/>
                </a:solidFill>
              </a:rPr>
              <a:t>ثّالِث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1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10228" y="663173"/>
            <a:ext cx="10536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في عيد الفطر، حصل سعيد على 5 أوراق نقدية من فئة العشرين شيكل، ما المبلغ الذي جمعه سعيد في العيد؟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962628" y="3292623"/>
            <a:ext cx="105360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الجمع المتكرر20 + 20  + 20 + 20 + 20 =  100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بالكلمات: خمس عشرينات =  100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جملة الضرب    5   ×  20  =  100</a:t>
            </a:r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15" name="سحابة 14"/>
          <p:cNvSpPr/>
          <p:nvPr/>
        </p:nvSpPr>
        <p:spPr>
          <a:xfrm>
            <a:off x="9924372" y="2616947"/>
            <a:ext cx="859659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سحابة 15"/>
          <p:cNvSpPr/>
          <p:nvPr/>
        </p:nvSpPr>
        <p:spPr>
          <a:xfrm>
            <a:off x="8000285" y="2640097"/>
            <a:ext cx="859659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سحابة 16"/>
          <p:cNvSpPr/>
          <p:nvPr/>
        </p:nvSpPr>
        <p:spPr>
          <a:xfrm>
            <a:off x="5998924" y="2644095"/>
            <a:ext cx="859659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سحابة 18"/>
          <p:cNvSpPr/>
          <p:nvPr/>
        </p:nvSpPr>
        <p:spPr>
          <a:xfrm>
            <a:off x="4118959" y="2667245"/>
            <a:ext cx="859659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سحابة 19"/>
          <p:cNvSpPr/>
          <p:nvPr/>
        </p:nvSpPr>
        <p:spPr>
          <a:xfrm>
            <a:off x="2257063" y="2667245"/>
            <a:ext cx="1042037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hp\Desktop\تنزيل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r="7639"/>
          <a:stretch/>
        </p:blipFill>
        <p:spPr bwMode="auto">
          <a:xfrm>
            <a:off x="9508071" y="1622838"/>
            <a:ext cx="1692262" cy="98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hp\Desktop\تنزيل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r="7639"/>
          <a:stretch/>
        </p:blipFill>
        <p:spPr bwMode="auto">
          <a:xfrm>
            <a:off x="1847559" y="1657563"/>
            <a:ext cx="1692262" cy="98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hp\Desktop\تنزيل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r="7639"/>
          <a:stretch/>
        </p:blipFill>
        <p:spPr bwMode="auto">
          <a:xfrm>
            <a:off x="3724588" y="1657563"/>
            <a:ext cx="1692262" cy="98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hp\Desktop\تنزيل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r="7639"/>
          <a:stretch/>
        </p:blipFill>
        <p:spPr bwMode="auto">
          <a:xfrm>
            <a:off x="5663249" y="1657563"/>
            <a:ext cx="1692262" cy="98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hp\Desktop\تنزيل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r="7639"/>
          <a:stretch/>
        </p:blipFill>
        <p:spPr bwMode="auto">
          <a:xfrm>
            <a:off x="7585149" y="1640067"/>
            <a:ext cx="1692262" cy="98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"/>
            <a:ext cx="12192000" cy="6858000"/>
          </a:xfrm>
          <a:prstGeom prst="rect">
            <a:avLst/>
          </a:prstGeom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604155" y="922063"/>
            <a:ext cx="10907486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تتسع الطائرة إلى 800 مسافر، كم عدد المسافرين في 5 طائرات؟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5266481" y="2297549"/>
            <a:ext cx="6055998" cy="2682551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* المعطيات: 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أولا: عدد الطائرات = 5 طائرات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ثانيا: عدد المسافرين في كل طائرة = 800</a:t>
            </a:r>
          </a:p>
          <a:p>
            <a:endParaRPr lang="ar-SA" sz="32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r>
              <a:rPr lang="ar-SA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الحل:</a:t>
            </a:r>
          </a:p>
          <a:p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نقوم بنقل الأصفار أولا، ثم نضرب الأعداد ببعضها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   5 × 800  =  4000  مسافر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2052" name="Picture 4" descr="C:\Users\hp\Desktop\unnam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154" y="1587756"/>
            <a:ext cx="5453743" cy="441394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9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"/>
            <a:ext cx="12192000" cy="6858000"/>
          </a:xfrm>
          <a:prstGeom prst="rect">
            <a:avLst/>
          </a:prstGeom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604155" y="563238"/>
            <a:ext cx="10907486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في أحد مخابز المدينة يتم إنتاج 90 ربطة يوميا، ما عدد ربطات الخبز التي ينتجها المخبز في شهر؟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5266481" y="1134301"/>
            <a:ext cx="6245160" cy="4132161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* المعطيات: 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أولا: عدد الربطات في التي يتم انتاجها في اليوم = 90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ثانيا: الشهر = 30 يوم</a:t>
            </a:r>
          </a:p>
          <a:p>
            <a:endParaRPr lang="ar-SA" sz="32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r>
              <a:rPr lang="ar-SA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الحل:</a:t>
            </a:r>
          </a:p>
          <a:p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نقوم بنقل الأصفار أولا، ثم نضرب الأعداد ببعضها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   30  × 90  =  2700 ربطة خبز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إذا كان في كل ربطة خبز 10 أرغفة، كم عدد أرغفة الخبز التي يتم انتاجها يوميا؟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الحل:     90 × 10  =    900 رغيف خبز</a:t>
            </a:r>
          </a:p>
        </p:txBody>
      </p:sp>
      <p:pic>
        <p:nvPicPr>
          <p:cNvPr id="2050" name="Picture 2" descr="C:\Users\hp\Desktop\تنزيل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24"/>
          <a:stretch/>
        </p:blipFill>
        <p:spPr bwMode="auto">
          <a:xfrm>
            <a:off x="867779" y="1587756"/>
            <a:ext cx="4016737" cy="451210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21577" y="2967335"/>
            <a:ext cx="6962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إدراج فيديو أو اغنية 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ضرب عشرات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208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ضرب مئات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7322"/>
            <a:ext cx="12192000" cy="673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ضــرب عشرات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57" y="0"/>
            <a:ext cx="12087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1598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</a:rPr>
              <a:t>تَدْريبُ الْكِتاب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t="51449" r="29003" b="27792"/>
          <a:stretch/>
        </p:blipFill>
        <p:spPr bwMode="auto">
          <a:xfrm>
            <a:off x="810228" y="1724624"/>
            <a:ext cx="10463514" cy="178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3" t="31364" r="27390" b="50408"/>
          <a:stretch/>
        </p:blipFill>
        <p:spPr bwMode="auto">
          <a:xfrm>
            <a:off x="810228" y="3680749"/>
            <a:ext cx="10463514" cy="219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7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</a:rPr>
              <a:t>تَدْريبُ الْكِتاب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5" t="22588" r="27199" b="25091"/>
          <a:stretch/>
        </p:blipFill>
        <p:spPr bwMode="auto">
          <a:xfrm>
            <a:off x="706056" y="1392701"/>
            <a:ext cx="10590835" cy="447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16731"/>
              </p:ext>
            </p:extLst>
          </p:nvPr>
        </p:nvGraphicFramePr>
        <p:xfrm>
          <a:off x="2317225" y="1592122"/>
          <a:ext cx="7162336" cy="1584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581168"/>
                <a:gridCol w="3581168"/>
              </a:tblGrid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زعترة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الأساسية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شرين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محمود عثمان أبو طه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الفجر الأساسية المختلطة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إيمان ابراهيم محمد </a:t>
                      </a:r>
                      <a:r>
                        <a:rPr lang="ar-SA" sz="2000" b="1" dirty="0" err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بلاصي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تل الربيع الأساسية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أميرة محمد حامد سباتين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البراق الأساسية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المختلطة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وفاء</a:t>
                      </a:r>
                      <a:r>
                        <a:rPr lang="en-US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خضر حسن صلاح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2351314" y="3429000"/>
            <a:ext cx="72281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C000"/>
                </a:solidFill>
              </a:rPr>
              <a:t>بإشراف الأستاذ عصام عبيد الله</a:t>
            </a:r>
            <a:endParaRPr lang="ar-SA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907176" y="1007926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  <a:hlinkClick r:id="rId5"/>
              </a:rPr>
              <a:t>هيّا نَلْعَب</a:t>
            </a:r>
            <a:endParaRPr lang="ar-SA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oto Naskh Arabic UI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934823" y="3443847"/>
            <a:ext cx="377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1"/>
                </a:solidFill>
                <a:hlinkClick r:id="rId6"/>
              </a:rPr>
              <a:t>برنامج التعلم التفاعلي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209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561" r="21203" b="15612"/>
          <a:stretch/>
        </p:blipFill>
        <p:spPr bwMode="auto">
          <a:xfrm>
            <a:off x="57875" y="775504"/>
            <a:ext cx="8356922" cy="593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6584531" y="291409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u="sng" dirty="0" smtClean="0">
                <a:cs typeface="Akhbar MT" pitchFamily="2" charset="-78"/>
              </a:rPr>
              <a:t>نَشاطٌ تَطْبيقِيٌ</a:t>
            </a:r>
            <a:endParaRPr lang="ar-SA" sz="3200" b="1" u="sng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224760" y="656196"/>
            <a:ext cx="719590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u="sng" dirty="0">
                <a:solidFill>
                  <a:schemeClr val="bg1"/>
                </a:solidFill>
                <a:cs typeface="Akhbar MT" pitchFamily="2" charset="-78"/>
              </a:rPr>
              <a:t>مُهِمَّة أَدائِيَّة 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محيط ملعب المدرسة 50 متر، طلبت معلمة الرياضة من طلاب الصف الثالث الدوران حول الملعب 3 دورات، ما المسافة التي يقطعها كل طالب في نهاية الدورات الثلاث؟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الحل: 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بالجمع المتكرر: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نقول بالكلمات: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جملة الضرب:</a:t>
            </a:r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8194" name="Picture 2" descr="C:\Users\hp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6" y="2125119"/>
            <a:ext cx="3366484" cy="38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6000" b="1" dirty="0" smtClean="0">
                <a:solidFill>
                  <a:srgbClr val="FF0000"/>
                </a:solidFill>
              </a:rPr>
              <a:t>مُهِمْةُ الْيَوْم</a:t>
            </a:r>
          </a:p>
          <a:p>
            <a:pPr algn="ctr">
              <a:lnSpc>
                <a:spcPct val="200000"/>
              </a:lnSpc>
            </a:pP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حل 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1" t="17384" r="21392" b="22869"/>
          <a:stretch/>
        </p:blipFill>
        <p:spPr bwMode="auto">
          <a:xfrm>
            <a:off x="0" y="173619"/>
            <a:ext cx="8595360" cy="657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14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9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812896" y="1804740"/>
            <a:ext cx="65662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الضَّرْبِ في الْعَشَراتِ وَالْمِئات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875246" y="1804740"/>
            <a:ext cx="6282489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</a:p>
          <a:p>
            <a:pPr algn="ctr"/>
            <a:r>
              <a:rPr lang="ar-SA" sz="4000" b="1" dirty="0">
                <a:ln/>
                <a:solidFill>
                  <a:schemeClr val="accent4"/>
                </a:solidFill>
              </a:rPr>
              <a:t>أَنْ يَتعَرَّف </a:t>
            </a:r>
            <a:r>
              <a:rPr lang="ar-SA" sz="4000" b="1">
                <a:ln/>
                <a:solidFill>
                  <a:schemeClr val="accent4"/>
                </a:solidFill>
              </a:rPr>
              <a:t>الطَّالِبُ </a:t>
            </a:r>
            <a:r>
              <a:rPr lang="ar-SA" sz="4000" b="1" smtClean="0">
                <a:ln/>
                <a:solidFill>
                  <a:schemeClr val="accent4"/>
                </a:solidFill>
              </a:rPr>
              <a:t>إِلى </a:t>
            </a:r>
            <a:r>
              <a:rPr lang="ar-SA" sz="4000" b="1" dirty="0">
                <a:ln/>
                <a:solidFill>
                  <a:schemeClr val="accent4"/>
                </a:solidFill>
              </a:rPr>
              <a:t>حَقائِقُ </a:t>
            </a:r>
            <a:r>
              <a:rPr lang="ar-SA" sz="4000" b="1" dirty="0" smtClean="0">
                <a:ln/>
                <a:solidFill>
                  <a:schemeClr val="accent4"/>
                </a:solidFill>
              </a:rPr>
              <a:t>الضَّرْبِ</a:t>
            </a:r>
          </a:p>
          <a:p>
            <a:pPr algn="ctr"/>
            <a:r>
              <a:rPr lang="ar-SA" sz="4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ar-SA" sz="4000" b="1" dirty="0">
                <a:ln/>
                <a:solidFill>
                  <a:schemeClr val="accent4"/>
                </a:solidFill>
              </a:rPr>
              <a:t>في الْعَشَراتِ وَالْمِئات </a:t>
            </a: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"/>
            <a:ext cx="12192000" cy="6858000"/>
          </a:xfrm>
          <a:prstGeom prst="rect">
            <a:avLst/>
          </a:prstGeom>
          <a:gradFill>
            <a:gsLst>
              <a:gs pos="77350">
                <a:schemeClr val="accent4">
                  <a:lumMod val="20000"/>
                  <a:lumOff val="80000"/>
                </a:schemeClr>
              </a:gs>
              <a:gs pos="18000">
                <a:schemeClr val="accent4">
                  <a:lumMod val="20000"/>
                  <a:lumOff val="80000"/>
                </a:schemeClr>
              </a:gs>
              <a:gs pos="0">
                <a:srgbClr val="F1A19F"/>
              </a:gs>
              <a:gs pos="50000">
                <a:srgbClr val="F1A19F"/>
              </a:gs>
              <a:gs pos="100000">
                <a:srgbClr val="F1A19F">
                  <a:lumMod val="84000"/>
                  <a:lumOff val="16000"/>
                  <a:alpha val="74000"/>
                </a:srgbClr>
              </a:gs>
            </a:gsLst>
            <a:lin ang="5400000" scaled="0"/>
          </a:gradFill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648182" y="599203"/>
            <a:ext cx="10819915" cy="77864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في مكتبة الحي يوجد أقلام حبر جميلة في كل منها 10 ألوان، ما عدد الألوان في الأقلام جميعها؟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3" name="تمرير عمودي 2"/>
          <p:cNvSpPr/>
          <p:nvPr/>
        </p:nvSpPr>
        <p:spPr>
          <a:xfrm>
            <a:off x="648182" y="2939971"/>
            <a:ext cx="10819914" cy="3090716"/>
          </a:xfrm>
          <a:prstGeom prst="verticalScroll">
            <a:avLst/>
          </a:prstGeom>
          <a:gradFill flip="none" rotWithShape="1">
            <a:gsLst>
              <a:gs pos="77350">
                <a:srgbClr val="FFFAEB"/>
              </a:gs>
              <a:gs pos="18000">
                <a:srgbClr val="FFF9E7"/>
              </a:gs>
              <a:gs pos="0">
                <a:srgbClr val="F1A19F"/>
              </a:gs>
              <a:gs pos="50000">
                <a:srgbClr val="F1A19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عدد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المجموعات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: 6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وهي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(الأقلام)                      </a:t>
            </a:r>
          </a:p>
          <a:p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عدد العناصر في كل مجموعة: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10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وهي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(الألوان)</a:t>
            </a:r>
          </a:p>
          <a:p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جملة الضرب :    6   ×   10    =   60</a:t>
            </a:r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3080" name="Picture 8" descr="C:\Users\hp\Desktop\H8d1e4a6439664f368752caea1c69cc06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198" y="1193198"/>
            <a:ext cx="1717473" cy="1293977"/>
          </a:xfrm>
          <a:prstGeom prst="ellipse">
            <a:avLst/>
          </a:prstGeom>
          <a:ln w="63500" cap="rnd">
            <a:solidFill>
              <a:srgbClr val="F1A19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hp\Desktop\H8d1e4a6439664f368752caea1c69cc06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75" y="1155809"/>
            <a:ext cx="1717473" cy="1293977"/>
          </a:xfrm>
          <a:prstGeom prst="ellipse">
            <a:avLst/>
          </a:prstGeom>
          <a:ln w="63500" cap="rnd">
            <a:solidFill>
              <a:srgbClr val="F1A19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hp\Desktop\H8d1e4a6439664f368752caea1c69cc06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64" y="1193198"/>
            <a:ext cx="1717473" cy="1293977"/>
          </a:xfrm>
          <a:prstGeom prst="ellipse">
            <a:avLst/>
          </a:prstGeom>
          <a:ln w="63500" cap="rnd">
            <a:solidFill>
              <a:srgbClr val="F1A19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hp\Desktop\H8d1e4a6439664f368752caea1c69cc06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27" y="1193197"/>
            <a:ext cx="1717473" cy="1293977"/>
          </a:xfrm>
          <a:prstGeom prst="ellipse">
            <a:avLst/>
          </a:prstGeom>
          <a:ln w="63500" cap="rnd">
            <a:solidFill>
              <a:srgbClr val="F1A19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hp\Desktop\H8d1e4a6439664f368752caea1c69cc06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459" y="1155808"/>
            <a:ext cx="1717473" cy="1293977"/>
          </a:xfrm>
          <a:prstGeom prst="ellipse">
            <a:avLst/>
          </a:prstGeom>
          <a:ln w="63500" cap="rnd">
            <a:solidFill>
              <a:srgbClr val="F1A19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hp\Desktop\H8d1e4a6439664f368752caea1c69cc06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38" y="1155809"/>
            <a:ext cx="1717473" cy="1293977"/>
          </a:xfrm>
          <a:prstGeom prst="ellipse">
            <a:avLst/>
          </a:prstGeom>
          <a:ln w="63500" cap="rnd">
            <a:solidFill>
              <a:srgbClr val="F1A19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شكل بيضاوي 31"/>
          <p:cNvSpPr/>
          <p:nvPr/>
        </p:nvSpPr>
        <p:spPr>
          <a:xfrm>
            <a:off x="10104700" y="2057446"/>
            <a:ext cx="949125" cy="394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شكل بيضاوي 32"/>
          <p:cNvSpPr/>
          <p:nvPr/>
        </p:nvSpPr>
        <p:spPr>
          <a:xfrm>
            <a:off x="8347279" y="2012707"/>
            <a:ext cx="949125" cy="394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شكل بيضاوي 33"/>
          <p:cNvSpPr/>
          <p:nvPr/>
        </p:nvSpPr>
        <p:spPr>
          <a:xfrm>
            <a:off x="6578229" y="2049357"/>
            <a:ext cx="949125" cy="394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شكل بيضاوي 34"/>
          <p:cNvSpPr/>
          <p:nvPr/>
        </p:nvSpPr>
        <p:spPr>
          <a:xfrm>
            <a:off x="4735976" y="2053401"/>
            <a:ext cx="949125" cy="394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شكل بيضاوي 35"/>
          <p:cNvSpPr/>
          <p:nvPr/>
        </p:nvSpPr>
        <p:spPr>
          <a:xfrm>
            <a:off x="2920680" y="2008662"/>
            <a:ext cx="949125" cy="394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1082180" y="2010587"/>
            <a:ext cx="949125" cy="394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78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"/>
            <a:ext cx="12192000" cy="6858000"/>
          </a:xfrm>
          <a:prstGeom prst="rect">
            <a:avLst/>
          </a:prstGeom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614483" y="783163"/>
            <a:ext cx="10897158" cy="825728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يبيع مازن كل كأس كوكتيل كبير بـ 10 شيكل، ما ثمن 4 كؤوس من الكوكتيل؟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456777" y="3489960"/>
            <a:ext cx="5004602" cy="242771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* المعطيات: 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أولا: عدد الكؤوس = 4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ثانيا: ثمن كل كأس = 10</a:t>
            </a:r>
          </a:p>
          <a:p>
            <a:endParaRPr lang="ar-SA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r>
              <a:rPr lang="ar-S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الحل: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4 × 10 = 40</a:t>
            </a:r>
          </a:p>
          <a:p>
            <a:endParaRPr lang="ar-SA" sz="2800" b="1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4" name="Picture 2" descr="C:\Users\hp\Desktop\تنزيل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483" y="1851949"/>
            <a:ext cx="3656575" cy="439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2" b="32350"/>
          <a:stretch/>
        </p:blipFill>
        <p:spPr bwMode="auto">
          <a:xfrm>
            <a:off x="9754595" y="1385623"/>
            <a:ext cx="1706784" cy="13725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2" b="32350"/>
          <a:stretch/>
        </p:blipFill>
        <p:spPr bwMode="auto">
          <a:xfrm>
            <a:off x="4686816" y="1439149"/>
            <a:ext cx="1706784" cy="13725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hp\Desktop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2" b="32350"/>
          <a:stretch/>
        </p:blipFill>
        <p:spPr bwMode="auto">
          <a:xfrm>
            <a:off x="6502598" y="1439134"/>
            <a:ext cx="1706784" cy="13725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p\Desktop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2" b="32350"/>
          <a:stretch/>
        </p:blipFill>
        <p:spPr bwMode="auto">
          <a:xfrm>
            <a:off x="8174657" y="1392834"/>
            <a:ext cx="1706784" cy="13725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سحابة 11"/>
          <p:cNvSpPr/>
          <p:nvPr/>
        </p:nvSpPr>
        <p:spPr>
          <a:xfrm>
            <a:off x="10208863" y="2679656"/>
            <a:ext cx="859659" cy="578242"/>
          </a:xfrm>
          <a:prstGeom prst="cloud">
            <a:avLst/>
          </a:prstGeom>
          <a:solidFill>
            <a:srgbClr val="FFF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سحابة 12"/>
          <p:cNvSpPr/>
          <p:nvPr/>
        </p:nvSpPr>
        <p:spPr>
          <a:xfrm>
            <a:off x="8529248" y="2681581"/>
            <a:ext cx="859659" cy="578242"/>
          </a:xfrm>
          <a:prstGeom prst="cloud">
            <a:avLst/>
          </a:prstGeom>
          <a:solidFill>
            <a:srgbClr val="FFF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سحابة 13"/>
          <p:cNvSpPr/>
          <p:nvPr/>
        </p:nvSpPr>
        <p:spPr>
          <a:xfrm>
            <a:off x="6737101" y="2713997"/>
            <a:ext cx="859659" cy="578242"/>
          </a:xfrm>
          <a:prstGeom prst="cloud">
            <a:avLst/>
          </a:prstGeom>
          <a:solidFill>
            <a:srgbClr val="FFF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سحابة 14"/>
          <p:cNvSpPr/>
          <p:nvPr/>
        </p:nvSpPr>
        <p:spPr>
          <a:xfrm>
            <a:off x="4983053" y="2742188"/>
            <a:ext cx="859659" cy="578242"/>
          </a:xfrm>
          <a:prstGeom prst="cloud">
            <a:avLst/>
          </a:prstGeom>
          <a:solidFill>
            <a:srgbClr val="FFF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453</Words>
  <PresentationFormat>Personnalisé</PresentationFormat>
  <Paragraphs>117</Paragraphs>
  <Slides>26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بوربوينت رياضيات الصف الثالث الضرب في عشرات ومئات الفصل الثاني الوحدة السابعة</dc:title>
  <dc:subject>درس بوربوينت رياضيات الصف الثالث الفصل الثاني الوحدة السابعة الضرب في عشرات ومئات</dc:subject>
  <dc:creator>الملتقى التربوي</dc:creator>
  <cp:keywords>رياضيات; الفصل الثاني; عرض بوربوينت; الملتقى التربوي</cp:keywords>
  <dc:description>درس بوربوينت رياضيات الصف الثالث الفصل الثاني الوحدة السابعة الضرب في عشرات ومئات</dc:description>
  <cp:revision>1</cp:revision>
  <dcterms:created xsi:type="dcterms:W3CDTF">2021-03-12T00:20:53Z</dcterms:created>
  <dcterms:modified xsi:type="dcterms:W3CDTF">2021-03-12T00:20:53Z</dcterms:modified>
  <cp:category>الملتقى التربوي; الرياضيات; عرض بوربوينت; الفصل الثاني; الصف الثالث</cp:category>
</cp:coreProperties>
</file>