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99" r:id="rId3"/>
    <p:sldId id="258" r:id="rId4"/>
    <p:sldId id="259" r:id="rId5"/>
    <p:sldId id="281" r:id="rId6"/>
    <p:sldId id="265" r:id="rId7"/>
    <p:sldId id="296" r:id="rId8"/>
    <p:sldId id="283" r:id="rId9"/>
    <p:sldId id="297" r:id="rId10"/>
    <p:sldId id="294" r:id="rId11"/>
    <p:sldId id="276" r:id="rId12"/>
    <p:sldId id="280" r:id="rId13"/>
    <p:sldId id="298" r:id="rId14"/>
    <p:sldId id="271" r:id="rId15"/>
    <p:sldId id="275" r:id="rId16"/>
    <p:sldId id="288" r:id="rId17"/>
    <p:sldId id="273" r:id="rId18"/>
    <p:sldId id="270" r:id="rId19"/>
    <p:sldId id="274" r:id="rId20"/>
    <p:sldId id="268" r:id="rId21"/>
    <p:sldId id="266" r:id="rId22"/>
    <p:sldId id="267" r:id="rId2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>
        <p:scale>
          <a:sx n="60" d="100"/>
          <a:sy n="60" d="100"/>
        </p:scale>
        <p:origin x="-1218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5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9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2.jpe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3&amp;semester=2&amp;subject=2&amp;type=7&amp;submit=submithttps://www.wepal.net/library/?app=content.list&amp;level=3&amp;semester=2&amp;subject=2&amp;type=5&amp;submit=submit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https://l.facebook.com/l.php?u=https://play.google.com/store/apps/details?id=org.UNRWA.ILP&amp;fbclid=IwAR0wkv6biUBY0Cx-DB4LT4f3a8_T8e0R1nWwU0qVJ5wePgedtmuOd_G6zcg&amp;h=AT2gQR65bwZvbOdf5e5jG6P6w0eJXlg_HnosGcQOVXoRjB9qw37R0YN-PKzNhiR4KPvIXBpvzVdxDsPbPB5oc53olyGj8FJBOD96Z6Ri5Bfu1r7wfl_CK5R65NmxSwqdgeXt5Q&amp;subject=&#1604;&#1593;&#1576;&#1577;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3&amp;semester=2&amp;subject=2&amp;type=5&amp;submit=submithttps://www.wepal.net/library/?app=content.list&amp;level=3&amp;semester=2&amp;subject=2&amp;type=5&amp;submit=submit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slide" Target="slide17.xml"/><Relationship Id="rId3" Type="http://schemas.openxmlformats.org/officeDocument/2006/relationships/slide" Target="slide3.xml"/><Relationship Id="rId7" Type="http://schemas.openxmlformats.org/officeDocument/2006/relationships/slide" Target="slide14.xml"/><Relationship Id="rId12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slide" Target="slide22.xml"/><Relationship Id="rId11" Type="http://schemas.openxmlformats.org/officeDocument/2006/relationships/slide" Target="slide4.xml"/><Relationship Id="rId5" Type="http://schemas.openxmlformats.org/officeDocument/2006/relationships/image" Target="../media/image4.jpeg"/><Relationship Id="rId15" Type="http://schemas.openxmlformats.org/officeDocument/2006/relationships/slide" Target="slide8.xml"/><Relationship Id="rId10" Type="http://schemas.openxmlformats.org/officeDocument/2006/relationships/slide" Target="slide19.xml"/><Relationship Id="rId4" Type="http://schemas.openxmlformats.org/officeDocument/2006/relationships/image" Target="../media/image3.emf"/><Relationship Id="rId9" Type="http://schemas.openxmlformats.org/officeDocument/2006/relationships/slide" Target="slide11.xml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الرِّياضِيّات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86398" y="3163277"/>
            <a:ext cx="3021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smtClean="0">
                <a:ln/>
                <a:solidFill>
                  <a:schemeClr val="accent4"/>
                </a:solidFill>
                <a:effectLst/>
              </a:rPr>
              <a:t>الصَّفُّ ال</a:t>
            </a:r>
            <a:r>
              <a:rPr lang="ar-SA" sz="5400" b="1" smtClean="0">
                <a:ln/>
                <a:solidFill>
                  <a:schemeClr val="accent4"/>
                </a:solidFill>
              </a:rPr>
              <a:t>ثّالِث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61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عنوان 1"/>
          <p:cNvSpPr txBox="1">
            <a:spLocks/>
          </p:cNvSpPr>
          <p:nvPr/>
        </p:nvSpPr>
        <p:spPr>
          <a:xfrm>
            <a:off x="2184400" y="483272"/>
            <a:ext cx="9263743" cy="665693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باع متجر الألعاب مجموعتين من الألعاب التالية، كم عدد الألعاب في مجموعتين؟</a:t>
            </a:r>
            <a:endParaRPr lang="en-US" sz="32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674915" y="3211628"/>
            <a:ext cx="10729221" cy="665693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يقرأ سليم 9 كتب شهريا، كم كتابا يقرأ في 9 شهور</a:t>
            </a:r>
            <a:endParaRPr lang="en-US" sz="32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sp>
        <p:nvSpPr>
          <p:cNvPr id="5" name="تمرير أفقي 4"/>
          <p:cNvSpPr/>
          <p:nvPr/>
        </p:nvSpPr>
        <p:spPr>
          <a:xfrm>
            <a:off x="863601" y="1035990"/>
            <a:ext cx="6870700" cy="2074871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كل مجموعة 9 ألعاب، في المجموعتين  9 + 9 = 18</a:t>
            </a:r>
          </a:p>
          <a:p>
            <a:pPr>
              <a:lnSpc>
                <a:spcPct val="150000"/>
              </a:lnSpc>
            </a:pP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نقول بالكلمات   (تسعتان)</a:t>
            </a:r>
          </a:p>
          <a:p>
            <a:pPr>
              <a:lnSpc>
                <a:spcPct val="150000"/>
              </a:lnSpc>
            </a:pP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جملة الضرب   2 × 9 = 18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تمرير أفقي 11"/>
          <p:cNvSpPr/>
          <p:nvPr/>
        </p:nvSpPr>
        <p:spPr>
          <a:xfrm>
            <a:off x="642258" y="4047990"/>
            <a:ext cx="7092043" cy="2058902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الجمع المتكرر 9 + 9 + 9 + 9 + 9 + 9 + 9 + 9 + 9 = 81</a:t>
            </a:r>
          </a:p>
          <a:p>
            <a:pPr>
              <a:lnSpc>
                <a:spcPct val="150000"/>
              </a:lnSpc>
            </a:pP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نقول بالكلمات    تسع تسعات</a:t>
            </a:r>
          </a:p>
          <a:p>
            <a:pPr>
              <a:lnSpc>
                <a:spcPct val="150000"/>
              </a:lnSpc>
            </a:pP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جملة الضرب    9 ×  9 =  81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C:\Users\hp\Desktop\books-52181229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1" t="19090" r="18079"/>
          <a:stretch/>
        </p:blipFill>
        <p:spPr bwMode="auto">
          <a:xfrm>
            <a:off x="8191500" y="4047990"/>
            <a:ext cx="3180886" cy="178814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hp\Desktop\صور الضرب\slideshowslide_sss_3444_905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371" y="1190775"/>
            <a:ext cx="3180886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70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65918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نٌشاهِدُ مَعاً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89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821577" y="2967335"/>
            <a:ext cx="69625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إدراج فيديو أو اغنية 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" name="ضــرب 9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5602.099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0904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6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ضرب 9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848.85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3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509451" y="1478168"/>
            <a:ext cx="69886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تَدْريباتُ الْكِتاب</a:t>
            </a:r>
            <a:r>
              <a:rPr lang="ar-S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94960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7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541620" y="561703"/>
            <a:ext cx="412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solidFill>
                  <a:schemeClr val="bg1"/>
                </a:solidFill>
              </a:rPr>
              <a:t>تَدْريبُ الْكِتاب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2" t="10001" r="27500" b="15370"/>
          <a:stretch/>
        </p:blipFill>
        <p:spPr bwMode="auto">
          <a:xfrm>
            <a:off x="698500" y="1320800"/>
            <a:ext cx="1075690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2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541620" y="515983"/>
            <a:ext cx="4127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solidFill>
                  <a:schemeClr val="bg1"/>
                </a:solidFill>
              </a:rPr>
              <a:t>تَدْريبُ الْكِتاب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 t="15623" r="28229" b="59454"/>
          <a:stretch/>
        </p:blipFill>
        <p:spPr bwMode="auto">
          <a:xfrm>
            <a:off x="749300" y="1388968"/>
            <a:ext cx="10617200" cy="43006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73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37996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نَلْعَب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20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"/>
            <a:ext cx="12192000" cy="685800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992010" y="1199163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  <a:hlinkClick r:id="rId3"/>
              </a:rPr>
              <a:t>هيّا نَلْعَب</a:t>
            </a:r>
            <a:endParaRPr lang="ar-SA" sz="115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oto Naskh Arabic UI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926064" y="3593636"/>
            <a:ext cx="3775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solidFill>
                  <a:schemeClr val="accent1"/>
                </a:solidFill>
                <a:hlinkClick r:id="rId4"/>
              </a:rPr>
              <a:t>برنامج التعلم التفاعلي</a:t>
            </a:r>
            <a:endParaRPr lang="en-US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الْمَهامُ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37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255592" y="184946"/>
            <a:ext cx="36808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600" b="1" dirty="0" smtClean="0">
                <a:ln/>
                <a:solidFill>
                  <a:schemeClr val="accent4"/>
                </a:solidFill>
              </a:rPr>
              <a:t>فَريقُ الْعَمَل </a:t>
            </a:r>
            <a:r>
              <a:rPr lang="ar-SA" sz="66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6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160775"/>
              </p:ext>
            </p:extLst>
          </p:nvPr>
        </p:nvGraphicFramePr>
        <p:xfrm>
          <a:off x="2317225" y="1592122"/>
          <a:ext cx="7162336" cy="15849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581168"/>
                <a:gridCol w="3581168"/>
              </a:tblGrid>
              <a:tr h="370840"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 بنات زعترة</a:t>
                      </a:r>
                      <a:r>
                        <a:rPr lang="ar-SA" sz="2000" b="1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الأساسية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شرين</a:t>
                      </a:r>
                      <a:r>
                        <a:rPr lang="ar-SA" sz="2000" b="1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ar-SA" sz="2000" b="1" baseline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محمود عثمان أبو </a:t>
                      </a:r>
                      <a:r>
                        <a:rPr lang="ar-SA" sz="2000" b="1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طه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</a:t>
                      </a:r>
                      <a:r>
                        <a:rPr lang="ar-SA" sz="2000" b="1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الفجر الأساسية المختلطة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إيمان ابراهيم محمد </a:t>
                      </a:r>
                      <a:r>
                        <a:rPr lang="ar-SA" sz="2000" b="1" dirty="0" err="1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بلاصي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 بنات تل الربيع الأساسية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أميرة محمد حامد سباتين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 البراق الأساسية</a:t>
                      </a:r>
                      <a:r>
                        <a:rPr lang="ar-SA" sz="2000" b="1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المختلطة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وفاء</a:t>
                      </a:r>
                      <a:r>
                        <a:rPr lang="en-US" sz="2000" b="1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ar-SA" sz="2000" b="1" baseline="0" dirty="0" smtClean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خضر حسن صلاح</a:t>
                      </a:r>
                      <a:endParaRPr lang="en-US" sz="2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2822028" y="3429000"/>
            <a:ext cx="674764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C000"/>
                </a:solidFill>
              </a:rPr>
              <a:t>بإشراف الأستاذ عصام عبيد الله</a:t>
            </a:r>
            <a:endParaRPr lang="ar-SA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-13063"/>
            <a:ext cx="359663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898177" y="404947"/>
            <a:ext cx="2991004" cy="204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4800" b="1" dirty="0" smtClean="0">
                <a:solidFill>
                  <a:srgbClr val="FF0000"/>
                </a:solidFill>
              </a:rPr>
              <a:t>نشاط تطبيقي</a:t>
            </a:r>
          </a:p>
          <a:p>
            <a:pPr>
              <a:lnSpc>
                <a:spcPct val="200000"/>
              </a:lnSpc>
            </a:pPr>
            <a:endParaRPr lang="en-US" sz="1600" dirty="0"/>
          </a:p>
        </p:txBody>
      </p:sp>
      <p:pic>
        <p:nvPicPr>
          <p:cNvPr id="3074" name="Picture 2" descr="C:\Users\hp\Desktop\صور الضرب\364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9" t="13823" r="1410" b="2362"/>
          <a:stretch/>
        </p:blipFill>
        <p:spPr bwMode="auto">
          <a:xfrm>
            <a:off x="253047" y="825500"/>
            <a:ext cx="7963853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6930779" y="291409"/>
            <a:ext cx="1229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u="sng" dirty="0" smtClean="0">
                <a:cs typeface="Akhbar MT" pitchFamily="2" charset="-78"/>
              </a:rPr>
              <a:t>نَشاطٌ تَطْبيقِيٌ</a:t>
            </a:r>
            <a:endParaRPr lang="ar-SA" sz="2400" b="1" u="sng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280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5219700" y="1062596"/>
            <a:ext cx="62009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u="sng" dirty="0">
                <a:solidFill>
                  <a:schemeClr val="bg1"/>
                </a:solidFill>
                <a:cs typeface="Akhbar MT" pitchFamily="2" charset="-78"/>
              </a:rPr>
              <a:t>مُهِمَّة أَدائِيَّة </a:t>
            </a:r>
            <a:endParaRPr lang="ar-SA" sz="3200" b="1" u="sng" dirty="0" smtClean="0">
              <a:solidFill>
                <a:schemeClr val="bg1"/>
              </a:solidFill>
              <a:cs typeface="Akhbar MT" pitchFamily="2" charset="-78"/>
            </a:endParaRPr>
          </a:p>
          <a:p>
            <a:endParaRPr lang="ar-SA" sz="3200" b="1" u="sng" dirty="0">
              <a:solidFill>
                <a:schemeClr val="bg1"/>
              </a:solidFill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أرسم الحجلة على الأرض وألعب مع أصدقائي، ثم أعبر عن عدد القفزات جميعا التي قفزناها على لعبة الحجلة بجملة الضرب.</a:t>
            </a:r>
          </a:p>
          <a:p>
            <a:endParaRPr lang="ar-SA" sz="3200" b="1" dirty="0" smtClean="0">
              <a:solidFill>
                <a:schemeClr val="bg1"/>
              </a:solidFill>
              <a:cs typeface="Akhbar MT" pitchFamily="2" charset="-78"/>
            </a:endParaRPr>
          </a:p>
          <a:p>
            <a:endParaRPr lang="ar-SA" sz="3200" b="1" dirty="0">
              <a:solidFill>
                <a:schemeClr val="bg1"/>
              </a:solidFill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الحل: </a:t>
            </a:r>
          </a:p>
        </p:txBody>
      </p:sp>
      <p:pic>
        <p:nvPicPr>
          <p:cNvPr id="4098" name="Picture 2" descr="C:\Users\hp\Desktop\صور الضرب\d49f005e32f054828d5638a84caaba5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381000"/>
            <a:ext cx="4140200" cy="60452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9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820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543593" y="352697"/>
            <a:ext cx="93900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وفقكم الله يا أبطال </a:t>
            </a:r>
          </a:p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أحسنتم </a:t>
            </a:r>
          </a:p>
          <a:p>
            <a:pPr algn="ctr"/>
            <a:endParaRPr lang="ar-SA" sz="6600" b="1" dirty="0" smtClean="0">
              <a:solidFill>
                <a:srgbClr val="C00000"/>
              </a:solidFill>
            </a:endParaRPr>
          </a:p>
          <a:p>
            <a:pPr algn="l"/>
            <a:r>
              <a:rPr lang="ar-SA" sz="8800" b="1" dirty="0" smtClean="0">
                <a:solidFill>
                  <a:schemeClr val="tx2"/>
                </a:solidFill>
              </a:rPr>
              <a:t>إلى اللقــــاء</a:t>
            </a:r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6" name="وجه ضاحك 5"/>
          <p:cNvSpPr/>
          <p:nvPr/>
        </p:nvSpPr>
        <p:spPr>
          <a:xfrm rot="20079790">
            <a:off x="463659" y="422227"/>
            <a:ext cx="1937396" cy="1720019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hlinkClick r:id="rId3" action="ppaction://hlinksldjump"/>
          </p:cNvPr>
          <p:cNvSpPr txBox="1"/>
          <p:nvPr/>
        </p:nvSpPr>
        <p:spPr>
          <a:xfrm>
            <a:off x="5095875" y="723901"/>
            <a:ext cx="230505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عنوان الدرس </a:t>
            </a:r>
            <a:endParaRPr lang="ar-JO" sz="3200" b="1" dirty="0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835" y="444502"/>
            <a:ext cx="1828801" cy="166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مجموعة 9"/>
          <p:cNvGrpSpPr/>
          <p:nvPr/>
        </p:nvGrpSpPr>
        <p:grpSpPr>
          <a:xfrm>
            <a:off x="152400" y="222977"/>
            <a:ext cx="12192000" cy="6779522"/>
            <a:chOff x="1" y="78656"/>
            <a:chExt cx="9143999" cy="6801792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656"/>
              <a:ext cx="9143999" cy="680179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مربع نص 5">
              <a:hlinkClick r:id="rId6" action="ppaction://hlinksldjump"/>
            </p:cNvPr>
            <p:cNvSpPr txBox="1"/>
            <p:nvPr/>
          </p:nvSpPr>
          <p:spPr>
            <a:xfrm>
              <a:off x="7215174" y="428604"/>
              <a:ext cx="1928826" cy="52322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  <a:hlinkClick r:id="rId7" action="ppaction://hlinksldjump"/>
                </a:rPr>
                <a:t>تدريب الكتاب </a:t>
              </a:r>
              <a:endParaRPr lang="ar-JO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64781" y="1715077"/>
              <a:ext cx="1519238" cy="25273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مربع نص 7">
            <a:hlinkClick r:id="rId9" action="ppaction://hlinksldjump"/>
          </p:cNvPr>
          <p:cNvSpPr txBox="1"/>
          <p:nvPr/>
        </p:nvSpPr>
        <p:spPr>
          <a:xfrm>
            <a:off x="9525024" y="2143116"/>
            <a:ext cx="1142976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0" action="ppaction://hlinksldjump"/>
              </a:rPr>
              <a:t>المهام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hlinkClick r:id="rId11" action="ppaction://hlinksldjump"/>
          </p:cNvPr>
          <p:cNvSpPr txBox="1"/>
          <p:nvPr/>
        </p:nvSpPr>
        <p:spPr>
          <a:xfrm>
            <a:off x="7688156" y="2446010"/>
            <a:ext cx="107336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2" action="ppaction://hlinksldjump"/>
              </a:rPr>
              <a:t>الهدف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1" name="مربع نص 10">
            <a:hlinkClick r:id="rId9" action="ppaction://hlinksldjump"/>
          </p:cNvPr>
          <p:cNvSpPr txBox="1"/>
          <p:nvPr/>
        </p:nvSpPr>
        <p:spPr>
          <a:xfrm>
            <a:off x="804477" y="2184400"/>
            <a:ext cx="185738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3" action="ppaction://hlinksldjump"/>
              </a:rPr>
              <a:t>لعبة تفاعلية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hlinkClick r:id="rId14" action="ppaction://hlinksldjump"/>
          </p:cNvPr>
          <p:cNvSpPr txBox="1"/>
          <p:nvPr/>
        </p:nvSpPr>
        <p:spPr>
          <a:xfrm>
            <a:off x="4226636" y="2462681"/>
            <a:ext cx="107157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5" action="ppaction://hlinksldjump"/>
              </a:rPr>
              <a:t>العرض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3" name="مربع نص 2">
            <a:hlinkClick r:id="" action="ppaction://noaction"/>
          </p:cNvPr>
          <p:cNvSpPr txBox="1"/>
          <p:nvPr/>
        </p:nvSpPr>
        <p:spPr>
          <a:xfrm>
            <a:off x="3395670" y="723900"/>
            <a:ext cx="1031081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  <a:hlinkClick r:id="rId9" action="ppaction://hlinksldjump"/>
              </a:rPr>
              <a:t>فيديو</a:t>
            </a:r>
            <a:endParaRPr lang="ar-JO" sz="3200" b="1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hlinkClick r:id="rId9" action="ppaction://hlinksldjump"/>
          </p:cNvPr>
          <p:cNvSpPr txBox="1"/>
          <p:nvPr/>
        </p:nvSpPr>
        <p:spPr>
          <a:xfrm>
            <a:off x="5441899" y="1047065"/>
            <a:ext cx="193142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1" action="ppaction://hlinksldjump"/>
              </a:rPr>
              <a:t>عنوان الدرس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5" name="مربع نص 14">
            <a:hlinkClick r:id="rId6" action="ppaction://hlinksldjump"/>
          </p:cNvPr>
          <p:cNvSpPr txBox="1"/>
          <p:nvPr/>
        </p:nvSpPr>
        <p:spPr>
          <a:xfrm>
            <a:off x="594572" y="222977"/>
            <a:ext cx="2571768" cy="52150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4" action="ppaction://hlinksldjump"/>
              </a:rPr>
              <a:t>نشاط كاشف </a:t>
            </a:r>
            <a:endParaRPr lang="ar-JO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1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421234" y="1804740"/>
            <a:ext cx="53495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عِنْوانُ الدَّرْس</a:t>
            </a:r>
          </a:p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حَقائِقُ الضَّرْبِ لِلْعَدَد 9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76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540748" y="1804740"/>
            <a:ext cx="8951489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الهَــــدَف</a:t>
            </a:r>
          </a:p>
          <a:p>
            <a:pPr algn="ctr"/>
            <a:r>
              <a:rPr lang="ar-SA" sz="4800" b="1" dirty="0">
                <a:ln/>
                <a:solidFill>
                  <a:schemeClr val="accent4"/>
                </a:solidFill>
              </a:rPr>
              <a:t>أَنْ يَتعَرَّف </a:t>
            </a:r>
            <a:r>
              <a:rPr lang="ar-SA" sz="4800" b="1">
                <a:ln/>
                <a:solidFill>
                  <a:schemeClr val="accent4"/>
                </a:solidFill>
              </a:rPr>
              <a:t>الطَّالِبُ إِلى حَقائِقُ </a:t>
            </a:r>
            <a:r>
              <a:rPr lang="ar-SA" sz="4800" b="1" dirty="0">
                <a:ln/>
                <a:solidFill>
                  <a:schemeClr val="accent4"/>
                </a:solidFill>
              </a:rPr>
              <a:t>الضَّرْبِ لِلْعَدَد </a:t>
            </a:r>
            <a:r>
              <a:rPr lang="ar-SA" sz="4800" b="1" dirty="0" smtClean="0">
                <a:ln/>
                <a:solidFill>
                  <a:schemeClr val="accent4"/>
                </a:solidFill>
              </a:rPr>
              <a:t>9</a:t>
            </a:r>
            <a:endParaRPr lang="ar-SA" sz="48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09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679269" y="1478168"/>
            <a:ext cx="65967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نَشاط كاشف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3" name="سهم إلى اليمين 2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مربع نص 3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79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787400" y="564634"/>
            <a:ext cx="10502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chemeClr val="bg1"/>
                </a:solidFill>
                <a:cs typeface="Akhbar MT" pitchFamily="2" charset="-78"/>
              </a:rPr>
              <a:t>صنعت طالبات الصف التاسع في حصة التربية المهنية بعض المعجنات، ووضعتها في الصحون كما في الشكل: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5740401" y="3006881"/>
            <a:ext cx="57785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q"/>
            </a:pPr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كم عدد المعجنات جميعها؟</a:t>
            </a:r>
          </a:p>
          <a:p>
            <a:pPr>
              <a:lnSpc>
                <a:spcPct val="150000"/>
              </a:lnSpc>
            </a:pPr>
            <a:r>
              <a:rPr lang="ar-S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       9  +  9  +  9  +  9  +   9  =   45</a:t>
            </a:r>
          </a:p>
          <a:p>
            <a:pPr>
              <a:lnSpc>
                <a:spcPct val="150000"/>
              </a:lnSpc>
            </a:pPr>
            <a:r>
              <a:rPr lang="ar-S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       خمس تسعات</a:t>
            </a:r>
          </a:p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 </a:t>
            </a:r>
            <a:r>
              <a:rPr lang="ar-S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    ( 5 × 9 = 45)</a:t>
            </a:r>
          </a:p>
        </p:txBody>
      </p:sp>
      <p:pic>
        <p:nvPicPr>
          <p:cNvPr id="17" name="Picture 2" descr="C:\Users\hp\Desktop\صور الضرب\0cotton.past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801" y="1524280"/>
            <a:ext cx="1638300" cy="15207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hp\Desktop\صور الضرب\0cotton.past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1" y="1561010"/>
            <a:ext cx="1638300" cy="15207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hp\Desktop\صور الضرب\0cotton.past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1" y="1596370"/>
            <a:ext cx="1638300" cy="15207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hp\Desktop\صور الضرب\0cotton.past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1" y="1634470"/>
            <a:ext cx="1638300" cy="15207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hp\Desktop\صور الضرب\0cotton.past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1" y="1692490"/>
            <a:ext cx="1638300" cy="15207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سهم للأسفل 2"/>
          <p:cNvSpPr/>
          <p:nvPr/>
        </p:nvSpPr>
        <p:spPr>
          <a:xfrm>
            <a:off x="9728200" y="1219200"/>
            <a:ext cx="1295400" cy="473290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سهم للأسفل 22"/>
          <p:cNvSpPr/>
          <p:nvPr/>
        </p:nvSpPr>
        <p:spPr>
          <a:xfrm>
            <a:off x="7854951" y="1248990"/>
            <a:ext cx="1295400" cy="473290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سهم للأسفل 29"/>
          <p:cNvSpPr/>
          <p:nvPr/>
        </p:nvSpPr>
        <p:spPr>
          <a:xfrm>
            <a:off x="5740401" y="1248990"/>
            <a:ext cx="1295400" cy="473290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سهم للأسفل 30"/>
          <p:cNvSpPr/>
          <p:nvPr/>
        </p:nvSpPr>
        <p:spPr>
          <a:xfrm>
            <a:off x="3562351" y="1359725"/>
            <a:ext cx="1295400" cy="473290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سهم للأسفل 31"/>
          <p:cNvSpPr/>
          <p:nvPr/>
        </p:nvSpPr>
        <p:spPr>
          <a:xfrm>
            <a:off x="1416051" y="1397825"/>
            <a:ext cx="1295400" cy="473290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187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الْعَرْض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65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110"/>
            <a:ext cx="12192000" cy="6858000"/>
          </a:xfrm>
          <a:prstGeom prst="rect">
            <a:avLst/>
          </a:prstGeom>
        </p:spPr>
      </p:pic>
      <p:sp>
        <p:nvSpPr>
          <p:cNvPr id="3" name="عنوان 1"/>
          <p:cNvSpPr txBox="1">
            <a:spLocks/>
          </p:cNvSpPr>
          <p:nvPr/>
        </p:nvSpPr>
        <p:spPr>
          <a:xfrm>
            <a:off x="927099" y="570350"/>
            <a:ext cx="10513781" cy="2114660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لعبة مكعب روبيك من ألعاب الذكاء الممتعة، يتكون المكعب من 6 اوجه، وفي كل وجه 9 مربعات يجب أن تكون  من نفس اللون للفوز في اللعبة.</a:t>
            </a:r>
          </a:p>
          <a:p>
            <a:endParaRPr lang="ar-SA" sz="3200" b="1" dirty="0" smtClean="0">
              <a:solidFill>
                <a:schemeClr val="bg1"/>
              </a:solidFill>
              <a:cs typeface="Akhbar MT" pitchFamily="2" charset="-78"/>
            </a:endParaRP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كم عدد مربعات الألوان على الأوجه جميعها؟ </a:t>
            </a:r>
          </a:p>
          <a:p>
            <a:endParaRPr lang="ar-SA" sz="3200" b="1" dirty="0" smtClean="0">
              <a:solidFill>
                <a:schemeClr val="bg1"/>
              </a:solidFill>
              <a:cs typeface="Akhbar MT" pitchFamily="2" charset="-78"/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4419600" y="3314423"/>
            <a:ext cx="6868881" cy="2093971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itchFamily="2" charset="2"/>
              <a:buChar char="q"/>
            </a:pPr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  9  +  9  +  9  +  9  +  9  +  9 =  54</a:t>
            </a:r>
          </a:p>
          <a:p>
            <a:endParaRPr lang="ar-SA" sz="3200" b="1" dirty="0" smtClean="0">
              <a:solidFill>
                <a:schemeClr val="bg1"/>
              </a:solidFill>
              <a:cs typeface="Akhbar MT" pitchFamily="2" charset="-78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ست تسعات</a:t>
            </a:r>
          </a:p>
          <a:p>
            <a:pPr marL="457200" indent="-457200">
              <a:buFont typeface="Wingdings" pitchFamily="2" charset="2"/>
              <a:buChar char="q"/>
            </a:pPr>
            <a:endParaRPr lang="ar-SA" sz="3200" b="1" dirty="0">
              <a:solidFill>
                <a:schemeClr val="bg1"/>
              </a:solidFill>
              <a:cs typeface="Akhbar MT" pitchFamily="2" charset="-78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   6  ×  9  =  54</a:t>
            </a:r>
            <a:endParaRPr lang="en-US" sz="32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pic>
        <p:nvPicPr>
          <p:cNvPr id="2051" name="Picture 3" descr="C:\Users\hp\Desktop\e241268c-55a9-485c-b459-4a0c5b79b3ca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10" r="7926"/>
          <a:stretch/>
        </p:blipFill>
        <p:spPr bwMode="auto">
          <a:xfrm>
            <a:off x="596899" y="3314423"/>
            <a:ext cx="3505201" cy="311562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hp\Desktop\38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r="12667"/>
          <a:stretch/>
        </p:blipFill>
        <p:spPr bwMode="auto">
          <a:xfrm>
            <a:off x="2349499" y="1407592"/>
            <a:ext cx="3547542" cy="255483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40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3886</TotalTime>
  <Words>334</Words>
  <Application>Microsoft Office PowerPoint</Application>
  <PresentationFormat>Personnalisé</PresentationFormat>
  <Paragraphs>81</Paragraphs>
  <Slides>22</Slides>
  <Notes>0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نسق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داود ابو مويس</Manager>
  <Company>الملتقى التربوي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بوربوينت رياضيات الصف الثالث ‏‏‏‏جدول ضرب 9 الفصل الثاني الوحدة السابعة</dc:title>
  <dc:subject>درس بوربوينت رياضيات ‏‏‏‏جدول ضرب 9 الصف الثالث الفصل الثاني الوحدة السابعة</dc:subject>
  <dc:creator>الملتقى التربوي</dc:creator>
  <cp:keywords>رياضيات; الفصل الثاني; عرض بوربوينت; الملتقى التربوي</cp:keywords>
  <dc:description>درس بوربوينت رياضيات الصف الثالث الفصل الثاني الوحدة السابعة ‏‏‏‏جدول ضرب 9</dc:description>
  <cp:lastModifiedBy>HDNL2GSR557</cp:lastModifiedBy>
  <cp:revision>1</cp:revision>
  <dcterms:created xsi:type="dcterms:W3CDTF">2021-03-12T00:33:30Z</dcterms:created>
  <dcterms:modified xsi:type="dcterms:W3CDTF">2021-03-12T00:33:30Z</dcterms:modified>
  <cp:category>الملتقى التربوي; الرياضيات; عرض بوربوينت; الفصل الثاني; الصف الثالث</cp:category>
</cp:coreProperties>
</file>