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60" r:id="rId2"/>
    <p:sldId id="299" r:id="rId3"/>
    <p:sldId id="258" r:id="rId4"/>
    <p:sldId id="259" r:id="rId5"/>
    <p:sldId id="281" r:id="rId6"/>
    <p:sldId id="265" r:id="rId7"/>
    <p:sldId id="296" r:id="rId8"/>
    <p:sldId id="283" r:id="rId9"/>
    <p:sldId id="297" r:id="rId10"/>
    <p:sldId id="298" r:id="rId11"/>
    <p:sldId id="294" r:id="rId12"/>
    <p:sldId id="276" r:id="rId13"/>
    <p:sldId id="280" r:id="rId14"/>
    <p:sldId id="271" r:id="rId15"/>
    <p:sldId id="288" r:id="rId16"/>
    <p:sldId id="275" r:id="rId17"/>
    <p:sldId id="273" r:id="rId18"/>
    <p:sldId id="270" r:id="rId19"/>
    <p:sldId id="274" r:id="rId20"/>
    <p:sldId id="268" r:id="rId21"/>
    <p:sldId id="266" r:id="rId22"/>
    <p:sldId id="267" r:id="rId23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A1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>
        <p:scale>
          <a:sx n="60" d="100"/>
          <a:sy n="60" d="100"/>
        </p:scale>
        <p:origin x="-1218" y="-6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337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853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173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554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155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381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736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94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46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647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040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782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pal.net/library/?app=content.list&amp;level=3&amp;semester=2&amp;subject=2&amp;type=5&amp;submit=submithttps://www.wepal.net/library/?app=content.list&amp;level=3&amp;semester=2&amp;subject=2&amp;type=5&amp;submit=submit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pal.net/library/?app=content.list&amp;level=3&amp;semester=2&amp;subject=2&amp;type=2&amp;submit=submithttps://www.wepal.net/library/?app=content.list&amp;level=3&amp;semester=2&amp;subject=2&amp;type=5&amp;submit=submit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https://l.facebook.com/l.php?u=https://play.google.com/store/apps/details?id=org.UNRWA.ILP&amp;fbclid=IwAR0wkv6biUBY0Cx-DB4LT4f3a8_T8e0R1nWwU0qVJ5wePgedtmuOd_G6zcg&amp;h=AT2gQR65bwZvbOdf5e5jG6P6w0eJXlg_HnosGcQOVXoRjB9qw37R0YN-PKzNhiR4KPvIXBpvzVdxDsPbPB5oc53olyGj8FJBOD96Z6Ri5Bfu1r7wfl_CK5R65NmxSwqdgeXt5Q&amp;subject=&#1604;&#1593;&#1576;&#1577;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13" Type="http://schemas.openxmlformats.org/officeDocument/2006/relationships/slide" Target="slide17.xml"/><Relationship Id="rId3" Type="http://schemas.openxmlformats.org/officeDocument/2006/relationships/slide" Target="slide3.xml"/><Relationship Id="rId7" Type="http://schemas.openxmlformats.org/officeDocument/2006/relationships/slide" Target="slide14.xml"/><Relationship Id="rId12" Type="http://schemas.openxmlformats.org/officeDocument/2006/relationships/slide" Target="slide5.xml"/><Relationship Id="rId2" Type="http://schemas.openxmlformats.org/officeDocument/2006/relationships/slideLayout" Target="../slideLayouts/slideLayout2.xml"/><Relationship Id="rId16" Type="http://schemas.openxmlformats.org/officeDocument/2006/relationships/slide" Target="slide12.xml"/><Relationship Id="rId1" Type="http://schemas.openxmlformats.org/officeDocument/2006/relationships/tags" Target="../tags/tag1.xml"/><Relationship Id="rId6" Type="http://schemas.openxmlformats.org/officeDocument/2006/relationships/slide" Target="slide22.xml"/><Relationship Id="rId11" Type="http://schemas.openxmlformats.org/officeDocument/2006/relationships/slide" Target="slide4.xml"/><Relationship Id="rId5" Type="http://schemas.openxmlformats.org/officeDocument/2006/relationships/image" Target="../media/image4.jpeg"/><Relationship Id="rId15" Type="http://schemas.openxmlformats.org/officeDocument/2006/relationships/slide" Target="slide8.xml"/><Relationship Id="rId10" Type="http://schemas.openxmlformats.org/officeDocument/2006/relationships/slide" Target="slide19.xml"/><Relationship Id="rId4" Type="http://schemas.openxmlformats.org/officeDocument/2006/relationships/image" Target="../media/image3.emf"/><Relationship Id="rId9" Type="http://schemas.openxmlformats.org/officeDocument/2006/relationships/slide" Target="slide11.xml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pal.net/library/?app=content.list&amp;level=3&amp;semester=2&amp;subject=2&amp;type=2&amp;submit=submithttps://www.wepal.net/library/?app=content.list&amp;level=3&amp;semester=2&amp;subject=2&amp;type=5&amp;submit=submit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الرِّياضِيّات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586398" y="3163277"/>
            <a:ext cx="30219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smtClean="0">
                <a:ln/>
                <a:solidFill>
                  <a:schemeClr val="accent4"/>
                </a:solidFill>
                <a:effectLst/>
              </a:rPr>
              <a:t>الصَّفُّ ال</a:t>
            </a:r>
            <a:r>
              <a:rPr lang="ar-SA" sz="5400" b="1" smtClean="0">
                <a:ln/>
                <a:solidFill>
                  <a:schemeClr val="accent4"/>
                </a:solidFill>
              </a:rPr>
              <a:t>ثّالِث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7619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2" descr="C:\Users\hp\Desktop\صور الضرب\تنزيل (1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02792"/>
            <a:ext cx="4226166" cy="565241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عنوان 1"/>
          <p:cNvSpPr txBox="1">
            <a:spLocks/>
          </p:cNvSpPr>
          <p:nvPr/>
        </p:nvSpPr>
        <p:spPr>
          <a:xfrm>
            <a:off x="4889500" y="483272"/>
            <a:ext cx="6558644" cy="665693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3200" b="1" dirty="0" smtClean="0">
                <a:solidFill>
                  <a:schemeClr val="bg1"/>
                </a:solidFill>
                <a:cs typeface="Akhbar MT" pitchFamily="2" charset="-78"/>
              </a:rPr>
              <a:t>وزعت معلمة رياض الأطفال 7 علب ملتينة على مجموعات الطلبة، في كل منها 8 قطع ملتينة، كم عدد قطع الملتينة التي وزعتها المعلمة؟ </a:t>
            </a:r>
            <a:endParaRPr lang="en-US" sz="3200" b="1" dirty="0">
              <a:solidFill>
                <a:schemeClr val="bg1"/>
              </a:solidFill>
              <a:cs typeface="Akhbar MT" pitchFamily="2" charset="-78"/>
            </a:endParaRPr>
          </a:p>
        </p:txBody>
      </p:sp>
      <p:sp>
        <p:nvSpPr>
          <p:cNvPr id="9" name="عنوان 1"/>
          <p:cNvSpPr txBox="1">
            <a:spLocks/>
          </p:cNvSpPr>
          <p:nvPr/>
        </p:nvSpPr>
        <p:spPr>
          <a:xfrm>
            <a:off x="4572000" y="2193042"/>
            <a:ext cx="6868881" cy="2093971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Wingdings" pitchFamily="2" charset="2"/>
              <a:buChar char="q"/>
            </a:pPr>
            <a:r>
              <a:rPr lang="ar-SA" sz="3200" b="1" dirty="0" smtClean="0">
                <a:solidFill>
                  <a:schemeClr val="bg1"/>
                </a:solidFill>
                <a:cs typeface="Akhbar MT" pitchFamily="2" charset="-78"/>
              </a:rPr>
              <a:t>لدينا 7 علب، وفي كل منها 8 قطع ملتينة</a:t>
            </a:r>
          </a:p>
          <a:p>
            <a:r>
              <a:rPr lang="ar-SA" sz="3200" b="1" dirty="0" smtClean="0">
                <a:solidFill>
                  <a:schemeClr val="bg1"/>
                </a:solidFill>
                <a:cs typeface="Akhbar MT" pitchFamily="2" charset="-78"/>
              </a:rPr>
              <a:t> </a:t>
            </a:r>
            <a:endParaRPr lang="ar-SA" sz="3200" b="1" dirty="0">
              <a:solidFill>
                <a:schemeClr val="bg1"/>
              </a:solidFill>
              <a:cs typeface="Akhbar MT" pitchFamily="2" charset="-78"/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ar-SA" sz="3200" b="1" dirty="0" smtClean="0">
                <a:solidFill>
                  <a:schemeClr val="bg1"/>
                </a:solidFill>
                <a:cs typeface="Akhbar MT" pitchFamily="2" charset="-78"/>
              </a:rPr>
              <a:t>8  +  8  +  8  +  8  +  8  + 8 + 8 =  56</a:t>
            </a:r>
          </a:p>
          <a:p>
            <a:endParaRPr lang="ar-SA" sz="3200" b="1" dirty="0" smtClean="0">
              <a:solidFill>
                <a:schemeClr val="bg1"/>
              </a:solidFill>
              <a:cs typeface="Akhbar MT" pitchFamily="2" charset="-78"/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ar-SA" sz="3200" b="1" dirty="0" smtClean="0">
                <a:solidFill>
                  <a:schemeClr val="bg1"/>
                </a:solidFill>
                <a:cs typeface="Akhbar MT" pitchFamily="2" charset="-78"/>
              </a:rPr>
              <a:t>نقول بالكلمات: سبع ثمانيات</a:t>
            </a:r>
          </a:p>
          <a:p>
            <a:pPr marL="457200" indent="-457200">
              <a:buFont typeface="Wingdings" pitchFamily="2" charset="2"/>
              <a:buChar char="q"/>
            </a:pPr>
            <a:endParaRPr lang="ar-SA" sz="3200" b="1" dirty="0">
              <a:solidFill>
                <a:schemeClr val="bg1"/>
              </a:solidFill>
              <a:cs typeface="Akhbar MT" pitchFamily="2" charset="-78"/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ar-SA" sz="3200" b="1" dirty="0" smtClean="0">
                <a:solidFill>
                  <a:schemeClr val="bg1"/>
                </a:solidFill>
                <a:cs typeface="Akhbar MT" pitchFamily="2" charset="-78"/>
              </a:rPr>
              <a:t> جملة الضرب  7  ×  8  =  56</a:t>
            </a:r>
            <a:endParaRPr lang="en-US" sz="3200" b="1" dirty="0">
              <a:solidFill>
                <a:schemeClr val="bg1"/>
              </a:solidFill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6286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عنوان 1"/>
          <p:cNvSpPr txBox="1">
            <a:spLocks/>
          </p:cNvSpPr>
          <p:nvPr/>
        </p:nvSpPr>
        <p:spPr>
          <a:xfrm>
            <a:off x="863602" y="483272"/>
            <a:ext cx="10584542" cy="665693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3200" b="1" dirty="0" smtClean="0">
                <a:solidFill>
                  <a:schemeClr val="bg1"/>
                </a:solidFill>
                <a:cs typeface="Akhbar MT" pitchFamily="2" charset="-78"/>
              </a:rPr>
              <a:t>اشترى محمد طبقين من البيض كما في الشكل، كم عدد البيضات التي اشتراها؟</a:t>
            </a:r>
            <a:endParaRPr lang="en-US" sz="3200" b="1" dirty="0">
              <a:solidFill>
                <a:schemeClr val="bg1"/>
              </a:solidFill>
              <a:cs typeface="Akhbar MT" pitchFamily="2" charset="-78"/>
            </a:endParaRPr>
          </a:p>
        </p:txBody>
      </p:sp>
      <p:sp>
        <p:nvSpPr>
          <p:cNvPr id="6" name="عنوان 1"/>
          <p:cNvSpPr txBox="1">
            <a:spLocks/>
          </p:cNvSpPr>
          <p:nvPr/>
        </p:nvSpPr>
        <p:spPr>
          <a:xfrm>
            <a:off x="674915" y="3021128"/>
            <a:ext cx="10729221" cy="665693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3200" b="1" dirty="0" smtClean="0">
                <a:solidFill>
                  <a:schemeClr val="bg1"/>
                </a:solidFill>
                <a:cs typeface="Akhbar MT" pitchFamily="2" charset="-78"/>
              </a:rPr>
              <a:t>في مسابقة القفز عن الحواجز، على كل مشارك القفز عن 8 حواجز للوصول إلى النهاية، كم عدد الحواجز التي يقفز عنها 9 مشاركون</a:t>
            </a:r>
            <a:endParaRPr lang="en-US" sz="3200" b="1" dirty="0">
              <a:solidFill>
                <a:schemeClr val="bg1"/>
              </a:solidFill>
              <a:cs typeface="Akhbar MT" pitchFamily="2" charset="-78"/>
            </a:endParaRPr>
          </a:p>
        </p:txBody>
      </p:sp>
      <p:sp>
        <p:nvSpPr>
          <p:cNvPr id="5" name="تمرير أفقي 4"/>
          <p:cNvSpPr/>
          <p:nvPr/>
        </p:nvSpPr>
        <p:spPr>
          <a:xfrm>
            <a:off x="863601" y="1035990"/>
            <a:ext cx="6870700" cy="2074871"/>
          </a:xfrm>
          <a:prstGeom prst="horizontalScroll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ar-S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اشترى طبقين، وفي كل طبق ثمانية بيضات.</a:t>
            </a:r>
          </a:p>
          <a:p>
            <a:pPr>
              <a:lnSpc>
                <a:spcPct val="150000"/>
              </a:lnSpc>
            </a:pPr>
            <a:r>
              <a:rPr lang="ar-S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ثمانيتان</a:t>
            </a:r>
          </a:p>
          <a:p>
            <a:pPr>
              <a:lnSpc>
                <a:spcPct val="150000"/>
              </a:lnSpc>
            </a:pPr>
            <a:r>
              <a:rPr lang="ar-S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جملة الضرب   2 ×  8  = 16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تمرير أفقي 11"/>
          <p:cNvSpPr/>
          <p:nvPr/>
        </p:nvSpPr>
        <p:spPr>
          <a:xfrm>
            <a:off x="642258" y="4047990"/>
            <a:ext cx="7092043" cy="2058902"/>
          </a:xfrm>
          <a:prstGeom prst="horizontalScroll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ar-S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الجمع المتكرر   8+ 8+ 8+ 8+ 8+ 8+ 8+ 8+ 8= 72</a:t>
            </a:r>
          </a:p>
          <a:p>
            <a:pPr>
              <a:lnSpc>
                <a:spcPct val="150000"/>
              </a:lnSpc>
            </a:pPr>
            <a:r>
              <a:rPr lang="ar-S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نقول بالكلمات    تسع ثمانيات</a:t>
            </a:r>
          </a:p>
          <a:p>
            <a:pPr>
              <a:lnSpc>
                <a:spcPct val="150000"/>
              </a:lnSpc>
            </a:pPr>
            <a:r>
              <a:rPr lang="ar-S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جملة الضرب    9 ×  8 =  72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C:\Users\hp\Desktop\تنزيل (1).jp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18"/>
          <a:stretch/>
        </p:blipFill>
        <p:spPr bwMode="auto">
          <a:xfrm>
            <a:off x="7927078" y="1091378"/>
            <a:ext cx="3406765" cy="192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p\Desktop\الشخص الناجح يكون أكثر معرفة بنقاط قوته من غيره- (ارشيفية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478" y="4091137"/>
            <a:ext cx="3406765" cy="195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70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65918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نٌشاهِدُ مَعاً  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9389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2821577" y="2967335"/>
            <a:ext cx="696250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dirty="0" smtClean="0">
                <a:ln/>
                <a:solidFill>
                  <a:schemeClr val="accent4"/>
                </a:solidFill>
              </a:rPr>
              <a:t>إدراج فيديو أو اغنية  </a:t>
            </a:r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4" name="ضرب 8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7295"/>
            <a:ext cx="12077700" cy="654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86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509451" y="1478168"/>
            <a:ext cx="698862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تَدْريباتُ الْكِتاب</a:t>
            </a:r>
            <a:r>
              <a:rPr lang="ar-SA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94960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178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7541620" y="515983"/>
            <a:ext cx="4127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000" b="1" dirty="0" smtClean="0">
                <a:solidFill>
                  <a:schemeClr val="bg1"/>
                </a:solidFill>
              </a:rPr>
              <a:t>تَدْريبُ الْكِتاب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6" t="10464" r="27813" b="14259"/>
          <a:stretch/>
        </p:blipFill>
        <p:spPr bwMode="auto">
          <a:xfrm>
            <a:off x="838200" y="1223869"/>
            <a:ext cx="10617200" cy="4681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873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7541620" y="561703"/>
            <a:ext cx="4127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800" b="1" dirty="0" smtClean="0">
                <a:solidFill>
                  <a:schemeClr val="bg1"/>
                </a:solidFill>
              </a:rPr>
              <a:t>تَدْريبُ الْكِتاب</a:t>
            </a:r>
            <a:endParaRPr lang="en-US" sz="4800" b="1" dirty="0">
              <a:solidFill>
                <a:schemeClr val="bg1"/>
              </a:solidFill>
            </a:endParaRPr>
          </a:p>
        </p:txBody>
      </p:sp>
      <p:pic>
        <p:nvPicPr>
          <p:cNvPr id="5122" name="Picture 2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1" t="51140" r="27710" b="28434"/>
          <a:stretch/>
        </p:blipFill>
        <p:spPr bwMode="auto">
          <a:xfrm>
            <a:off x="1028700" y="2057400"/>
            <a:ext cx="1037463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422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37996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نَلْعَب  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920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"/>
            <a:ext cx="12192000" cy="6858000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2102369" y="8680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هيّا نَلْعَب</a:t>
            </a:r>
          </a:p>
        </p:txBody>
      </p:sp>
      <p:sp>
        <p:nvSpPr>
          <p:cNvPr id="4" name="مربع نص 3"/>
          <p:cNvSpPr txBox="1"/>
          <p:nvPr/>
        </p:nvSpPr>
        <p:spPr>
          <a:xfrm>
            <a:off x="3924637" y="3213014"/>
            <a:ext cx="3775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000" b="1" dirty="0" smtClean="0">
                <a:solidFill>
                  <a:schemeClr val="accent1"/>
                </a:solidFill>
                <a:hlinkClick r:id="rId3"/>
              </a:rPr>
              <a:t>برنامج التعلم التفاعلي</a:t>
            </a:r>
            <a:endParaRPr lang="en-US" sz="4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24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الْمَهامُ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2378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255592" y="184946"/>
            <a:ext cx="368081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6600" b="1" dirty="0" smtClean="0">
                <a:ln/>
                <a:solidFill>
                  <a:schemeClr val="accent4"/>
                </a:solidFill>
              </a:rPr>
              <a:t>فَريقُ الْعَمَل </a:t>
            </a:r>
            <a:r>
              <a:rPr lang="ar-SA" sz="66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66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graphicFrame>
        <p:nvGraphicFramePr>
          <p:cNvPr id="4" name="جدول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3794901"/>
              </p:ext>
            </p:extLst>
          </p:nvPr>
        </p:nvGraphicFramePr>
        <p:xfrm>
          <a:off x="2317225" y="1592122"/>
          <a:ext cx="7162336" cy="158496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3581168"/>
                <a:gridCol w="3581168"/>
              </a:tblGrid>
              <a:tr h="370840">
                <a:tc>
                  <a:txBody>
                    <a:bodyPr/>
                    <a:lstStyle/>
                    <a:p>
                      <a:r>
                        <a:rPr lang="ar-SA" sz="2000" b="1" dirty="0" smtClean="0"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مدرسة بنات زعترة</a:t>
                      </a:r>
                      <a:r>
                        <a:rPr lang="ar-SA" sz="2000" b="1" baseline="0" dirty="0" smtClean="0"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الأساسية</a:t>
                      </a:r>
                      <a:endParaRPr lang="en-US" sz="2000" b="1" dirty="0">
                        <a:solidFill>
                          <a:schemeClr val="accent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ar-SA" sz="2000" b="1" smtClean="0"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شرين</a:t>
                      </a:r>
                      <a:r>
                        <a:rPr lang="ar-SA" sz="2000" b="1" baseline="0" smtClean="0"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محمود عثمان </a:t>
                      </a:r>
                      <a:r>
                        <a:rPr lang="ar-SA" sz="2000" b="1" baseline="0" dirty="0" smtClean="0"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أبو طه</a:t>
                      </a:r>
                      <a:endParaRPr lang="en-US" sz="2000" b="1" dirty="0">
                        <a:solidFill>
                          <a:schemeClr val="accent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ar-SA" sz="2000" b="1" dirty="0" smtClean="0"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مدرسة</a:t>
                      </a:r>
                      <a:r>
                        <a:rPr lang="ar-SA" sz="2000" b="1" baseline="0" dirty="0" smtClean="0"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الفجر الأساسية المختلطة</a:t>
                      </a:r>
                      <a:endParaRPr lang="en-US" sz="2000" b="1" dirty="0">
                        <a:solidFill>
                          <a:schemeClr val="accent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ar-SA" sz="2000" b="1" dirty="0" smtClean="0"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إيمان ابراهيم محمد </a:t>
                      </a:r>
                      <a:r>
                        <a:rPr lang="ar-SA" sz="2000" b="1" dirty="0" err="1" smtClean="0"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بلاصي</a:t>
                      </a:r>
                      <a:endParaRPr lang="en-US" sz="2000" b="1" dirty="0">
                        <a:solidFill>
                          <a:schemeClr val="accent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ar-SA" sz="2000" b="1" dirty="0" smtClean="0"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مدرسة بنات تل الربيع الأساسية</a:t>
                      </a:r>
                      <a:endParaRPr lang="en-US" sz="2000" b="1" dirty="0">
                        <a:solidFill>
                          <a:schemeClr val="accent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ar-SA" sz="2000" b="1" dirty="0" smtClean="0"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أميرة محمد حامد سباتين</a:t>
                      </a:r>
                      <a:endParaRPr lang="en-US" sz="2000" b="1" dirty="0">
                        <a:solidFill>
                          <a:schemeClr val="accent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ar-SA" sz="2000" b="1" dirty="0" smtClean="0"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مدرسة البراق الأساسية</a:t>
                      </a:r>
                      <a:r>
                        <a:rPr lang="ar-SA" sz="2000" b="1" baseline="0" dirty="0" smtClean="0"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المختلطة</a:t>
                      </a:r>
                      <a:endParaRPr lang="en-US" sz="2000" b="1" dirty="0">
                        <a:solidFill>
                          <a:schemeClr val="accent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ar-SA" sz="2000" b="1" dirty="0" smtClean="0"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وفاء</a:t>
                      </a:r>
                      <a:r>
                        <a:rPr lang="en-US" sz="2000" b="1" dirty="0" smtClean="0"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ar-SA" sz="2000" b="1" baseline="0" dirty="0" smtClean="0"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خضر حسن صلاح</a:t>
                      </a:r>
                      <a:endParaRPr lang="en-US" sz="2000" b="1" dirty="0">
                        <a:solidFill>
                          <a:schemeClr val="accent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مربع نص 4"/>
          <p:cNvSpPr txBox="1"/>
          <p:nvPr/>
        </p:nvSpPr>
        <p:spPr>
          <a:xfrm>
            <a:off x="2522483" y="3429000"/>
            <a:ext cx="684223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FFC000"/>
                </a:solidFill>
              </a:rPr>
              <a:t>بإشراف الأستاذ عصام عبيد الله</a:t>
            </a:r>
            <a:endParaRPr lang="ar-SA" sz="36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0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360" y="-13063"/>
            <a:ext cx="3596639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8898177" y="404947"/>
            <a:ext cx="2991004" cy="209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ar-SA" sz="4800" b="1" dirty="0" smtClean="0">
                <a:solidFill>
                  <a:srgbClr val="FF0000"/>
                </a:solidFill>
              </a:rPr>
              <a:t>نشاط تطبيقي</a:t>
            </a:r>
          </a:p>
          <a:p>
            <a:pPr>
              <a:lnSpc>
                <a:spcPct val="200000"/>
              </a:lnSpc>
            </a:pPr>
            <a:endParaRPr lang="en-US" dirty="0"/>
          </a:p>
        </p:txBody>
      </p:sp>
      <p:pic>
        <p:nvPicPr>
          <p:cNvPr id="4098" name="Picture 2" descr="C:\Users\hp\Desktop\صور الضرب\364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12" r="54126" b="3427"/>
          <a:stretch/>
        </p:blipFill>
        <p:spPr bwMode="auto">
          <a:xfrm>
            <a:off x="165101" y="812800"/>
            <a:ext cx="8331200" cy="581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/>
          <p:cNvSpPr/>
          <p:nvPr/>
        </p:nvSpPr>
        <p:spPr>
          <a:xfrm>
            <a:off x="6930779" y="291409"/>
            <a:ext cx="12298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u="sng" dirty="0" smtClean="0">
                <a:cs typeface="Akhbar MT" pitchFamily="2" charset="-78"/>
              </a:rPr>
              <a:t>نَشاطٌ تَطْبيقِيٌ</a:t>
            </a:r>
            <a:endParaRPr lang="ar-SA" sz="2400" b="1" u="sng" dirty="0"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7280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4076700" y="656196"/>
            <a:ext cx="7343968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3200" b="1" u="sng" dirty="0">
                <a:solidFill>
                  <a:schemeClr val="bg1"/>
                </a:solidFill>
                <a:cs typeface="Akhbar MT" pitchFamily="2" charset="-78"/>
              </a:rPr>
              <a:t>مُهِمَّة أَدائِيَّة </a:t>
            </a:r>
          </a:p>
          <a:p>
            <a:r>
              <a:rPr lang="ar-SA" sz="3200" b="1" dirty="0" smtClean="0">
                <a:solidFill>
                  <a:schemeClr val="bg1"/>
                </a:solidFill>
                <a:cs typeface="Akhbar MT" pitchFamily="2" charset="-78"/>
              </a:rPr>
              <a:t>أساعد أمي في صنع الحلوى اللذيذة باستخدام قوالب السليكون، ثم أرتبها في مجموعات مكونة من 8 قطع.</a:t>
            </a:r>
            <a:r>
              <a:rPr lang="ar-SA" sz="3200" b="1" dirty="0">
                <a:solidFill>
                  <a:schemeClr val="bg1"/>
                </a:solidFill>
                <a:cs typeface="Akhbar MT" pitchFamily="2" charset="-78"/>
              </a:rPr>
              <a:t> </a:t>
            </a:r>
            <a:r>
              <a:rPr lang="ar-SA" sz="3200" b="1" dirty="0" smtClean="0">
                <a:solidFill>
                  <a:schemeClr val="bg1"/>
                </a:solidFill>
                <a:cs typeface="Akhbar MT" pitchFamily="2" charset="-78"/>
              </a:rPr>
              <a:t>ثم أجد عدد قطع الحلوى جميعها.</a:t>
            </a:r>
            <a:endParaRPr lang="ar-SA" sz="3200" b="1" dirty="0">
              <a:solidFill>
                <a:schemeClr val="bg1"/>
              </a:solidFill>
              <a:cs typeface="Akhbar MT" pitchFamily="2" charset="-78"/>
            </a:endParaRPr>
          </a:p>
          <a:p>
            <a:endParaRPr lang="ar-SA" sz="3200" b="1" dirty="0" smtClean="0">
              <a:solidFill>
                <a:schemeClr val="bg1"/>
              </a:solidFill>
              <a:cs typeface="Akhbar MT" pitchFamily="2" charset="-78"/>
            </a:endParaRPr>
          </a:p>
          <a:p>
            <a:endParaRPr lang="ar-SA" sz="3200" b="1" dirty="0">
              <a:solidFill>
                <a:schemeClr val="bg1"/>
              </a:solidFill>
              <a:cs typeface="Akhbar MT" pitchFamily="2" charset="-78"/>
            </a:endParaRPr>
          </a:p>
          <a:p>
            <a:r>
              <a:rPr lang="ar-SA" sz="3200" b="1" dirty="0" smtClean="0">
                <a:solidFill>
                  <a:schemeClr val="bg1"/>
                </a:solidFill>
                <a:cs typeface="Akhbar MT" pitchFamily="2" charset="-78"/>
              </a:rPr>
              <a:t>الحل: </a:t>
            </a:r>
          </a:p>
        </p:txBody>
      </p:sp>
      <p:pic>
        <p:nvPicPr>
          <p:cNvPr id="3076" name="Picture 4" descr="C:\Users\hp\Desktop\31L1T2LZH-L._AC_SY400_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r="4497"/>
          <a:stretch/>
        </p:blipFill>
        <p:spPr bwMode="auto">
          <a:xfrm rot="1596044">
            <a:off x="1236960" y="2569828"/>
            <a:ext cx="4274570" cy="250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098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8203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1543593" y="352697"/>
            <a:ext cx="939001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C00000"/>
                </a:solidFill>
              </a:rPr>
              <a:t>وفقكم الله يا أبطال </a:t>
            </a:r>
          </a:p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C00000"/>
                </a:solidFill>
              </a:rPr>
              <a:t>أحسنتم </a:t>
            </a:r>
          </a:p>
          <a:p>
            <a:pPr algn="ctr"/>
            <a:endParaRPr lang="ar-SA" sz="6600" b="1" dirty="0" smtClean="0">
              <a:solidFill>
                <a:srgbClr val="C00000"/>
              </a:solidFill>
            </a:endParaRPr>
          </a:p>
          <a:p>
            <a:pPr algn="l"/>
            <a:r>
              <a:rPr lang="ar-SA" sz="8800" b="1" dirty="0" smtClean="0">
                <a:solidFill>
                  <a:schemeClr val="tx2"/>
                </a:solidFill>
              </a:rPr>
              <a:t>إلى اللقــــاء</a:t>
            </a:r>
            <a:endParaRPr lang="en-US" sz="8800" b="1" dirty="0">
              <a:solidFill>
                <a:schemeClr val="tx2"/>
              </a:solidFill>
            </a:endParaRPr>
          </a:p>
        </p:txBody>
      </p:sp>
      <p:sp>
        <p:nvSpPr>
          <p:cNvPr id="6" name="وجه ضاحك 5"/>
          <p:cNvSpPr/>
          <p:nvPr/>
        </p:nvSpPr>
        <p:spPr>
          <a:xfrm rot="20079790">
            <a:off x="463659" y="422227"/>
            <a:ext cx="1937396" cy="1720019"/>
          </a:xfrm>
          <a:prstGeom prst="smileyFac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3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hlinkClick r:id="rId3" action="ppaction://hlinksldjump"/>
          </p:cNvPr>
          <p:cNvSpPr txBox="1"/>
          <p:nvPr/>
        </p:nvSpPr>
        <p:spPr>
          <a:xfrm>
            <a:off x="5095875" y="723901"/>
            <a:ext cx="2305050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عنوان الدرس </a:t>
            </a:r>
            <a:endParaRPr lang="ar-JO" sz="3200" b="1" dirty="0">
              <a:solidFill>
                <a:schemeClr val="tx1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3835" y="444502"/>
            <a:ext cx="1828801" cy="1664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مجموعة 9"/>
          <p:cNvGrpSpPr/>
          <p:nvPr/>
        </p:nvGrpSpPr>
        <p:grpSpPr>
          <a:xfrm>
            <a:off x="152400" y="222977"/>
            <a:ext cx="12192000" cy="6779522"/>
            <a:chOff x="1" y="78656"/>
            <a:chExt cx="9143999" cy="6801792"/>
          </a:xfrm>
        </p:grpSpPr>
        <p:pic>
          <p:nvPicPr>
            <p:cNvPr id="4" name="صورة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78656"/>
              <a:ext cx="9143999" cy="6801792"/>
            </a:xfrm>
            <a:prstGeom prst="rect">
              <a:avLst/>
            </a:prstGeom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6" name="مربع نص 5">
              <a:hlinkClick r:id="rId6" action="ppaction://hlinksldjump"/>
            </p:cNvPr>
            <p:cNvSpPr txBox="1"/>
            <p:nvPr/>
          </p:nvSpPr>
          <p:spPr>
            <a:xfrm>
              <a:off x="7215174" y="428604"/>
              <a:ext cx="1928826" cy="523220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tx1"/>
                  </a:solidFill>
                  <a:hlinkClick r:id="rId7" action="ppaction://hlinksldjump"/>
                </a:rPr>
                <a:t>تدريب الكتاب </a:t>
              </a:r>
              <a:endParaRPr lang="ar-JO" sz="2800" b="1" dirty="0">
                <a:solidFill>
                  <a:schemeClr val="tx1"/>
                </a:solidFill>
              </a:endParaRPr>
            </a:p>
          </p:txBody>
        </p:sp>
        <p:pic>
          <p:nvPicPr>
            <p:cNvPr id="7" name="صورة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64781" y="1715077"/>
              <a:ext cx="1519238" cy="252738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8" name="مربع نص 7">
            <a:hlinkClick r:id="rId9" action="ppaction://hlinksldjump"/>
          </p:cNvPr>
          <p:cNvSpPr txBox="1"/>
          <p:nvPr/>
        </p:nvSpPr>
        <p:spPr>
          <a:xfrm>
            <a:off x="9525024" y="2143116"/>
            <a:ext cx="1142976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0" action="ppaction://hlinksldjump"/>
              </a:rPr>
              <a:t>المهام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9" name="مربع نص 8">
            <a:hlinkClick r:id="rId11" action="ppaction://hlinksldjump"/>
          </p:cNvPr>
          <p:cNvSpPr txBox="1"/>
          <p:nvPr/>
        </p:nvSpPr>
        <p:spPr>
          <a:xfrm>
            <a:off x="7688156" y="2446010"/>
            <a:ext cx="107336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2" action="ppaction://hlinksldjump"/>
              </a:rPr>
              <a:t>الهدف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1" name="مربع نص 10">
            <a:hlinkClick r:id="rId9" action="ppaction://hlinksldjump"/>
          </p:cNvPr>
          <p:cNvSpPr txBox="1"/>
          <p:nvPr/>
        </p:nvSpPr>
        <p:spPr>
          <a:xfrm>
            <a:off x="804477" y="2184400"/>
            <a:ext cx="1857388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3" action="ppaction://hlinksldjump"/>
              </a:rPr>
              <a:t>لعبة تفاعلية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3" name="مربع نص 12">
            <a:hlinkClick r:id="rId14" action="ppaction://hlinksldjump"/>
          </p:cNvPr>
          <p:cNvSpPr txBox="1"/>
          <p:nvPr/>
        </p:nvSpPr>
        <p:spPr>
          <a:xfrm>
            <a:off x="4226636" y="2462681"/>
            <a:ext cx="1071570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5" action="ppaction://hlinksldjump"/>
              </a:rPr>
              <a:t>العرض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3" name="مربع نص 2">
            <a:hlinkClick r:id="" action="ppaction://noaction"/>
          </p:cNvPr>
          <p:cNvSpPr txBox="1"/>
          <p:nvPr/>
        </p:nvSpPr>
        <p:spPr>
          <a:xfrm>
            <a:off x="3395670" y="723900"/>
            <a:ext cx="1031081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  <a:hlinkClick r:id="rId16" action="ppaction://hlinksldjump"/>
              </a:rPr>
              <a:t>فيديو</a:t>
            </a:r>
            <a:endParaRPr lang="ar-JO" sz="3200" b="1" dirty="0">
              <a:solidFill>
                <a:schemeClr val="tx1"/>
              </a:solidFill>
            </a:endParaRPr>
          </a:p>
        </p:txBody>
      </p:sp>
      <p:sp>
        <p:nvSpPr>
          <p:cNvPr id="14" name="مربع نص 13">
            <a:hlinkClick r:id="rId9" action="ppaction://hlinksldjump"/>
          </p:cNvPr>
          <p:cNvSpPr txBox="1"/>
          <p:nvPr/>
        </p:nvSpPr>
        <p:spPr>
          <a:xfrm>
            <a:off x="5441899" y="1047065"/>
            <a:ext cx="193142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1" action="ppaction://hlinksldjump"/>
              </a:rPr>
              <a:t>عنوان الدرس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5" name="مربع نص 14">
            <a:hlinkClick r:id="rId6" action="ppaction://hlinksldjump"/>
          </p:cNvPr>
          <p:cNvSpPr txBox="1"/>
          <p:nvPr/>
        </p:nvSpPr>
        <p:spPr>
          <a:xfrm>
            <a:off x="594572" y="222977"/>
            <a:ext cx="2571768" cy="521507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4" action="ppaction://hlinksldjump"/>
              </a:rPr>
              <a:t>نشاط كاشف </a:t>
            </a:r>
            <a:endParaRPr lang="ar-JO" sz="28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316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3421234" y="1804740"/>
            <a:ext cx="534954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عِنْوانُ الدَّرْس</a:t>
            </a:r>
          </a:p>
          <a:p>
            <a:pPr algn="ctr"/>
            <a:r>
              <a:rPr lang="ar-SA" sz="5400" b="1" dirty="0" smtClean="0">
                <a:ln/>
                <a:solidFill>
                  <a:schemeClr val="accent4"/>
                </a:solidFill>
              </a:rPr>
              <a:t>حَقائِقُ الضَّرْبِ لِلْعَدَد 8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4763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1540749" y="1804740"/>
            <a:ext cx="8951489" cy="24929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dirty="0" smtClean="0">
                <a:ln/>
                <a:solidFill>
                  <a:schemeClr val="accent4"/>
                </a:solidFill>
              </a:rPr>
              <a:t>الهَــــدَف</a:t>
            </a:r>
          </a:p>
          <a:p>
            <a:pPr algn="ctr"/>
            <a:r>
              <a:rPr lang="ar-SA" sz="4800" b="1" dirty="0">
                <a:ln/>
                <a:solidFill>
                  <a:schemeClr val="accent4"/>
                </a:solidFill>
              </a:rPr>
              <a:t>أَنْ يَتعَرَّف </a:t>
            </a:r>
            <a:r>
              <a:rPr lang="ar-SA" sz="4800" b="1">
                <a:ln/>
                <a:solidFill>
                  <a:schemeClr val="accent4"/>
                </a:solidFill>
              </a:rPr>
              <a:t>الطَّالِبُ إِلى حَقائِقُ </a:t>
            </a:r>
            <a:r>
              <a:rPr lang="ar-SA" sz="4800" b="1" dirty="0">
                <a:ln/>
                <a:solidFill>
                  <a:schemeClr val="accent4"/>
                </a:solidFill>
              </a:rPr>
              <a:t>الضَّرْبِ لِلْعَدَد </a:t>
            </a:r>
            <a:r>
              <a:rPr lang="ar-SA" sz="4800" b="1" dirty="0" smtClean="0">
                <a:ln/>
                <a:solidFill>
                  <a:schemeClr val="accent4"/>
                </a:solidFill>
              </a:rPr>
              <a:t>8</a:t>
            </a:r>
            <a:endParaRPr lang="ar-SA" sz="4800" b="1" dirty="0">
              <a:ln/>
              <a:solidFill>
                <a:schemeClr val="accent4"/>
              </a:solidFill>
            </a:endParaRPr>
          </a:p>
          <a:p>
            <a:pPr algn="ctr"/>
            <a:r>
              <a:rPr lang="ar-SA" sz="5400" b="1" dirty="0" smtClean="0">
                <a:ln/>
                <a:solidFill>
                  <a:schemeClr val="accent4"/>
                </a:solidFill>
              </a:rPr>
              <a:t> </a:t>
            </a:r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1092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679269" y="1478168"/>
            <a:ext cx="6596741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نَشاط كاشف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3" name="سهم إلى اليمين 2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مربع نص 3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2792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749300" y="564634"/>
            <a:ext cx="105410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2800" b="1" dirty="0" smtClean="0">
                <a:solidFill>
                  <a:schemeClr val="bg1"/>
                </a:solidFill>
                <a:cs typeface="Akhbar MT" pitchFamily="2" charset="-78"/>
              </a:rPr>
              <a:t>خلال العطلة قامت الأخوات الثلاث بصنع أساور جميلة لصديقاتهم، فإذا قامت كل منهم بصنع 8 أساور، كم عدد الأساور جميعها التي صنعتها الأخوات الثلاث؟</a:t>
            </a:r>
          </a:p>
        </p:txBody>
      </p:sp>
      <p:sp>
        <p:nvSpPr>
          <p:cNvPr id="20" name="مستطيل 19"/>
          <p:cNvSpPr/>
          <p:nvPr/>
        </p:nvSpPr>
        <p:spPr>
          <a:xfrm>
            <a:off x="5511801" y="3895881"/>
            <a:ext cx="57785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khbar MT" pitchFamily="2" charset="-78"/>
              </a:rPr>
              <a:t>عدد الأخوات = 3 أخوات</a:t>
            </a:r>
          </a:p>
          <a:p>
            <a:r>
              <a:rPr lang="ar-S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khbar MT" pitchFamily="2" charset="-78"/>
              </a:rPr>
              <a:t>عدد الأساور التي صنعتها كل أخت = 8 أساور </a:t>
            </a:r>
          </a:p>
          <a:p>
            <a:r>
              <a:rPr lang="ar-S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khbar MT" pitchFamily="2" charset="-78"/>
              </a:rPr>
              <a:t>   ثلاث ثمانيات</a:t>
            </a:r>
          </a:p>
          <a:p>
            <a:r>
              <a:rPr lang="ar-S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khbar MT" pitchFamily="2" charset="-78"/>
              </a:rPr>
              <a:t> </a:t>
            </a:r>
            <a:r>
              <a:rPr lang="ar-S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khbar MT" pitchFamily="2" charset="-78"/>
              </a:rPr>
              <a:t> (  3 ×  8 =  24 ) </a:t>
            </a:r>
          </a:p>
        </p:txBody>
      </p:sp>
      <p:pic>
        <p:nvPicPr>
          <p:cNvPr id="1026" name="Picture 2" descr="C:\Users\hp\Desktop\images (4)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6671" y="1512097"/>
            <a:ext cx="2011361" cy="174466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hp\Desktop\images (4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718" y="1524797"/>
            <a:ext cx="2011361" cy="174466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hp\Desktop\images (4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900" y="1524797"/>
            <a:ext cx="2011361" cy="174466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وسيلة شرح مع سهم إلى الأعلى 16"/>
          <p:cNvSpPr/>
          <p:nvPr/>
        </p:nvSpPr>
        <p:spPr>
          <a:xfrm>
            <a:off x="9588500" y="3149600"/>
            <a:ext cx="927100" cy="685800"/>
          </a:xfrm>
          <a:prstGeom prst="upArrowCallout">
            <a:avLst>
              <a:gd name="adj1" fmla="val 20744"/>
              <a:gd name="adj2" fmla="val 25000"/>
              <a:gd name="adj3" fmla="val 25000"/>
              <a:gd name="adj4" fmla="val 52014"/>
            </a:avLst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وسيلة شرح مع سهم إلى الأعلى 17"/>
          <p:cNvSpPr/>
          <p:nvPr/>
        </p:nvSpPr>
        <p:spPr>
          <a:xfrm>
            <a:off x="6473030" y="3149600"/>
            <a:ext cx="927100" cy="685800"/>
          </a:xfrm>
          <a:prstGeom prst="upArrowCallout">
            <a:avLst>
              <a:gd name="adj1" fmla="val 20744"/>
              <a:gd name="adj2" fmla="val 25000"/>
              <a:gd name="adj3" fmla="val 25000"/>
              <a:gd name="adj4" fmla="val 52014"/>
            </a:avLst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وسيلة شرح مع سهم إلى الأعلى 18"/>
          <p:cNvSpPr/>
          <p:nvPr/>
        </p:nvSpPr>
        <p:spPr>
          <a:xfrm>
            <a:off x="3752848" y="3149600"/>
            <a:ext cx="927100" cy="685800"/>
          </a:xfrm>
          <a:prstGeom prst="upArrowCallout">
            <a:avLst>
              <a:gd name="adj1" fmla="val 20744"/>
              <a:gd name="adj2" fmla="val 25000"/>
              <a:gd name="adj3" fmla="val 25000"/>
              <a:gd name="adj4" fmla="val 52014"/>
            </a:avLst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187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الْعَرْض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165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110"/>
            <a:ext cx="12192000" cy="6858000"/>
          </a:xfrm>
          <a:prstGeom prst="rect">
            <a:avLst/>
          </a:prstGeom>
        </p:spPr>
      </p:pic>
      <p:sp>
        <p:nvSpPr>
          <p:cNvPr id="3" name="عنوان 1"/>
          <p:cNvSpPr txBox="1">
            <a:spLocks/>
          </p:cNvSpPr>
          <p:nvPr/>
        </p:nvSpPr>
        <p:spPr>
          <a:xfrm>
            <a:off x="674909" y="570350"/>
            <a:ext cx="10765972" cy="2114660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3200" b="1" dirty="0" smtClean="0">
                <a:solidFill>
                  <a:schemeClr val="bg1"/>
                </a:solidFill>
                <a:cs typeface="Akhbar MT" pitchFamily="2" charset="-78"/>
              </a:rPr>
              <a:t>في حديقة الحيوانات شاهد الأطفال 5 قرود متسلقة على الأشجار، وقاموا بإلقاء 8 حبات من الموز لكل قرد، كم عدد حبات الموز التي ألقاها الطلاب للقرود الخمسة ؟</a:t>
            </a:r>
          </a:p>
          <a:p>
            <a:endParaRPr lang="ar-SA" sz="3200" b="1" dirty="0" smtClean="0">
              <a:solidFill>
                <a:schemeClr val="bg1"/>
              </a:solidFill>
              <a:cs typeface="Akhbar MT" pitchFamily="2" charset="-78"/>
            </a:endParaRPr>
          </a:p>
        </p:txBody>
      </p:sp>
      <p:sp>
        <p:nvSpPr>
          <p:cNvPr id="4" name="عنوان 1"/>
          <p:cNvSpPr txBox="1">
            <a:spLocks/>
          </p:cNvSpPr>
          <p:nvPr/>
        </p:nvSpPr>
        <p:spPr>
          <a:xfrm>
            <a:off x="4572000" y="2193042"/>
            <a:ext cx="6868881" cy="2093971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Wingdings" pitchFamily="2" charset="2"/>
              <a:buChar char="q"/>
            </a:pPr>
            <a:r>
              <a:rPr lang="ar-SA" sz="3200" b="1" dirty="0" smtClean="0">
                <a:solidFill>
                  <a:schemeClr val="bg1"/>
                </a:solidFill>
                <a:cs typeface="Akhbar MT" pitchFamily="2" charset="-78"/>
              </a:rPr>
              <a:t>  عدد القرود في الحديقة = 5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ar-SA" sz="3200" b="1" dirty="0" smtClean="0">
                <a:solidFill>
                  <a:schemeClr val="bg1"/>
                </a:solidFill>
                <a:cs typeface="Akhbar MT" pitchFamily="2" charset="-78"/>
              </a:rPr>
              <a:t>عدد حبات الموز التي حصل عليها كل قرد = 8 </a:t>
            </a:r>
          </a:p>
          <a:p>
            <a:pPr marL="457200" indent="-457200">
              <a:buFont typeface="Wingdings" pitchFamily="2" charset="2"/>
              <a:buChar char="q"/>
            </a:pPr>
            <a:endParaRPr lang="ar-SA" sz="3200" b="1" dirty="0">
              <a:solidFill>
                <a:schemeClr val="bg1"/>
              </a:solidFill>
              <a:cs typeface="Akhbar MT" pitchFamily="2" charset="-78"/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ar-SA" sz="3200" b="1" dirty="0" smtClean="0">
                <a:solidFill>
                  <a:schemeClr val="bg1"/>
                </a:solidFill>
                <a:cs typeface="Akhbar MT" pitchFamily="2" charset="-78"/>
              </a:rPr>
              <a:t>8  +  8  +  8  +  8  +  8  =  40</a:t>
            </a:r>
          </a:p>
          <a:p>
            <a:endParaRPr lang="ar-SA" sz="3200" b="1" dirty="0" smtClean="0">
              <a:solidFill>
                <a:schemeClr val="bg1"/>
              </a:solidFill>
              <a:cs typeface="Akhbar MT" pitchFamily="2" charset="-78"/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ar-SA" sz="3200" b="1" dirty="0" smtClean="0">
                <a:solidFill>
                  <a:schemeClr val="bg1"/>
                </a:solidFill>
                <a:cs typeface="Akhbar MT" pitchFamily="2" charset="-78"/>
              </a:rPr>
              <a:t>نقول بالكلمات: خمس ثمانيات</a:t>
            </a:r>
          </a:p>
          <a:p>
            <a:pPr marL="457200" indent="-457200">
              <a:buFont typeface="Wingdings" pitchFamily="2" charset="2"/>
              <a:buChar char="q"/>
            </a:pPr>
            <a:endParaRPr lang="ar-SA" sz="3200" b="1" dirty="0">
              <a:solidFill>
                <a:schemeClr val="bg1"/>
              </a:solidFill>
              <a:cs typeface="Akhbar MT" pitchFamily="2" charset="-78"/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ar-SA" sz="3200" b="1" dirty="0" smtClean="0">
                <a:solidFill>
                  <a:schemeClr val="bg1"/>
                </a:solidFill>
                <a:cs typeface="Akhbar MT" pitchFamily="2" charset="-78"/>
              </a:rPr>
              <a:t> جملة الضرب  5  ×  8  =  40</a:t>
            </a:r>
            <a:endParaRPr lang="en-US" sz="3200" b="1" dirty="0">
              <a:solidFill>
                <a:schemeClr val="bg1"/>
              </a:solidFill>
              <a:cs typeface="Akhbar MT" pitchFamily="2" charset="-78"/>
            </a:endParaRPr>
          </a:p>
        </p:txBody>
      </p:sp>
      <p:pic>
        <p:nvPicPr>
          <p:cNvPr id="2050" name="Picture 2" descr="C:\Users\hp\Desktop\images (3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40" t="7741" r="18580"/>
          <a:stretch/>
        </p:blipFill>
        <p:spPr bwMode="auto">
          <a:xfrm flipH="1">
            <a:off x="687607" y="1651000"/>
            <a:ext cx="1877791" cy="804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hp\Desktop\images (3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40" t="7741" r="18580"/>
          <a:stretch/>
        </p:blipFill>
        <p:spPr bwMode="auto">
          <a:xfrm flipH="1">
            <a:off x="675811" y="2523331"/>
            <a:ext cx="1877791" cy="804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hp\Desktop\images (3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40" t="7741" r="18580"/>
          <a:stretch/>
        </p:blipFill>
        <p:spPr bwMode="auto">
          <a:xfrm flipH="1">
            <a:off x="675811" y="3406744"/>
            <a:ext cx="1877791" cy="804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hp\Desktop\images (3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40" t="7741" r="18580"/>
          <a:stretch/>
        </p:blipFill>
        <p:spPr bwMode="auto">
          <a:xfrm flipH="1">
            <a:off x="674906" y="4287013"/>
            <a:ext cx="1877791" cy="804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hp\Desktop\images (3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40" t="7741" r="18580"/>
          <a:stretch/>
        </p:blipFill>
        <p:spPr bwMode="auto">
          <a:xfrm flipH="1">
            <a:off x="675811" y="5168900"/>
            <a:ext cx="1877791" cy="804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شارة رتبة 4"/>
          <p:cNvSpPr/>
          <p:nvPr/>
        </p:nvSpPr>
        <p:spPr>
          <a:xfrm flipH="1">
            <a:off x="2794000" y="1697434"/>
            <a:ext cx="1651000" cy="631976"/>
          </a:xfrm>
          <a:prstGeom prst="chevron">
            <a:avLst>
              <a:gd name="adj" fmla="val 86172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شارة رتبة 10"/>
          <p:cNvSpPr/>
          <p:nvPr/>
        </p:nvSpPr>
        <p:spPr>
          <a:xfrm flipH="1">
            <a:off x="2794000" y="2588720"/>
            <a:ext cx="1651000" cy="631976"/>
          </a:xfrm>
          <a:prstGeom prst="chevron">
            <a:avLst>
              <a:gd name="adj" fmla="val 86172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</a:t>
            </a:r>
            <a:endParaRPr 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شارة رتبة 11"/>
          <p:cNvSpPr/>
          <p:nvPr/>
        </p:nvSpPr>
        <p:spPr>
          <a:xfrm flipH="1">
            <a:off x="2921000" y="3459433"/>
            <a:ext cx="1651000" cy="631976"/>
          </a:xfrm>
          <a:prstGeom prst="chevron">
            <a:avLst>
              <a:gd name="adj" fmla="val 86172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</a:t>
            </a:r>
            <a:endParaRPr 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شارة رتبة 12"/>
          <p:cNvSpPr/>
          <p:nvPr/>
        </p:nvSpPr>
        <p:spPr>
          <a:xfrm flipH="1">
            <a:off x="2921000" y="4347659"/>
            <a:ext cx="1651000" cy="631976"/>
          </a:xfrm>
          <a:prstGeom prst="chevron">
            <a:avLst>
              <a:gd name="adj" fmla="val 86172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</a:t>
            </a:r>
            <a:endParaRPr 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شارة رتبة 13"/>
          <p:cNvSpPr/>
          <p:nvPr/>
        </p:nvSpPr>
        <p:spPr>
          <a:xfrm flipH="1">
            <a:off x="2921000" y="5242246"/>
            <a:ext cx="1651000" cy="631976"/>
          </a:xfrm>
          <a:prstGeom prst="chevron">
            <a:avLst>
              <a:gd name="adj" fmla="val 86172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</a:t>
            </a:r>
            <a:endParaRPr 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240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3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3960</TotalTime>
  <Words>430</Words>
  <Application>Microsoft Office PowerPoint</Application>
  <PresentationFormat>Personnalisé</PresentationFormat>
  <Paragraphs>92</Paragraphs>
  <Slides>22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3" baseType="lpstr">
      <vt:lpstr>نسق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>داود ابو مويس</Manager>
  <Company>الملتقى التربوي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درس جدول ضرب 8 بوربوينت رياضيات الصف الثالث الفصل الثاني الوحدة السابعة</dc:title>
  <dc:subject>درس بوربوينت رياضيات الصف الثالث الفصل الثاني الوحدة السابعة جدول ضرب 8</dc:subject>
  <dc:creator>الملتقى التربوي</dc:creator>
  <cp:keywords>رياضيات; الفصل الثاني; عرض بوربوينت; الملتقى التربوي</cp:keywords>
  <dc:description>درس بوربوينت رياضيات الصف الثالث الفصل الثاني الوحدة السابعة جدول ضرب 8</dc:description>
  <cp:lastModifiedBy>HDNL2GSR557</cp:lastModifiedBy>
  <cp:revision>1</cp:revision>
  <dcterms:created xsi:type="dcterms:W3CDTF">2021-03-12T00:34:19Z</dcterms:created>
  <dcterms:modified xsi:type="dcterms:W3CDTF">2021-03-12T00:34:19Z</dcterms:modified>
  <cp:category>الملتقى التربوي; الرياضيات; عرض بوربوينت; الفصل الثاني; الصف الثالث</cp:category>
</cp:coreProperties>
</file>