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98" r:id="rId3"/>
    <p:sldId id="258" r:id="rId4"/>
    <p:sldId id="259" r:id="rId5"/>
    <p:sldId id="281" r:id="rId6"/>
    <p:sldId id="265" r:id="rId7"/>
    <p:sldId id="296" r:id="rId8"/>
    <p:sldId id="283" r:id="rId9"/>
    <p:sldId id="297" r:id="rId10"/>
    <p:sldId id="295" r:id="rId11"/>
    <p:sldId id="276" r:id="rId12"/>
    <p:sldId id="280" r:id="rId13"/>
    <p:sldId id="271" r:id="rId14"/>
    <p:sldId id="288" r:id="rId15"/>
    <p:sldId id="275" r:id="rId16"/>
    <p:sldId id="273" r:id="rId17"/>
    <p:sldId id="270" r:id="rId18"/>
    <p:sldId id="274" r:id="rId19"/>
    <p:sldId id="268" r:id="rId20"/>
    <p:sldId id="266" r:id="rId21"/>
    <p:sldId id="267" r:id="rId2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0" d="100"/>
          <a:sy n="60" d="100"/>
        </p:scale>
        <p:origin x="-1218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5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https://l.facebook.com/l.php?u=https://play.google.com/store/apps/details?id=org.UNRWA.ILP&amp;fbclid=IwAR0wkv6biUBY0Cx-DB4LT4f3a8_T8e0R1nWwU0qVJ5wePgedtmuOd_G6zcg&amp;h=AT2gQR65bwZvbOdf5e5jG6P6w0eJXlg_HnosGcQOVXoRjB9qw37R0YN-PKzNhiR4KPvIXBpvzVdxDsPbPB5oc53olyGj8FJBOD96Z6Ri5Bfu1r7wfl_CK5R65NmxSwqdgeXt5Q&amp;subject=&#1604;&#1593;&#1576;&#1577;" TargetMode="External"/><Relationship Id="rId5" Type="http://schemas.openxmlformats.org/officeDocument/2006/relationships/hyperlink" Target="https://www.wepal.net/library/?app=content.list&amp;level=3&amp;semester=2&amp;subject=2&amp;type=5&amp;submit=submithttps://www.wepal.net/library/?app=content.list&amp;level=3&amp;semester=2&amp;subject=2&amp;type=5&amp;submit=submit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3&amp;semester=2&amp;subject=2&amp;type=2&amp;submit=submithttps://www.wepal.net/library/?app=content.list&amp;level=3&amp;semester=2&amp;subject=2&amp;type=5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6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1.xml"/><Relationship Id="rId1" Type="http://schemas.openxmlformats.org/officeDocument/2006/relationships/tags" Target="../tags/tag1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8.xml"/><Relationship Id="rId10" Type="http://schemas.openxmlformats.org/officeDocument/2006/relationships/slide" Target="slide18.xml"/><Relationship Id="rId4" Type="http://schemas.openxmlformats.org/officeDocument/2006/relationships/image" Target="../media/image3.emf"/><Relationship Id="rId9" Type="http://schemas.openxmlformats.org/officeDocument/2006/relationships/slide" Target="slide10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6398" y="3163277"/>
            <a:ext cx="302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smtClean="0">
                <a:ln/>
                <a:solidFill>
                  <a:schemeClr val="accent4"/>
                </a:solidFill>
                <a:effectLst/>
              </a:rPr>
              <a:t>الصَّفُّ ال</a:t>
            </a:r>
            <a:r>
              <a:rPr lang="ar-SA" sz="5400" b="1" smtClean="0">
                <a:ln/>
                <a:solidFill>
                  <a:schemeClr val="accent4"/>
                </a:solidFill>
              </a:rPr>
              <a:t>ثّالِث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12192000" cy="6858000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604155" y="588315"/>
            <a:ext cx="10907486" cy="6656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أعبر عن جمل الضرب التالية باستخدام الرسم</a:t>
            </a:r>
          </a:p>
        </p:txBody>
      </p:sp>
      <p:sp>
        <p:nvSpPr>
          <p:cNvPr id="5" name="سهم مخطط إلى اليمين 4"/>
          <p:cNvSpPr/>
          <p:nvPr/>
        </p:nvSpPr>
        <p:spPr>
          <a:xfrm flipH="1">
            <a:off x="8485360" y="1598155"/>
            <a:ext cx="2298706" cy="762000"/>
          </a:xfrm>
          <a:prstGeom prst="striped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× 7 = 49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دائرة مجوفة 69"/>
          <p:cNvSpPr/>
          <p:nvPr/>
        </p:nvSpPr>
        <p:spPr>
          <a:xfrm>
            <a:off x="6401343" y="2326355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7" name="سهم مخطط إلى اليمين 176"/>
          <p:cNvSpPr/>
          <p:nvPr/>
        </p:nvSpPr>
        <p:spPr>
          <a:xfrm flipH="1">
            <a:off x="8485360" y="4043864"/>
            <a:ext cx="2298706" cy="762000"/>
          </a:xfrm>
          <a:prstGeom prst="striped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9× 7 = 63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6512300" y="2482633"/>
            <a:ext cx="889796" cy="813589"/>
            <a:chOff x="7432816" y="1503223"/>
            <a:chExt cx="1500351" cy="948211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72" name="وجه ضاحك 71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وجه ضاحك 72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وجه ضاحك 73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وجه ضاحك 74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وجه ضاحك 75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وجه ضاحك 178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وجه ضاحك 70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دائرة مجوفة 76"/>
          <p:cNvSpPr/>
          <p:nvPr/>
        </p:nvSpPr>
        <p:spPr>
          <a:xfrm>
            <a:off x="6923281" y="1278989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8" name="دائرة مجوفة 77"/>
          <p:cNvSpPr/>
          <p:nvPr/>
        </p:nvSpPr>
        <p:spPr>
          <a:xfrm>
            <a:off x="5307042" y="2277984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دائرة مجوفة 78"/>
          <p:cNvSpPr/>
          <p:nvPr/>
        </p:nvSpPr>
        <p:spPr>
          <a:xfrm>
            <a:off x="4238212" y="2291420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دائرة مجوفة 79"/>
          <p:cNvSpPr/>
          <p:nvPr/>
        </p:nvSpPr>
        <p:spPr>
          <a:xfrm>
            <a:off x="3626337" y="1255666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دائرة مجوفة 80"/>
          <p:cNvSpPr/>
          <p:nvPr/>
        </p:nvSpPr>
        <p:spPr>
          <a:xfrm>
            <a:off x="4710923" y="1241223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دائرة مجوفة 81"/>
          <p:cNvSpPr/>
          <p:nvPr/>
        </p:nvSpPr>
        <p:spPr>
          <a:xfrm>
            <a:off x="5808209" y="1251900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3" name="مجموعة 82"/>
          <p:cNvGrpSpPr/>
          <p:nvPr/>
        </p:nvGrpSpPr>
        <p:grpSpPr>
          <a:xfrm>
            <a:off x="7020676" y="1424438"/>
            <a:ext cx="889796" cy="813589"/>
            <a:chOff x="7432816" y="1503223"/>
            <a:chExt cx="1500351" cy="948211"/>
          </a:xfrm>
        </p:grpSpPr>
        <p:grpSp>
          <p:nvGrpSpPr>
            <p:cNvPr id="84" name="مجموعة 83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86" name="وجه ضاحك 85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وجه ضاحك 86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وجه ضاحك 87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وجه ضاحك 88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وجه ضاحك 89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وجه ضاحك 90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وجه ضاحك 84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مجموعة 91"/>
          <p:cNvGrpSpPr/>
          <p:nvPr/>
        </p:nvGrpSpPr>
        <p:grpSpPr>
          <a:xfrm>
            <a:off x="5905604" y="1424438"/>
            <a:ext cx="889796" cy="813589"/>
            <a:chOff x="7432816" y="1503223"/>
            <a:chExt cx="1500351" cy="948211"/>
          </a:xfrm>
        </p:grpSpPr>
        <p:grpSp>
          <p:nvGrpSpPr>
            <p:cNvPr id="93" name="مجموعة 92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95" name="وجه ضاحك 94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وجه ضاحك 95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وجه ضاحك 96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وجه ضاحك 97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وجه ضاحك 98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وجه ضاحك 99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وجه ضاحك 93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مجموعة 100"/>
          <p:cNvGrpSpPr/>
          <p:nvPr/>
        </p:nvGrpSpPr>
        <p:grpSpPr>
          <a:xfrm>
            <a:off x="4808318" y="1412045"/>
            <a:ext cx="889796" cy="813589"/>
            <a:chOff x="7432816" y="1503223"/>
            <a:chExt cx="1500351" cy="948211"/>
          </a:xfrm>
        </p:grpSpPr>
        <p:grpSp>
          <p:nvGrpSpPr>
            <p:cNvPr id="102" name="مجموعة 101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104" name="وجه ضاحك 103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وجه ضاحك 104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وجه ضاحك 105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وجه ضاحك 106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وجه ضاحك 107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وجه ضاحك 108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" name="وجه ضاحك 102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مجموعة 109"/>
          <p:cNvGrpSpPr/>
          <p:nvPr/>
        </p:nvGrpSpPr>
        <p:grpSpPr>
          <a:xfrm>
            <a:off x="3723732" y="1399284"/>
            <a:ext cx="889796" cy="813589"/>
            <a:chOff x="7432816" y="1503223"/>
            <a:chExt cx="1500351" cy="948211"/>
          </a:xfrm>
        </p:grpSpPr>
        <p:grpSp>
          <p:nvGrpSpPr>
            <p:cNvPr id="111" name="مجموعة 110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113" name="وجه ضاحك 112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وجه ضاحك 113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وجه ضاحك 114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وجه ضاحك 115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وجه ضاحك 116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وجه ضاحك 117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وجه ضاحك 111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مجموعة 118"/>
          <p:cNvGrpSpPr/>
          <p:nvPr/>
        </p:nvGrpSpPr>
        <p:grpSpPr>
          <a:xfrm>
            <a:off x="4322907" y="2462243"/>
            <a:ext cx="889796" cy="813589"/>
            <a:chOff x="7432816" y="1503223"/>
            <a:chExt cx="1500351" cy="948211"/>
          </a:xfrm>
        </p:grpSpPr>
        <p:grpSp>
          <p:nvGrpSpPr>
            <p:cNvPr id="120" name="مجموعة 119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122" name="وجه ضاحك 121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وجه ضاحك 122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وجه ضاحك 123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وجه ضاحك 124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وجه ضاحك 125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وجه ضاحك 126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1" name="وجه ضاحك 120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مجموعة 127"/>
          <p:cNvGrpSpPr/>
          <p:nvPr/>
        </p:nvGrpSpPr>
        <p:grpSpPr>
          <a:xfrm>
            <a:off x="5404437" y="2427838"/>
            <a:ext cx="889796" cy="813589"/>
            <a:chOff x="7432816" y="1503223"/>
            <a:chExt cx="1500351" cy="948211"/>
          </a:xfrm>
        </p:grpSpPr>
        <p:grpSp>
          <p:nvGrpSpPr>
            <p:cNvPr id="129" name="مجموعة 128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131" name="وجه ضاحك 130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وجه ضاحك 131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وجه ضاحك 132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وجه ضاحك 133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وجه ضاحك 134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وجه ضاحك 135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وجه ضاحك 129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دائرة مجوفة 137"/>
          <p:cNvSpPr/>
          <p:nvPr/>
        </p:nvSpPr>
        <p:spPr>
          <a:xfrm>
            <a:off x="6983191" y="3740858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دائرة مجوفة 139"/>
          <p:cNvSpPr/>
          <p:nvPr/>
        </p:nvSpPr>
        <p:spPr>
          <a:xfrm>
            <a:off x="2586116" y="3703091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دائرة مجوفة 140"/>
          <p:cNvSpPr/>
          <p:nvPr/>
        </p:nvSpPr>
        <p:spPr>
          <a:xfrm>
            <a:off x="3686247" y="3717535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2" name="دائرة مجوفة 141"/>
          <p:cNvSpPr/>
          <p:nvPr/>
        </p:nvSpPr>
        <p:spPr>
          <a:xfrm>
            <a:off x="4770833" y="3703092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دائرة مجوفة 142"/>
          <p:cNvSpPr/>
          <p:nvPr/>
        </p:nvSpPr>
        <p:spPr>
          <a:xfrm>
            <a:off x="5868119" y="3713769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7" name="دائرة مجوفة 146"/>
          <p:cNvSpPr/>
          <p:nvPr/>
        </p:nvSpPr>
        <p:spPr>
          <a:xfrm>
            <a:off x="3071948" y="4807580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8" name="دائرة مجوفة 147"/>
          <p:cNvSpPr/>
          <p:nvPr/>
        </p:nvSpPr>
        <p:spPr>
          <a:xfrm>
            <a:off x="4172079" y="4822024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دائرة مجوفة 148"/>
          <p:cNvSpPr/>
          <p:nvPr/>
        </p:nvSpPr>
        <p:spPr>
          <a:xfrm>
            <a:off x="5256665" y="4807581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دائرة مجوفة 149"/>
          <p:cNvSpPr/>
          <p:nvPr/>
        </p:nvSpPr>
        <p:spPr>
          <a:xfrm>
            <a:off x="6353951" y="4818258"/>
            <a:ext cx="1084586" cy="1104489"/>
          </a:xfrm>
          <a:prstGeom prst="donut">
            <a:avLst>
              <a:gd name="adj" fmla="val 704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1" name="مجموعة 150"/>
          <p:cNvGrpSpPr/>
          <p:nvPr/>
        </p:nvGrpSpPr>
        <p:grpSpPr>
          <a:xfrm>
            <a:off x="7072742" y="3911707"/>
            <a:ext cx="889796" cy="813589"/>
            <a:chOff x="7432816" y="1503223"/>
            <a:chExt cx="1500351" cy="948211"/>
          </a:xfrm>
        </p:grpSpPr>
        <p:grpSp>
          <p:nvGrpSpPr>
            <p:cNvPr id="152" name="مجموعة 151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154" name="وجه ضاحك 153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وجه ضاحك 154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وجه ضاحك 155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وجه ضاحك 156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وجه ضاحك 157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وجه ضاحك 158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" name="وجه ضاحك 152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مجموعة 159"/>
          <p:cNvGrpSpPr/>
          <p:nvPr/>
        </p:nvGrpSpPr>
        <p:grpSpPr>
          <a:xfrm>
            <a:off x="5961147" y="3832922"/>
            <a:ext cx="889796" cy="813589"/>
            <a:chOff x="7432816" y="1503223"/>
            <a:chExt cx="1500351" cy="948211"/>
          </a:xfrm>
        </p:grpSpPr>
        <p:grpSp>
          <p:nvGrpSpPr>
            <p:cNvPr id="161" name="مجموعة 160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163" name="وجه ضاحك 162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وجه ضاحك 163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وجه ضاحك 164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وجه ضاحك 165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وجه ضاحك 166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وجه ضاحك 167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2" name="وجه ضاحك 161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9" name="مجموعة 168"/>
          <p:cNvGrpSpPr/>
          <p:nvPr/>
        </p:nvGrpSpPr>
        <p:grpSpPr>
          <a:xfrm>
            <a:off x="4846075" y="3832922"/>
            <a:ext cx="889796" cy="813589"/>
            <a:chOff x="7432816" y="1503223"/>
            <a:chExt cx="1500351" cy="948211"/>
          </a:xfrm>
        </p:grpSpPr>
        <p:grpSp>
          <p:nvGrpSpPr>
            <p:cNvPr id="170" name="مجموعة 169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172" name="وجه ضاحك 171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وجه ضاحك 172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وجه ضاحك 173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وجه ضاحك 174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وجه ضاحك 175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وجه ضاحك 179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1" name="وجه ضاحك 170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مجموعة 236"/>
          <p:cNvGrpSpPr/>
          <p:nvPr/>
        </p:nvGrpSpPr>
        <p:grpSpPr>
          <a:xfrm>
            <a:off x="3748789" y="3820529"/>
            <a:ext cx="889796" cy="813589"/>
            <a:chOff x="7432816" y="1503223"/>
            <a:chExt cx="1500351" cy="948211"/>
          </a:xfrm>
        </p:grpSpPr>
        <p:grpSp>
          <p:nvGrpSpPr>
            <p:cNvPr id="238" name="مجموعة 237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240" name="وجه ضاحك 239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وجه ضاحك 240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وجه ضاحك 241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وجه ضاحك 242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وجه ضاحك 243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وجه ضاحك 244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9" name="وجه ضاحك 238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6" name="مجموعة 245"/>
          <p:cNvGrpSpPr/>
          <p:nvPr/>
        </p:nvGrpSpPr>
        <p:grpSpPr>
          <a:xfrm>
            <a:off x="2664203" y="3807768"/>
            <a:ext cx="889796" cy="813589"/>
            <a:chOff x="7432816" y="1503223"/>
            <a:chExt cx="1500351" cy="948211"/>
          </a:xfrm>
        </p:grpSpPr>
        <p:grpSp>
          <p:nvGrpSpPr>
            <p:cNvPr id="247" name="مجموعة 246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249" name="وجه ضاحك 248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وجه ضاحك 249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وجه ضاحك 250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وجه ضاحك 251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وجه ضاحك 252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وجه ضاحك 253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8" name="وجه ضاحك 247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4" name="مجموعة 263"/>
          <p:cNvGrpSpPr/>
          <p:nvPr/>
        </p:nvGrpSpPr>
        <p:grpSpPr>
          <a:xfrm>
            <a:off x="6455521" y="4986289"/>
            <a:ext cx="889796" cy="813589"/>
            <a:chOff x="7432816" y="1503223"/>
            <a:chExt cx="1500351" cy="948211"/>
          </a:xfrm>
        </p:grpSpPr>
        <p:grpSp>
          <p:nvGrpSpPr>
            <p:cNvPr id="265" name="مجموعة 264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267" name="وجه ضاحك 266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وجه ضاحك 267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وجه ضاحك 268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وجه ضاحك 269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وجه ضاحك 270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وجه ضاحك 271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6" name="وجه ضاحك 265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3" name="مجموعة 272"/>
          <p:cNvGrpSpPr/>
          <p:nvPr/>
        </p:nvGrpSpPr>
        <p:grpSpPr>
          <a:xfrm>
            <a:off x="5340449" y="4986289"/>
            <a:ext cx="889796" cy="813589"/>
            <a:chOff x="7432816" y="1503223"/>
            <a:chExt cx="1500351" cy="948211"/>
          </a:xfrm>
        </p:grpSpPr>
        <p:grpSp>
          <p:nvGrpSpPr>
            <p:cNvPr id="274" name="مجموعة 273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276" name="وجه ضاحك 275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وجه ضاحك 276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وجه ضاحك 277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وجه ضاحك 278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وجه ضاحك 279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وجه ضاحك 280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5" name="وجه ضاحك 274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2" name="مجموعة 281"/>
          <p:cNvGrpSpPr/>
          <p:nvPr/>
        </p:nvGrpSpPr>
        <p:grpSpPr>
          <a:xfrm>
            <a:off x="4243163" y="4973896"/>
            <a:ext cx="889796" cy="813589"/>
            <a:chOff x="7432816" y="1503223"/>
            <a:chExt cx="1500351" cy="948211"/>
          </a:xfrm>
        </p:grpSpPr>
        <p:grpSp>
          <p:nvGrpSpPr>
            <p:cNvPr id="283" name="مجموعة 282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285" name="وجه ضاحك 284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وجه ضاحك 285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وجه ضاحك 286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وجه ضاحك 287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وجه ضاحك 288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وجه ضاحك 289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وجه ضاحك 283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مجموعة 290"/>
          <p:cNvGrpSpPr/>
          <p:nvPr/>
        </p:nvGrpSpPr>
        <p:grpSpPr>
          <a:xfrm>
            <a:off x="3158577" y="4961135"/>
            <a:ext cx="889796" cy="813589"/>
            <a:chOff x="7432816" y="1503223"/>
            <a:chExt cx="1500351" cy="948211"/>
          </a:xfrm>
        </p:grpSpPr>
        <p:grpSp>
          <p:nvGrpSpPr>
            <p:cNvPr id="292" name="مجموعة 291"/>
            <p:cNvGrpSpPr/>
            <p:nvPr/>
          </p:nvGrpSpPr>
          <p:grpSpPr>
            <a:xfrm>
              <a:off x="7432816" y="1503223"/>
              <a:ext cx="1500351" cy="948211"/>
              <a:chOff x="6569216" y="1503223"/>
              <a:chExt cx="1500351" cy="948211"/>
            </a:xfrm>
          </p:grpSpPr>
          <p:sp>
            <p:nvSpPr>
              <p:cNvPr id="294" name="وجه ضاحك 293"/>
              <p:cNvSpPr/>
              <p:nvPr/>
            </p:nvSpPr>
            <p:spPr>
              <a:xfrm>
                <a:off x="7402816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وجه ضاحك 294"/>
              <p:cNvSpPr/>
              <p:nvPr/>
            </p:nvSpPr>
            <p:spPr>
              <a:xfrm>
                <a:off x="7646661" y="1819389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وجه ضاحك 295"/>
              <p:cNvSpPr/>
              <p:nvPr/>
            </p:nvSpPr>
            <p:spPr>
              <a:xfrm>
                <a:off x="7435208" y="2135268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وجه ضاحك 296"/>
              <p:cNvSpPr/>
              <p:nvPr/>
            </p:nvSpPr>
            <p:spPr>
              <a:xfrm>
                <a:off x="6569216" y="1781684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وجه ضاحك 297"/>
              <p:cNvSpPr/>
              <p:nvPr/>
            </p:nvSpPr>
            <p:spPr>
              <a:xfrm>
                <a:off x="6877372" y="1503223"/>
                <a:ext cx="422906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وجه ضاحك 298"/>
              <p:cNvSpPr/>
              <p:nvPr/>
            </p:nvSpPr>
            <p:spPr>
              <a:xfrm>
                <a:off x="6796313" y="2101290"/>
                <a:ext cx="481798" cy="316166"/>
              </a:xfrm>
              <a:prstGeom prst="smileyFac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3" name="وجه ضاحك 292"/>
            <p:cNvSpPr/>
            <p:nvPr/>
          </p:nvSpPr>
          <p:spPr>
            <a:xfrm>
              <a:off x="8002261" y="1793989"/>
              <a:ext cx="422906" cy="316166"/>
            </a:xfrm>
            <a:prstGeom prst="smileyFac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138" grpId="0" animBg="1"/>
      <p:bldP spid="140" grpId="0" animBg="1"/>
      <p:bldP spid="141" grpId="0" animBg="1"/>
      <p:bldP spid="142" grpId="0" animBg="1"/>
      <p:bldP spid="143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21577" y="2967335"/>
            <a:ext cx="69625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إدراج فيديو أو اغنية 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ضرب 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15983"/>
            <a:ext cx="412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bg1"/>
                </a:solidFill>
              </a:rPr>
              <a:t>تَدْريبُ الْكِتاب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3704" r="27500" b="17407"/>
          <a:stretch/>
        </p:blipFill>
        <p:spPr bwMode="auto">
          <a:xfrm>
            <a:off x="774700" y="1223869"/>
            <a:ext cx="10718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41620" y="561703"/>
            <a:ext cx="4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bg1"/>
                </a:solidFill>
              </a:rPr>
              <a:t>تَدْريبُ الْكِتاب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9" t="37037" r="28750" b="11111"/>
          <a:stretch/>
        </p:blipFill>
        <p:spPr bwMode="auto">
          <a:xfrm>
            <a:off x="711200" y="1392700"/>
            <a:ext cx="10680700" cy="45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913183" y="1007926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067954" y="3443847"/>
            <a:ext cx="3775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 smtClean="0">
                <a:solidFill>
                  <a:schemeClr val="accent1"/>
                </a:solidFill>
                <a:hlinkClick r:id="rId6"/>
              </a:rPr>
              <a:t>برنامج التعلم التفاعلي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204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</a:p>
          <a:p>
            <a:pPr>
              <a:lnSpc>
                <a:spcPct val="200000"/>
              </a:lnSpc>
            </a:pP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408" r="19479" b="17353"/>
          <a:stretch/>
        </p:blipFill>
        <p:spPr bwMode="auto">
          <a:xfrm>
            <a:off x="127000" y="1143000"/>
            <a:ext cx="8425737" cy="570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6754449" y="291409"/>
            <a:ext cx="1406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u="sng" dirty="0" smtClean="0">
                <a:cs typeface="Akhbar MT" pitchFamily="2" charset="-78"/>
              </a:rPr>
              <a:t>نَشاطٌ تَطْبيقِيٌ</a:t>
            </a:r>
            <a:endParaRPr lang="ar-SA" sz="2800" b="1" u="sng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644702"/>
              </p:ext>
            </p:extLst>
          </p:nvPr>
        </p:nvGraphicFramePr>
        <p:xfrm>
          <a:off x="2317225" y="1592122"/>
          <a:ext cx="7162336" cy="15849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581168"/>
                <a:gridCol w="3581168"/>
              </a:tblGrid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زعترة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الأساسية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شرين </a:t>
                      </a:r>
                      <a:r>
                        <a:rPr lang="ar-SA" sz="2000" b="1" baseline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محمود عثمان 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أبو طه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الفجر الأساسية المختلطة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إيمان ابراهيم محمد </a:t>
                      </a:r>
                      <a:r>
                        <a:rPr lang="ar-SA" sz="2000" b="1" dirty="0" err="1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بلاصي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بنات تل الربيع الأساسية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أميرة محمد حامد سباتين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مدرسة البراق الأساسية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المختلطة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ar-SA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وفاء</a:t>
                      </a:r>
                      <a:r>
                        <a:rPr lang="en-US" sz="2000" b="1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ar-SA" sz="2000" b="1" baseline="0" dirty="0" smtClean="0"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خضر حسن صلاح</a:t>
                      </a:r>
                      <a:endParaRPr lang="en-US" sz="2000" b="1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2695903" y="3641834"/>
            <a:ext cx="630620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821680" y="656196"/>
            <a:ext cx="559898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u="sng" dirty="0">
                <a:solidFill>
                  <a:schemeClr val="bg1"/>
                </a:solidFill>
                <a:cs typeface="Akhbar MT" pitchFamily="2" charset="-78"/>
              </a:rPr>
              <a:t>مُهِمَّة أَدائِيَّة </a:t>
            </a: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أعبر عن عدد الشبابيك في طوابق المبنى  في الشكل</a:t>
            </a:r>
          </a:p>
          <a:p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الحل: </a:t>
            </a: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بالجمع المتكرر:</a:t>
            </a:r>
          </a:p>
          <a:p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نقول بالكلمات:</a:t>
            </a:r>
          </a:p>
          <a:p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جملة الضرب:</a:t>
            </a:r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grpSp>
        <p:nvGrpSpPr>
          <p:cNvPr id="9" name="مجموعة 8"/>
          <p:cNvGrpSpPr/>
          <p:nvPr/>
        </p:nvGrpSpPr>
        <p:grpSpPr>
          <a:xfrm>
            <a:off x="838200" y="656196"/>
            <a:ext cx="3695699" cy="5312804"/>
            <a:chOff x="838200" y="656196"/>
            <a:chExt cx="3695699" cy="5312804"/>
          </a:xfrm>
        </p:grpSpPr>
        <p:pic>
          <p:nvPicPr>
            <p:cNvPr id="1029" name="Picture 5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0" t="43519" r="64348" b="28518"/>
            <a:stretch/>
          </p:blipFill>
          <p:spPr bwMode="auto">
            <a:xfrm>
              <a:off x="838200" y="656196"/>
              <a:ext cx="3695699" cy="53128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رابط مستقيم 5"/>
            <p:cNvCxnSpPr/>
            <p:nvPr/>
          </p:nvCxnSpPr>
          <p:spPr>
            <a:xfrm flipV="1">
              <a:off x="1092200" y="1727200"/>
              <a:ext cx="3225800" cy="25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/>
            <p:cNvCxnSpPr/>
            <p:nvPr/>
          </p:nvCxnSpPr>
          <p:spPr>
            <a:xfrm flipV="1">
              <a:off x="1104900" y="2552700"/>
              <a:ext cx="3225800" cy="25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/>
            <p:cNvCxnSpPr/>
            <p:nvPr/>
          </p:nvCxnSpPr>
          <p:spPr>
            <a:xfrm flipV="1">
              <a:off x="1092200" y="3378200"/>
              <a:ext cx="3225800" cy="25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/>
            <p:cNvCxnSpPr/>
            <p:nvPr/>
          </p:nvCxnSpPr>
          <p:spPr>
            <a:xfrm flipV="1">
              <a:off x="1104900" y="4203700"/>
              <a:ext cx="3225800" cy="25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421234" y="1804740"/>
            <a:ext cx="53495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حَقائِقُ الضَّرْبِ لِلْعَدَد 7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454988" y="1804740"/>
            <a:ext cx="9123011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4800" b="1" dirty="0">
                <a:ln/>
                <a:solidFill>
                  <a:schemeClr val="accent4"/>
                </a:solidFill>
              </a:rPr>
              <a:t>أَنْ يَتعَرَّف </a:t>
            </a:r>
            <a:r>
              <a:rPr lang="ar-SA" sz="4800" b="1">
                <a:ln/>
                <a:solidFill>
                  <a:schemeClr val="accent4"/>
                </a:solidFill>
              </a:rPr>
              <a:t>الطَّالِبُ </a:t>
            </a:r>
            <a:r>
              <a:rPr lang="ar-SA" sz="4800" b="1" smtClean="0">
                <a:ln/>
                <a:solidFill>
                  <a:schemeClr val="accent4"/>
                </a:solidFill>
              </a:rPr>
              <a:t>إِلى </a:t>
            </a:r>
            <a:r>
              <a:rPr lang="ar-SA" sz="4800" b="1" dirty="0">
                <a:ln/>
                <a:solidFill>
                  <a:schemeClr val="accent4"/>
                </a:solidFill>
              </a:rPr>
              <a:t>حَقائِقُ الضَّرْبِ لِلْعَدَد </a:t>
            </a:r>
            <a:r>
              <a:rPr lang="ar-SA" sz="4800" b="1" dirty="0" smtClean="0">
                <a:ln/>
                <a:solidFill>
                  <a:schemeClr val="accent4"/>
                </a:solidFill>
              </a:rPr>
              <a:t>7</a:t>
            </a:r>
            <a:endParaRPr lang="ar-SA" sz="48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013200" y="564634"/>
            <a:ext cx="7277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 smtClean="0">
                <a:solidFill>
                  <a:schemeClr val="bg1"/>
                </a:solidFill>
                <a:cs typeface="Akhbar MT" pitchFamily="2" charset="-78"/>
              </a:rPr>
              <a:t>إذا تم وضع 7 مصابيح إنارة في كل شارع كما في الشكل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5511801" y="2155981"/>
            <a:ext cx="5778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كم مصباح يلزم لوضعها في 5 شوارع؟</a:t>
            </a:r>
          </a:p>
          <a:p>
            <a:pPr>
              <a:lnSpc>
                <a:spcPct val="150000"/>
              </a:lnSpc>
            </a:pPr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      7  +  7  +  7  +  7  +   7  =   35</a:t>
            </a:r>
          </a:p>
          <a:p>
            <a:pPr>
              <a:lnSpc>
                <a:spcPct val="150000"/>
              </a:lnSpc>
            </a:pPr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      خمس سبعات </a:t>
            </a:r>
          </a:p>
          <a:p>
            <a:pPr>
              <a:lnSpc>
                <a:spcPct val="150000"/>
              </a:lnSpc>
            </a:pPr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</a:t>
            </a:r>
            <a:r>
              <a:rPr lang="ar-S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khbar MT" pitchFamily="2" charset="-78"/>
              </a:rPr>
              <a:t>    ( 5 × 7 = 35 )</a:t>
            </a:r>
          </a:p>
        </p:txBody>
      </p:sp>
      <p:pic>
        <p:nvPicPr>
          <p:cNvPr id="2052" name="Picture 4" descr="C:\Users\hp\Desktop\png-clipart-street-light-lantern-light-fixture-light-candle-lam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3556" b="11162"/>
          <a:stretch/>
        </p:blipFill>
        <p:spPr bwMode="auto">
          <a:xfrm>
            <a:off x="9928728" y="1011654"/>
            <a:ext cx="1187116" cy="119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hp\Desktop\png-clipart-street-light-lantern-light-fixture-light-candle-lam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3556" b="11162"/>
          <a:stretch/>
        </p:blipFill>
        <p:spPr bwMode="auto">
          <a:xfrm>
            <a:off x="8506326" y="1021899"/>
            <a:ext cx="1187116" cy="119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hp\Desktop\png-clipart-street-light-lantern-light-fixture-light-candle-lam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3556" b="11162"/>
          <a:stretch/>
        </p:blipFill>
        <p:spPr bwMode="auto">
          <a:xfrm>
            <a:off x="7131217" y="1011654"/>
            <a:ext cx="1187116" cy="119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hp\Desktop\png-clipart-street-light-lantern-light-fixture-light-candle-lam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3556" b="11162"/>
          <a:stretch/>
        </p:blipFill>
        <p:spPr bwMode="auto">
          <a:xfrm>
            <a:off x="5656178" y="1011654"/>
            <a:ext cx="1187116" cy="119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hp\Desktop\png-clipart-street-light-lantern-light-fixture-light-candle-lam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3556" b="11162"/>
          <a:stretch/>
        </p:blipFill>
        <p:spPr bwMode="auto">
          <a:xfrm>
            <a:off x="4170276" y="1011654"/>
            <a:ext cx="1187116" cy="119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hp\Desktop\png-clipart-street-light-lantern-light-fixture-light-candle-lam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3556" b="11162"/>
          <a:stretch/>
        </p:blipFill>
        <p:spPr bwMode="auto">
          <a:xfrm>
            <a:off x="2678360" y="1011654"/>
            <a:ext cx="1187116" cy="119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hp\Desktop\png-clipart-street-light-lantern-light-fixture-light-candle-lam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r="23556" b="11162"/>
          <a:stretch/>
        </p:blipFill>
        <p:spPr bwMode="auto">
          <a:xfrm>
            <a:off x="1249944" y="1021899"/>
            <a:ext cx="1187116" cy="11981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 smtClean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10"/>
            <a:ext cx="12192000" cy="6858000"/>
          </a:xfrm>
          <a:prstGeom prst="rect">
            <a:avLst/>
          </a:prstGeom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674909" y="570350"/>
            <a:ext cx="10765972" cy="2114660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قامت بلدية بيت لحم بوضع 7 حاويات للنفايات في كل حي، كم عدد الحاويات التي تم وضعها في 4 أحياء؟</a:t>
            </a:r>
          </a:p>
          <a:p>
            <a:endParaRPr lang="ar-SA" sz="3200" b="1" dirty="0" smtClean="0">
              <a:solidFill>
                <a:schemeClr val="bg1"/>
              </a:solidFill>
              <a:cs typeface="Akhbar MT" pitchFamily="2" charset="-78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4064000" y="3976628"/>
            <a:ext cx="6868881" cy="20939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 7  +  7  +  7  +  7  =  28</a:t>
            </a:r>
          </a:p>
          <a:p>
            <a:endParaRPr lang="ar-SA" sz="3200" b="1" dirty="0" smtClean="0">
              <a:solidFill>
                <a:schemeClr val="bg1"/>
              </a:solidFill>
              <a:cs typeface="Akhbar MT" pitchFamily="2" charset="-78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 أربع سبعات</a:t>
            </a:r>
          </a:p>
          <a:p>
            <a:pPr marL="457200" indent="-457200">
              <a:buFont typeface="Wingdings" pitchFamily="2" charset="2"/>
              <a:buChar char="q"/>
            </a:pPr>
            <a:endParaRPr lang="ar-SA" sz="3200" b="1" dirty="0">
              <a:solidFill>
                <a:schemeClr val="bg1"/>
              </a:solidFill>
              <a:cs typeface="Akhbar MT" pitchFamily="2" charset="-78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ar-SA" sz="3200" b="1" dirty="0" smtClean="0">
                <a:solidFill>
                  <a:schemeClr val="bg1"/>
                </a:solidFill>
                <a:cs typeface="Akhbar MT" pitchFamily="2" charset="-78"/>
              </a:rPr>
              <a:t>   4  ×  7  =  28                                                               </a:t>
            </a:r>
            <a:endParaRPr lang="en-US" sz="3200" b="1" dirty="0">
              <a:solidFill>
                <a:schemeClr val="bg1"/>
              </a:solidFill>
              <a:cs typeface="Akhbar MT" pitchFamily="2" charset="-78"/>
            </a:endParaRPr>
          </a:p>
        </p:txBody>
      </p:sp>
      <p:pic>
        <p:nvPicPr>
          <p:cNvPr id="1028" name="Picture 4" descr="C:\Users\hp\Desktop\نفايات-الحاضر-استثمار-المستقبل-600x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99" y="1454150"/>
            <a:ext cx="2284181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hp\Desktop\نفايات-الحاضر-استثمار-المستقبل-600x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9" y="1454150"/>
            <a:ext cx="2284181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p\Desktop\نفايات-الحاضر-استثمار-المستقبل-600x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14" y="1454150"/>
            <a:ext cx="2284181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hp\Desktop\نفايات-الحاضر-استثمار-المستقبل-600x3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9" y="1454150"/>
            <a:ext cx="2284181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وسيلة شرح مع سهم إلى الأعلى 4"/>
          <p:cNvSpPr/>
          <p:nvPr/>
        </p:nvSpPr>
        <p:spPr>
          <a:xfrm>
            <a:off x="9982200" y="3238500"/>
            <a:ext cx="927100" cy="685800"/>
          </a:xfrm>
          <a:prstGeom prst="upArrowCallout">
            <a:avLst>
              <a:gd name="adj1" fmla="val 20744"/>
              <a:gd name="adj2" fmla="val 25000"/>
              <a:gd name="adj3" fmla="val 25000"/>
              <a:gd name="adj4" fmla="val 52014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وسيلة شرح مع سهم إلى الأعلى 12"/>
          <p:cNvSpPr/>
          <p:nvPr/>
        </p:nvSpPr>
        <p:spPr>
          <a:xfrm>
            <a:off x="6965039" y="3238500"/>
            <a:ext cx="927100" cy="685800"/>
          </a:xfrm>
          <a:prstGeom prst="upArrowCallout">
            <a:avLst>
              <a:gd name="adj1" fmla="val 20744"/>
              <a:gd name="adj2" fmla="val 25000"/>
              <a:gd name="adj3" fmla="val 25000"/>
              <a:gd name="adj4" fmla="val 52014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وسيلة شرح مع سهم إلى الأعلى 13"/>
          <p:cNvSpPr/>
          <p:nvPr/>
        </p:nvSpPr>
        <p:spPr>
          <a:xfrm>
            <a:off x="4261754" y="3263900"/>
            <a:ext cx="927100" cy="685800"/>
          </a:xfrm>
          <a:prstGeom prst="upArrowCallout">
            <a:avLst>
              <a:gd name="adj1" fmla="val 20744"/>
              <a:gd name="adj2" fmla="val 25000"/>
              <a:gd name="adj3" fmla="val 25000"/>
              <a:gd name="adj4" fmla="val 52014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وسيلة شرح مع سهم إلى الأعلى 14"/>
          <p:cNvSpPr/>
          <p:nvPr/>
        </p:nvSpPr>
        <p:spPr>
          <a:xfrm>
            <a:off x="1554839" y="3263900"/>
            <a:ext cx="927100" cy="685800"/>
          </a:xfrm>
          <a:prstGeom prst="upArrowCallout">
            <a:avLst>
              <a:gd name="adj1" fmla="val 20744"/>
              <a:gd name="adj2" fmla="val 25000"/>
              <a:gd name="adj3" fmla="val 25000"/>
              <a:gd name="adj4" fmla="val 52014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4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242</Words>
  <Application>Microsoft Office PowerPoint</Application>
  <PresentationFormat>Personnalisé</PresentationFormat>
  <Paragraphs>76</Paragraphs>
  <Slides>21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بوربوينت رياضيات الصف الثالث الفصل الثاني ‏‏جدول ضرب 7 الوحدة السابعة</dc:title>
  <dc:subject>درس بوربوينت رياضيات الصف الثالث الفصل الثاني ‏‏جدول ضرب 7 الوحدة السابعة</dc:subject>
  <dc:creator>الملتقى التربوي</dc:creator>
  <cp:keywords>رياضيات; الفصل الثاني; عرض بوربوينت; الملتقى التربوي</cp:keywords>
  <dc:description>درس بوربوينت رياضيات الصف الثالث الفصل الثاني الوحدة السابعة ‏‏جدول ضرب 7</dc:description>
  <cp:lastModifiedBy>HDNL2GSR557</cp:lastModifiedBy>
  <cp:revision>1</cp:revision>
  <dcterms:created xsi:type="dcterms:W3CDTF">2021-03-12T00:35:34Z</dcterms:created>
  <dcterms:modified xsi:type="dcterms:W3CDTF">2021-03-12T00:35:34Z</dcterms:modified>
  <cp:category>الملتقى التربوي; الرياضيات; عرض بوربوينت; الفصل الثاني; الصف الثالث</cp:category>
</cp:coreProperties>
</file>