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60" r:id="rId2"/>
    <p:sldId id="297" r:id="rId3"/>
    <p:sldId id="258" r:id="rId4"/>
    <p:sldId id="259" r:id="rId5"/>
    <p:sldId id="281" r:id="rId6"/>
    <p:sldId id="265" r:id="rId7"/>
    <p:sldId id="293" r:id="rId8"/>
    <p:sldId id="283" r:id="rId9"/>
    <p:sldId id="296" r:id="rId10"/>
    <p:sldId id="294" r:id="rId11"/>
    <p:sldId id="295" r:id="rId12"/>
    <p:sldId id="276" r:id="rId13"/>
    <p:sldId id="280" r:id="rId14"/>
    <p:sldId id="271" r:id="rId15"/>
    <p:sldId id="288" r:id="rId16"/>
    <p:sldId id="275" r:id="rId17"/>
    <p:sldId id="273" r:id="rId18"/>
    <p:sldId id="270" r:id="rId19"/>
    <p:sldId id="274" r:id="rId20"/>
    <p:sldId id="268" r:id="rId21"/>
    <p:sldId id="266" r:id="rId22"/>
    <p:sldId id="267" r:id="rId23"/>
  </p:sldIdLst>
  <p:sldSz cx="12192000" cy="6858000"/>
  <p:notesSz cx="6858000" cy="9144000"/>
  <p:defaultTextStyle>
    <a:defPPr>
      <a:defRPr lang="en-US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A1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000" autoAdjust="0"/>
    <p:restoredTop sz="94660"/>
  </p:normalViewPr>
  <p:slideViewPr>
    <p:cSldViewPr snapToGrid="0">
      <p:cViewPr>
        <p:scale>
          <a:sx n="60" d="100"/>
          <a:sy n="60" d="100"/>
        </p:scale>
        <p:origin x="-1218" y="-6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/>
              <a:t>3/11/2021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3377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/>
              <a:t>3/11/2021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8537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/>
              <a:t>3/11/2021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1737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/>
              <a:t>3/11/2021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5543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/>
              <a:t>3/11/2021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1550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/>
              <a:t>3/11/2021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3811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/>
              <a:t>3/11/2021</a:t>
            </a:fld>
            <a:endParaRPr lang="en-US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7360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/>
              <a:t>3/11/2021</a:t>
            </a:fld>
            <a:endParaRPr lang="en-US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6948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/>
              <a:t>3/11/2021</a:t>
            </a:fld>
            <a:endParaRPr lang="en-US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6463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/>
              <a:t>3/11/2021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6471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/>
              <a:t>3/11/2021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0401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4115D-FD7E-4B8B-A2B8-936EB9BF78A8}" type="datetimeFigureOut">
              <a:rPr lang="en-US" smtClean="0"/>
              <a:t>3/11/2021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782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epal.net/library/?app=content.list&amp;level=3&amp;semester=2&amp;subject=2&amp;type=5&amp;submit=submit" TargetMode="Externa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epal.net/library/?app=content.list&amp;level=3&amp;semester=2&amp;subject=2&amp;type=5&amp;submit=submithttps://www.wepal.net/library/?app=content.list&amp;level=3&amp;semester=2&amp;subject=2&amp;type=5&amp;submit=submit" TargetMode="Externa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mailto:https://l.facebook.com/l.php?u=https://play.google.com/store/apps/details?id=org.UNRWA.ILP&amp;fbclid=IwAR0wkv6biUBY0Cx-DB4LT4f3a8_T8e0R1nWwU0qVJ5wePgedtmuOd_G6zcg&amp;h=AT2gQR65bwZvbOdf5e5jG6P6w0eJXlg_HnosGcQOVXoRjB9qw37R0YN-PKzNhiR4KPvIXBpvzVdxDsPbPB5oc53olyGj8FJBOD96Z6Ri5Bfu1r7wfl_CK5R65NmxSwqdgeXt5Q&amp;subject=&#1604;&#1593;&#1576;&#1577;" TargetMode="External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epal.net/library/?app=content.list&amp;level=3&amp;semester=2&amp;subject=2&amp;type=7&amp;submit=submithttps://www.wepal.net/library/?app=content.list&amp;level=3&amp;semester=2&amp;subject=2&amp;type=5&amp;submit=submit" TargetMode="External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13" Type="http://schemas.openxmlformats.org/officeDocument/2006/relationships/slide" Target="slide17.xml"/><Relationship Id="rId3" Type="http://schemas.openxmlformats.org/officeDocument/2006/relationships/slide" Target="slide3.xml"/><Relationship Id="rId7" Type="http://schemas.openxmlformats.org/officeDocument/2006/relationships/slide" Target="slide14.xml"/><Relationship Id="rId12" Type="http://schemas.openxmlformats.org/officeDocument/2006/relationships/slide" Target="slide5.xml"/><Relationship Id="rId2" Type="http://schemas.openxmlformats.org/officeDocument/2006/relationships/slideLayout" Target="../slideLayouts/slideLayout2.xml"/><Relationship Id="rId16" Type="http://schemas.openxmlformats.org/officeDocument/2006/relationships/slide" Target="slide12.xml"/><Relationship Id="rId1" Type="http://schemas.openxmlformats.org/officeDocument/2006/relationships/tags" Target="../tags/tag1.xml"/><Relationship Id="rId6" Type="http://schemas.openxmlformats.org/officeDocument/2006/relationships/slide" Target="slide22.xml"/><Relationship Id="rId11" Type="http://schemas.openxmlformats.org/officeDocument/2006/relationships/slide" Target="slide4.xml"/><Relationship Id="rId5" Type="http://schemas.openxmlformats.org/officeDocument/2006/relationships/image" Target="../media/image4.jpeg"/><Relationship Id="rId15" Type="http://schemas.openxmlformats.org/officeDocument/2006/relationships/slide" Target="slide8.xml"/><Relationship Id="rId10" Type="http://schemas.openxmlformats.org/officeDocument/2006/relationships/slide" Target="slide19.xml"/><Relationship Id="rId4" Type="http://schemas.openxmlformats.org/officeDocument/2006/relationships/image" Target="../media/image3.emf"/><Relationship Id="rId9" Type="http://schemas.openxmlformats.org/officeDocument/2006/relationships/slide" Target="slide11.xml"/><Relationship Id="rId14" Type="http://schemas.openxmlformats.org/officeDocument/2006/relationships/slide" Target="slide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8.jpeg"/><Relationship Id="rId7" Type="http://schemas.openxmlformats.org/officeDocument/2006/relationships/image" Target="../media/image10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9.jpe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0" y="104503"/>
            <a:ext cx="12113959" cy="674613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مستطيل 1"/>
          <p:cNvSpPr/>
          <p:nvPr/>
        </p:nvSpPr>
        <p:spPr>
          <a:xfrm>
            <a:off x="1332412" y="1478168"/>
            <a:ext cx="5447212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115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الرِّياضِيّات</a:t>
            </a:r>
            <a:r>
              <a:rPr lang="ar-SA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endParaRPr lang="ar-SA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2586398" y="3163277"/>
            <a:ext cx="302198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5400" b="1" cap="none" spc="0" smtClean="0">
                <a:ln/>
                <a:solidFill>
                  <a:schemeClr val="accent4"/>
                </a:solidFill>
                <a:effectLst/>
              </a:rPr>
              <a:t>الصَّفُّ ال</a:t>
            </a:r>
            <a:r>
              <a:rPr lang="ar-SA" sz="5400" b="1" smtClean="0">
                <a:ln/>
                <a:solidFill>
                  <a:schemeClr val="accent4"/>
                </a:solidFill>
              </a:rPr>
              <a:t>ثّالِث</a:t>
            </a:r>
            <a:endParaRPr lang="ar-SA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576196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عنوان 1"/>
          <p:cNvSpPr txBox="1">
            <a:spLocks/>
          </p:cNvSpPr>
          <p:nvPr/>
        </p:nvSpPr>
        <p:spPr>
          <a:xfrm>
            <a:off x="4546600" y="483272"/>
            <a:ext cx="6901543" cy="665693"/>
          </a:xfrm>
          <a:prstGeom prst="rect">
            <a:avLst/>
          </a:prstGeom>
        </p:spPr>
        <p:txBody>
          <a:bodyPr/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SA" sz="3200" b="1" dirty="0" smtClean="0">
                <a:solidFill>
                  <a:schemeClr val="bg1"/>
                </a:solidFill>
                <a:cs typeface="Akhbar MT" pitchFamily="2" charset="-78"/>
              </a:rPr>
              <a:t>لدى أم علي 3 مجموعات من علب حفظ الأطعمة التالية</a:t>
            </a:r>
            <a:endParaRPr lang="en-US" sz="3200" b="1" dirty="0">
              <a:solidFill>
                <a:schemeClr val="bg1"/>
              </a:solidFill>
              <a:cs typeface="Akhbar MT" pitchFamily="2" charset="-78"/>
            </a:endParaRPr>
          </a:p>
        </p:txBody>
      </p:sp>
      <p:sp>
        <p:nvSpPr>
          <p:cNvPr id="6" name="عنوان 1"/>
          <p:cNvSpPr txBox="1">
            <a:spLocks/>
          </p:cNvSpPr>
          <p:nvPr/>
        </p:nvSpPr>
        <p:spPr>
          <a:xfrm>
            <a:off x="674915" y="3021128"/>
            <a:ext cx="10729221" cy="665693"/>
          </a:xfrm>
          <a:prstGeom prst="rect">
            <a:avLst/>
          </a:prstGeom>
        </p:spPr>
        <p:txBody>
          <a:bodyPr/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SA" sz="3200" b="1" dirty="0" smtClean="0">
                <a:solidFill>
                  <a:schemeClr val="bg1"/>
                </a:solidFill>
                <a:cs typeface="Akhbar MT" pitchFamily="2" charset="-78"/>
              </a:rPr>
              <a:t>لدى بائع المثلجات مجموعة الأطعمة التالية، فإذا باع منها 8 مجموعات من المثلجات، كم عدد حبات </a:t>
            </a:r>
            <a:r>
              <a:rPr lang="ar-SA" sz="3200" b="1" dirty="0" err="1" smtClean="0">
                <a:solidFill>
                  <a:schemeClr val="bg1"/>
                </a:solidFill>
                <a:cs typeface="Akhbar MT" pitchFamily="2" charset="-78"/>
              </a:rPr>
              <a:t>البوظا</a:t>
            </a:r>
            <a:r>
              <a:rPr lang="ar-SA" sz="3200" b="1" dirty="0" smtClean="0">
                <a:solidFill>
                  <a:schemeClr val="bg1"/>
                </a:solidFill>
                <a:cs typeface="Akhbar MT" pitchFamily="2" charset="-78"/>
              </a:rPr>
              <a:t> التي بيعت؟</a:t>
            </a:r>
            <a:endParaRPr lang="en-US" sz="3200" b="1" dirty="0">
              <a:solidFill>
                <a:schemeClr val="bg1"/>
              </a:solidFill>
              <a:cs typeface="Akhbar MT" pitchFamily="2" charset="-78"/>
            </a:endParaRPr>
          </a:p>
        </p:txBody>
      </p:sp>
      <p:sp>
        <p:nvSpPr>
          <p:cNvPr id="5" name="تمرير أفقي 4"/>
          <p:cNvSpPr/>
          <p:nvPr/>
        </p:nvSpPr>
        <p:spPr>
          <a:xfrm>
            <a:off x="863601" y="1035990"/>
            <a:ext cx="6870700" cy="2074871"/>
          </a:xfrm>
          <a:prstGeom prst="horizontalScroll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ar-S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الجمع المتكرر  6 + 6  +  6  = 18</a:t>
            </a:r>
          </a:p>
          <a:p>
            <a:pPr>
              <a:lnSpc>
                <a:spcPct val="150000"/>
              </a:lnSpc>
            </a:pPr>
            <a:r>
              <a:rPr lang="ar-S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نقول بالكلمات   ثلاث ستات</a:t>
            </a:r>
          </a:p>
          <a:p>
            <a:pPr>
              <a:lnSpc>
                <a:spcPct val="150000"/>
              </a:lnSpc>
            </a:pPr>
            <a:r>
              <a:rPr lang="ar-S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جملة الضرب   3 × 6 = 18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تمرير أفقي 11"/>
          <p:cNvSpPr/>
          <p:nvPr/>
        </p:nvSpPr>
        <p:spPr>
          <a:xfrm>
            <a:off x="642258" y="4047990"/>
            <a:ext cx="7092043" cy="2058902"/>
          </a:xfrm>
          <a:prstGeom prst="horizontalScroll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ar-S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الجمع المتكرر   6 + 6 + 6 + 6 + 6 + 6 + 6 + 6 = 48</a:t>
            </a:r>
          </a:p>
          <a:p>
            <a:pPr>
              <a:lnSpc>
                <a:spcPct val="150000"/>
              </a:lnSpc>
            </a:pPr>
            <a:r>
              <a:rPr lang="ar-S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نقول بالكلمات    ثمانية ستَّات</a:t>
            </a:r>
          </a:p>
          <a:p>
            <a:pPr>
              <a:lnSpc>
                <a:spcPct val="150000"/>
              </a:lnSpc>
            </a:pPr>
            <a:r>
              <a:rPr lang="ar-S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جملة الضرب    </a:t>
            </a:r>
            <a:r>
              <a:rPr lang="ar-SA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</a:t>
            </a:r>
            <a:r>
              <a:rPr lang="ar-S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×  6 =  48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32" name="Picture 8" descr="C:\Users\hp\Desktop\2952e601-2b25-4c0b-9c34-9fe7b3be87ed.jpg">
            <a:hlinkClick r:id="rId3"/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6" t="19634" r="11244" b="26195"/>
          <a:stretch/>
        </p:blipFill>
        <p:spPr bwMode="auto">
          <a:xfrm>
            <a:off x="7997371" y="1072765"/>
            <a:ext cx="3406765" cy="1885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hp\Desktop\صور الضرب\image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7371" y="4042421"/>
            <a:ext cx="3385225" cy="1950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1708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7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920"/>
            <a:ext cx="12192000" cy="6858000"/>
          </a:xfrm>
          <a:prstGeom prst="rect">
            <a:avLst/>
          </a:prstGeom>
        </p:spPr>
      </p:pic>
      <p:sp>
        <p:nvSpPr>
          <p:cNvPr id="4" name="عنوان 1"/>
          <p:cNvSpPr txBox="1">
            <a:spLocks/>
          </p:cNvSpPr>
          <p:nvPr/>
        </p:nvSpPr>
        <p:spPr>
          <a:xfrm>
            <a:off x="604155" y="588315"/>
            <a:ext cx="10907486" cy="665693"/>
          </a:xfrm>
          <a:prstGeom prst="rect">
            <a:avLst/>
          </a:prstGeom>
        </p:spPr>
        <p:txBody>
          <a:bodyPr/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SA" sz="3200" b="1" dirty="0" smtClean="0">
                <a:solidFill>
                  <a:schemeClr val="bg1"/>
                </a:solidFill>
                <a:cs typeface="Akhbar MT" pitchFamily="2" charset="-78"/>
              </a:rPr>
              <a:t>أعبر عن جمل الضرب التالية باستخدام الرسم</a:t>
            </a:r>
          </a:p>
        </p:txBody>
      </p:sp>
      <p:sp>
        <p:nvSpPr>
          <p:cNvPr id="5" name="سهم مخطط إلى اليمين 4"/>
          <p:cNvSpPr/>
          <p:nvPr/>
        </p:nvSpPr>
        <p:spPr>
          <a:xfrm flipH="1">
            <a:off x="9246497" y="1621478"/>
            <a:ext cx="2095506" cy="762000"/>
          </a:xfrm>
          <a:prstGeom prst="stripedRightArrow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 × 6 = 24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0" name="دائرة مجوفة 69"/>
          <p:cNvSpPr/>
          <p:nvPr/>
        </p:nvSpPr>
        <p:spPr>
          <a:xfrm>
            <a:off x="7277099" y="1346945"/>
            <a:ext cx="1828801" cy="1287245"/>
          </a:xfrm>
          <a:prstGeom prst="donut">
            <a:avLst>
              <a:gd name="adj" fmla="val 7046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7" name="سهم مخطط إلى اليمين 176"/>
          <p:cNvSpPr/>
          <p:nvPr/>
        </p:nvSpPr>
        <p:spPr>
          <a:xfrm flipH="1">
            <a:off x="9181186" y="3216658"/>
            <a:ext cx="2095506" cy="762000"/>
          </a:xfrm>
          <a:prstGeom prst="stripedRightArrow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× 6 = 6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8" name="سهم مخطط إلى اليمين 177"/>
          <p:cNvSpPr/>
          <p:nvPr/>
        </p:nvSpPr>
        <p:spPr>
          <a:xfrm flipH="1">
            <a:off x="9181186" y="4660723"/>
            <a:ext cx="2095506" cy="762000"/>
          </a:xfrm>
          <a:prstGeom prst="stripedRightArrow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 × 6 = 18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8" name="مجموعة 7"/>
          <p:cNvGrpSpPr/>
          <p:nvPr/>
        </p:nvGrpSpPr>
        <p:grpSpPr>
          <a:xfrm>
            <a:off x="7432816" y="1503223"/>
            <a:ext cx="1500351" cy="948211"/>
            <a:chOff x="6569216" y="1503223"/>
            <a:chExt cx="1500351" cy="948211"/>
          </a:xfrm>
        </p:grpSpPr>
        <p:sp>
          <p:nvSpPr>
            <p:cNvPr id="72" name="نجمة ذات 5 نقاط 71"/>
            <p:cNvSpPr/>
            <p:nvPr/>
          </p:nvSpPr>
          <p:spPr>
            <a:xfrm>
              <a:off x="7402816" y="1503223"/>
              <a:ext cx="422906" cy="316166"/>
            </a:xfrm>
            <a:prstGeom prst="star5">
              <a:avLst/>
            </a:prstGeom>
            <a:blipFill>
              <a:blip r:embed="rId3"/>
              <a:tile tx="0" ty="0" sx="100000" sy="100000" flip="none" algn="tl"/>
            </a:blipFill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نجمة ذات 5 نقاط 72"/>
            <p:cNvSpPr/>
            <p:nvPr/>
          </p:nvSpPr>
          <p:spPr>
            <a:xfrm>
              <a:off x="7646661" y="1819389"/>
              <a:ext cx="422906" cy="316166"/>
            </a:xfrm>
            <a:prstGeom prst="star5">
              <a:avLst/>
            </a:prstGeom>
            <a:blipFill>
              <a:blip r:embed="rId3"/>
              <a:tile tx="0" ty="0" sx="100000" sy="100000" flip="none" algn="tl"/>
            </a:blipFill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نجمة ذات 5 نقاط 73"/>
            <p:cNvSpPr/>
            <p:nvPr/>
          </p:nvSpPr>
          <p:spPr>
            <a:xfrm>
              <a:off x="7435208" y="2135268"/>
              <a:ext cx="422906" cy="316166"/>
            </a:xfrm>
            <a:prstGeom prst="star5">
              <a:avLst/>
            </a:prstGeom>
            <a:blipFill>
              <a:blip r:embed="rId3"/>
              <a:tile tx="0" ty="0" sx="100000" sy="100000" flip="none" algn="tl"/>
            </a:blipFill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نجمة ذات 5 نقاط 74"/>
            <p:cNvSpPr/>
            <p:nvPr/>
          </p:nvSpPr>
          <p:spPr>
            <a:xfrm>
              <a:off x="6569216" y="1781684"/>
              <a:ext cx="422906" cy="316166"/>
            </a:xfrm>
            <a:prstGeom prst="star5">
              <a:avLst/>
            </a:prstGeom>
            <a:blipFill>
              <a:blip r:embed="rId3"/>
              <a:tile tx="0" ty="0" sx="100000" sy="100000" flip="none" algn="tl"/>
            </a:blipFill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نجمة ذات 5 نقاط 75"/>
            <p:cNvSpPr/>
            <p:nvPr/>
          </p:nvSpPr>
          <p:spPr>
            <a:xfrm>
              <a:off x="6877372" y="1503223"/>
              <a:ext cx="422906" cy="316166"/>
            </a:xfrm>
            <a:prstGeom prst="star5">
              <a:avLst/>
            </a:prstGeom>
            <a:blipFill>
              <a:blip r:embed="rId3"/>
              <a:tile tx="0" ty="0" sx="100000" sy="100000" flip="none" algn="tl"/>
            </a:blipFill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9" name="نجمة ذات 5 نقاط 178"/>
            <p:cNvSpPr/>
            <p:nvPr/>
          </p:nvSpPr>
          <p:spPr>
            <a:xfrm>
              <a:off x="6796313" y="2101290"/>
              <a:ext cx="481798" cy="316166"/>
            </a:xfrm>
            <a:prstGeom prst="star5">
              <a:avLst/>
            </a:prstGeom>
            <a:blipFill>
              <a:blip r:embed="rId3"/>
              <a:tile tx="0" ty="0" sx="100000" sy="100000" flip="none" algn="tl"/>
            </a:blipFill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1" name="دائرة مجوفة 180"/>
          <p:cNvSpPr/>
          <p:nvPr/>
        </p:nvSpPr>
        <p:spPr>
          <a:xfrm>
            <a:off x="5308599" y="1287856"/>
            <a:ext cx="1828801" cy="1287245"/>
          </a:xfrm>
          <a:prstGeom prst="donut">
            <a:avLst>
              <a:gd name="adj" fmla="val 7046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182" name="مجموعة 181"/>
          <p:cNvGrpSpPr/>
          <p:nvPr/>
        </p:nvGrpSpPr>
        <p:grpSpPr>
          <a:xfrm>
            <a:off x="5464316" y="1444134"/>
            <a:ext cx="1500351" cy="948211"/>
            <a:chOff x="6569216" y="1503223"/>
            <a:chExt cx="1500351" cy="948211"/>
          </a:xfrm>
        </p:grpSpPr>
        <p:sp>
          <p:nvSpPr>
            <p:cNvPr id="183" name="نجمة ذات 5 نقاط 182"/>
            <p:cNvSpPr/>
            <p:nvPr/>
          </p:nvSpPr>
          <p:spPr>
            <a:xfrm>
              <a:off x="7402816" y="1503223"/>
              <a:ext cx="422906" cy="316166"/>
            </a:xfrm>
            <a:prstGeom prst="star5">
              <a:avLst/>
            </a:prstGeom>
            <a:blipFill>
              <a:blip r:embed="rId3"/>
              <a:tile tx="0" ty="0" sx="100000" sy="100000" flip="none" algn="tl"/>
            </a:blipFill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4" name="نجمة ذات 5 نقاط 183"/>
            <p:cNvSpPr/>
            <p:nvPr/>
          </p:nvSpPr>
          <p:spPr>
            <a:xfrm>
              <a:off x="7646661" y="1819389"/>
              <a:ext cx="422906" cy="316166"/>
            </a:xfrm>
            <a:prstGeom prst="star5">
              <a:avLst/>
            </a:prstGeom>
            <a:blipFill>
              <a:blip r:embed="rId3"/>
              <a:tile tx="0" ty="0" sx="100000" sy="100000" flip="none" algn="tl"/>
            </a:blipFill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نجمة ذات 5 نقاط 184"/>
            <p:cNvSpPr/>
            <p:nvPr/>
          </p:nvSpPr>
          <p:spPr>
            <a:xfrm>
              <a:off x="7435208" y="2135268"/>
              <a:ext cx="422906" cy="316166"/>
            </a:xfrm>
            <a:prstGeom prst="star5">
              <a:avLst/>
            </a:prstGeom>
            <a:blipFill>
              <a:blip r:embed="rId3"/>
              <a:tile tx="0" ty="0" sx="100000" sy="100000" flip="none" algn="tl"/>
            </a:blipFill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نجمة ذات 5 نقاط 185"/>
            <p:cNvSpPr/>
            <p:nvPr/>
          </p:nvSpPr>
          <p:spPr>
            <a:xfrm>
              <a:off x="6569216" y="1781684"/>
              <a:ext cx="422906" cy="316166"/>
            </a:xfrm>
            <a:prstGeom prst="star5">
              <a:avLst/>
            </a:prstGeom>
            <a:blipFill>
              <a:blip r:embed="rId3"/>
              <a:tile tx="0" ty="0" sx="100000" sy="100000" flip="none" algn="tl"/>
            </a:blipFill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7" name="نجمة ذات 5 نقاط 186"/>
            <p:cNvSpPr/>
            <p:nvPr/>
          </p:nvSpPr>
          <p:spPr>
            <a:xfrm>
              <a:off x="6877372" y="1503223"/>
              <a:ext cx="422906" cy="316166"/>
            </a:xfrm>
            <a:prstGeom prst="star5">
              <a:avLst/>
            </a:prstGeom>
            <a:blipFill>
              <a:blip r:embed="rId3"/>
              <a:tile tx="0" ty="0" sx="100000" sy="100000" flip="none" algn="tl"/>
            </a:blipFill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8" name="نجمة ذات 5 نقاط 187"/>
            <p:cNvSpPr/>
            <p:nvPr/>
          </p:nvSpPr>
          <p:spPr>
            <a:xfrm>
              <a:off x="6796313" y="2101290"/>
              <a:ext cx="481798" cy="316166"/>
            </a:xfrm>
            <a:prstGeom prst="star5">
              <a:avLst/>
            </a:prstGeom>
            <a:blipFill>
              <a:blip r:embed="rId3"/>
              <a:tile tx="0" ty="0" sx="100000" sy="100000" flip="none" algn="tl"/>
            </a:blipFill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9" name="دائرة مجوفة 188"/>
          <p:cNvSpPr/>
          <p:nvPr/>
        </p:nvSpPr>
        <p:spPr>
          <a:xfrm>
            <a:off x="3375012" y="1254008"/>
            <a:ext cx="1828801" cy="1287245"/>
          </a:xfrm>
          <a:prstGeom prst="donut">
            <a:avLst>
              <a:gd name="adj" fmla="val 7046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190" name="مجموعة 189"/>
          <p:cNvGrpSpPr/>
          <p:nvPr/>
        </p:nvGrpSpPr>
        <p:grpSpPr>
          <a:xfrm>
            <a:off x="3530729" y="1410286"/>
            <a:ext cx="1500351" cy="948211"/>
            <a:chOff x="6569216" y="1503223"/>
            <a:chExt cx="1500351" cy="948211"/>
          </a:xfrm>
        </p:grpSpPr>
        <p:sp>
          <p:nvSpPr>
            <p:cNvPr id="191" name="نجمة ذات 5 نقاط 190"/>
            <p:cNvSpPr/>
            <p:nvPr/>
          </p:nvSpPr>
          <p:spPr>
            <a:xfrm>
              <a:off x="7402816" y="1503223"/>
              <a:ext cx="422906" cy="316166"/>
            </a:xfrm>
            <a:prstGeom prst="star5">
              <a:avLst/>
            </a:prstGeom>
            <a:blipFill>
              <a:blip r:embed="rId3"/>
              <a:tile tx="0" ty="0" sx="100000" sy="100000" flip="none" algn="tl"/>
            </a:blipFill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2" name="نجمة ذات 5 نقاط 191"/>
            <p:cNvSpPr/>
            <p:nvPr/>
          </p:nvSpPr>
          <p:spPr>
            <a:xfrm>
              <a:off x="7646661" y="1819389"/>
              <a:ext cx="422906" cy="316166"/>
            </a:xfrm>
            <a:prstGeom prst="star5">
              <a:avLst/>
            </a:prstGeom>
            <a:blipFill>
              <a:blip r:embed="rId3"/>
              <a:tile tx="0" ty="0" sx="100000" sy="100000" flip="none" algn="tl"/>
            </a:blipFill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3" name="نجمة ذات 5 نقاط 192"/>
            <p:cNvSpPr/>
            <p:nvPr/>
          </p:nvSpPr>
          <p:spPr>
            <a:xfrm>
              <a:off x="7435208" y="2135268"/>
              <a:ext cx="422906" cy="316166"/>
            </a:xfrm>
            <a:prstGeom prst="star5">
              <a:avLst/>
            </a:prstGeom>
            <a:blipFill>
              <a:blip r:embed="rId3"/>
              <a:tile tx="0" ty="0" sx="100000" sy="100000" flip="none" algn="tl"/>
            </a:blipFill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4" name="نجمة ذات 5 نقاط 193"/>
            <p:cNvSpPr/>
            <p:nvPr/>
          </p:nvSpPr>
          <p:spPr>
            <a:xfrm>
              <a:off x="6569216" y="1781684"/>
              <a:ext cx="422906" cy="316166"/>
            </a:xfrm>
            <a:prstGeom prst="star5">
              <a:avLst/>
            </a:prstGeom>
            <a:blipFill>
              <a:blip r:embed="rId3"/>
              <a:tile tx="0" ty="0" sx="100000" sy="100000" flip="none" algn="tl"/>
            </a:blipFill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5" name="نجمة ذات 5 نقاط 194"/>
            <p:cNvSpPr/>
            <p:nvPr/>
          </p:nvSpPr>
          <p:spPr>
            <a:xfrm>
              <a:off x="6877372" y="1503223"/>
              <a:ext cx="422906" cy="316166"/>
            </a:xfrm>
            <a:prstGeom prst="star5">
              <a:avLst/>
            </a:prstGeom>
            <a:blipFill>
              <a:blip r:embed="rId3"/>
              <a:tile tx="0" ty="0" sx="100000" sy="100000" flip="none" algn="tl"/>
            </a:blipFill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6" name="نجمة ذات 5 نقاط 195"/>
            <p:cNvSpPr/>
            <p:nvPr/>
          </p:nvSpPr>
          <p:spPr>
            <a:xfrm>
              <a:off x="6796313" y="2101290"/>
              <a:ext cx="481798" cy="316166"/>
            </a:xfrm>
            <a:prstGeom prst="star5">
              <a:avLst/>
            </a:prstGeom>
            <a:blipFill>
              <a:blip r:embed="rId3"/>
              <a:tile tx="0" ty="0" sx="100000" sy="100000" flip="none" algn="tl"/>
            </a:blipFill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7" name="دائرة مجوفة 196"/>
          <p:cNvSpPr/>
          <p:nvPr/>
        </p:nvSpPr>
        <p:spPr>
          <a:xfrm>
            <a:off x="1444612" y="1296144"/>
            <a:ext cx="1828801" cy="1287245"/>
          </a:xfrm>
          <a:prstGeom prst="donut">
            <a:avLst>
              <a:gd name="adj" fmla="val 7046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198" name="مجموعة 197"/>
          <p:cNvGrpSpPr/>
          <p:nvPr/>
        </p:nvGrpSpPr>
        <p:grpSpPr>
          <a:xfrm>
            <a:off x="1600329" y="1452422"/>
            <a:ext cx="1500351" cy="948211"/>
            <a:chOff x="6569216" y="1503223"/>
            <a:chExt cx="1500351" cy="948211"/>
          </a:xfrm>
        </p:grpSpPr>
        <p:sp>
          <p:nvSpPr>
            <p:cNvPr id="199" name="نجمة ذات 5 نقاط 198"/>
            <p:cNvSpPr/>
            <p:nvPr/>
          </p:nvSpPr>
          <p:spPr>
            <a:xfrm>
              <a:off x="7402816" y="1503223"/>
              <a:ext cx="422906" cy="316166"/>
            </a:xfrm>
            <a:prstGeom prst="star5">
              <a:avLst/>
            </a:prstGeom>
            <a:blipFill>
              <a:blip r:embed="rId3"/>
              <a:tile tx="0" ty="0" sx="100000" sy="100000" flip="none" algn="tl"/>
            </a:blipFill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0" name="نجمة ذات 5 نقاط 199"/>
            <p:cNvSpPr/>
            <p:nvPr/>
          </p:nvSpPr>
          <p:spPr>
            <a:xfrm>
              <a:off x="7646661" y="1819389"/>
              <a:ext cx="422906" cy="316166"/>
            </a:xfrm>
            <a:prstGeom prst="star5">
              <a:avLst/>
            </a:prstGeom>
            <a:blipFill>
              <a:blip r:embed="rId3"/>
              <a:tile tx="0" ty="0" sx="100000" sy="100000" flip="none" algn="tl"/>
            </a:blipFill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1" name="نجمة ذات 5 نقاط 200"/>
            <p:cNvSpPr/>
            <p:nvPr/>
          </p:nvSpPr>
          <p:spPr>
            <a:xfrm>
              <a:off x="7435208" y="2135268"/>
              <a:ext cx="422906" cy="316166"/>
            </a:xfrm>
            <a:prstGeom prst="star5">
              <a:avLst/>
            </a:prstGeom>
            <a:blipFill>
              <a:blip r:embed="rId3"/>
              <a:tile tx="0" ty="0" sx="100000" sy="100000" flip="none" algn="tl"/>
            </a:blipFill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2" name="نجمة ذات 5 نقاط 201"/>
            <p:cNvSpPr/>
            <p:nvPr/>
          </p:nvSpPr>
          <p:spPr>
            <a:xfrm>
              <a:off x="6569216" y="1781684"/>
              <a:ext cx="422906" cy="316166"/>
            </a:xfrm>
            <a:prstGeom prst="star5">
              <a:avLst/>
            </a:prstGeom>
            <a:blipFill>
              <a:blip r:embed="rId3"/>
              <a:tile tx="0" ty="0" sx="100000" sy="100000" flip="none" algn="tl"/>
            </a:blipFill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3" name="نجمة ذات 5 نقاط 202"/>
            <p:cNvSpPr/>
            <p:nvPr/>
          </p:nvSpPr>
          <p:spPr>
            <a:xfrm>
              <a:off x="6877372" y="1503223"/>
              <a:ext cx="422906" cy="316166"/>
            </a:xfrm>
            <a:prstGeom prst="star5">
              <a:avLst/>
            </a:prstGeom>
            <a:blipFill>
              <a:blip r:embed="rId3"/>
              <a:tile tx="0" ty="0" sx="100000" sy="100000" flip="none" algn="tl"/>
            </a:blipFill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4" name="نجمة ذات 5 نقاط 203"/>
            <p:cNvSpPr/>
            <p:nvPr/>
          </p:nvSpPr>
          <p:spPr>
            <a:xfrm>
              <a:off x="6796313" y="2101290"/>
              <a:ext cx="481798" cy="316166"/>
            </a:xfrm>
            <a:prstGeom prst="star5">
              <a:avLst/>
            </a:prstGeom>
            <a:blipFill>
              <a:blip r:embed="rId3"/>
              <a:tile tx="0" ty="0" sx="100000" sy="100000" flip="none" algn="tl"/>
            </a:blipFill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5" name="دائرة مجوفة 204"/>
          <p:cNvSpPr/>
          <p:nvPr/>
        </p:nvSpPr>
        <p:spPr>
          <a:xfrm>
            <a:off x="7235813" y="2907297"/>
            <a:ext cx="1828801" cy="1287245"/>
          </a:xfrm>
          <a:prstGeom prst="donut">
            <a:avLst>
              <a:gd name="adj" fmla="val 7046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206" name="مجموعة 205"/>
          <p:cNvGrpSpPr/>
          <p:nvPr/>
        </p:nvGrpSpPr>
        <p:grpSpPr>
          <a:xfrm>
            <a:off x="7391530" y="3063575"/>
            <a:ext cx="1500351" cy="948211"/>
            <a:chOff x="6569216" y="1503223"/>
            <a:chExt cx="1500351" cy="948211"/>
          </a:xfrm>
        </p:grpSpPr>
        <p:sp>
          <p:nvSpPr>
            <p:cNvPr id="207" name="نجمة ذات 5 نقاط 206"/>
            <p:cNvSpPr/>
            <p:nvPr/>
          </p:nvSpPr>
          <p:spPr>
            <a:xfrm>
              <a:off x="7402816" y="1503223"/>
              <a:ext cx="422906" cy="316166"/>
            </a:xfrm>
            <a:prstGeom prst="star5">
              <a:avLst/>
            </a:prstGeom>
            <a:blipFill>
              <a:blip r:embed="rId3"/>
              <a:tile tx="0" ty="0" sx="100000" sy="100000" flip="none" algn="tl"/>
            </a:blipFill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8" name="نجمة ذات 5 نقاط 207"/>
            <p:cNvSpPr/>
            <p:nvPr/>
          </p:nvSpPr>
          <p:spPr>
            <a:xfrm>
              <a:off x="7646661" y="1819389"/>
              <a:ext cx="422906" cy="316166"/>
            </a:xfrm>
            <a:prstGeom prst="star5">
              <a:avLst/>
            </a:prstGeom>
            <a:blipFill>
              <a:blip r:embed="rId3"/>
              <a:tile tx="0" ty="0" sx="100000" sy="100000" flip="none" algn="tl"/>
            </a:blipFill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9" name="نجمة ذات 5 نقاط 208"/>
            <p:cNvSpPr/>
            <p:nvPr/>
          </p:nvSpPr>
          <p:spPr>
            <a:xfrm>
              <a:off x="7435208" y="2135268"/>
              <a:ext cx="422906" cy="316166"/>
            </a:xfrm>
            <a:prstGeom prst="star5">
              <a:avLst/>
            </a:prstGeom>
            <a:blipFill>
              <a:blip r:embed="rId3"/>
              <a:tile tx="0" ty="0" sx="100000" sy="100000" flip="none" algn="tl"/>
            </a:blipFill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" name="نجمة ذات 5 نقاط 209"/>
            <p:cNvSpPr/>
            <p:nvPr/>
          </p:nvSpPr>
          <p:spPr>
            <a:xfrm>
              <a:off x="6569216" y="1781684"/>
              <a:ext cx="422906" cy="316166"/>
            </a:xfrm>
            <a:prstGeom prst="star5">
              <a:avLst/>
            </a:prstGeom>
            <a:blipFill>
              <a:blip r:embed="rId3"/>
              <a:tile tx="0" ty="0" sx="100000" sy="100000" flip="none" algn="tl"/>
            </a:blipFill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1" name="نجمة ذات 5 نقاط 210"/>
            <p:cNvSpPr/>
            <p:nvPr/>
          </p:nvSpPr>
          <p:spPr>
            <a:xfrm>
              <a:off x="6877372" y="1503223"/>
              <a:ext cx="422906" cy="316166"/>
            </a:xfrm>
            <a:prstGeom prst="star5">
              <a:avLst/>
            </a:prstGeom>
            <a:blipFill>
              <a:blip r:embed="rId3"/>
              <a:tile tx="0" ty="0" sx="100000" sy="100000" flip="none" algn="tl"/>
            </a:blipFill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2" name="نجمة ذات 5 نقاط 211"/>
            <p:cNvSpPr/>
            <p:nvPr/>
          </p:nvSpPr>
          <p:spPr>
            <a:xfrm>
              <a:off x="6796313" y="2101290"/>
              <a:ext cx="481798" cy="316166"/>
            </a:xfrm>
            <a:prstGeom prst="star5">
              <a:avLst/>
            </a:prstGeom>
            <a:blipFill>
              <a:blip r:embed="rId3"/>
              <a:tile tx="0" ty="0" sx="100000" sy="100000" flip="none" algn="tl"/>
            </a:blipFill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3" name="دائرة مجوفة 212"/>
          <p:cNvSpPr/>
          <p:nvPr/>
        </p:nvSpPr>
        <p:spPr>
          <a:xfrm>
            <a:off x="7186024" y="4398100"/>
            <a:ext cx="1828801" cy="1287245"/>
          </a:xfrm>
          <a:prstGeom prst="donut">
            <a:avLst>
              <a:gd name="adj" fmla="val 7046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214" name="مجموعة 213"/>
          <p:cNvGrpSpPr/>
          <p:nvPr/>
        </p:nvGrpSpPr>
        <p:grpSpPr>
          <a:xfrm>
            <a:off x="7341741" y="4554378"/>
            <a:ext cx="1500351" cy="948211"/>
            <a:chOff x="6569216" y="1503223"/>
            <a:chExt cx="1500351" cy="948211"/>
          </a:xfrm>
        </p:grpSpPr>
        <p:sp>
          <p:nvSpPr>
            <p:cNvPr id="215" name="نجمة ذات 5 نقاط 214"/>
            <p:cNvSpPr/>
            <p:nvPr/>
          </p:nvSpPr>
          <p:spPr>
            <a:xfrm>
              <a:off x="7402816" y="1503223"/>
              <a:ext cx="422906" cy="316166"/>
            </a:xfrm>
            <a:prstGeom prst="star5">
              <a:avLst/>
            </a:prstGeom>
            <a:blipFill>
              <a:blip r:embed="rId3"/>
              <a:tile tx="0" ty="0" sx="100000" sy="100000" flip="none" algn="tl"/>
            </a:blipFill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6" name="نجمة ذات 5 نقاط 215"/>
            <p:cNvSpPr/>
            <p:nvPr/>
          </p:nvSpPr>
          <p:spPr>
            <a:xfrm>
              <a:off x="7646661" y="1819389"/>
              <a:ext cx="422906" cy="316166"/>
            </a:xfrm>
            <a:prstGeom prst="star5">
              <a:avLst/>
            </a:prstGeom>
            <a:blipFill>
              <a:blip r:embed="rId3"/>
              <a:tile tx="0" ty="0" sx="100000" sy="100000" flip="none" algn="tl"/>
            </a:blipFill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7" name="نجمة ذات 5 نقاط 216"/>
            <p:cNvSpPr/>
            <p:nvPr/>
          </p:nvSpPr>
          <p:spPr>
            <a:xfrm>
              <a:off x="7435208" y="2135268"/>
              <a:ext cx="422906" cy="316166"/>
            </a:xfrm>
            <a:prstGeom prst="star5">
              <a:avLst/>
            </a:prstGeom>
            <a:blipFill>
              <a:blip r:embed="rId3"/>
              <a:tile tx="0" ty="0" sx="100000" sy="100000" flip="none" algn="tl"/>
            </a:blipFill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8" name="نجمة ذات 5 نقاط 217"/>
            <p:cNvSpPr/>
            <p:nvPr/>
          </p:nvSpPr>
          <p:spPr>
            <a:xfrm>
              <a:off x="6569216" y="1781684"/>
              <a:ext cx="422906" cy="316166"/>
            </a:xfrm>
            <a:prstGeom prst="star5">
              <a:avLst/>
            </a:prstGeom>
            <a:blipFill>
              <a:blip r:embed="rId3"/>
              <a:tile tx="0" ty="0" sx="100000" sy="100000" flip="none" algn="tl"/>
            </a:blipFill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9" name="نجمة ذات 5 نقاط 218"/>
            <p:cNvSpPr/>
            <p:nvPr/>
          </p:nvSpPr>
          <p:spPr>
            <a:xfrm>
              <a:off x="6877372" y="1503223"/>
              <a:ext cx="422906" cy="316166"/>
            </a:xfrm>
            <a:prstGeom prst="star5">
              <a:avLst/>
            </a:prstGeom>
            <a:blipFill>
              <a:blip r:embed="rId3"/>
              <a:tile tx="0" ty="0" sx="100000" sy="100000" flip="none" algn="tl"/>
            </a:blipFill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0" name="نجمة ذات 5 نقاط 219"/>
            <p:cNvSpPr/>
            <p:nvPr/>
          </p:nvSpPr>
          <p:spPr>
            <a:xfrm>
              <a:off x="6796313" y="2101290"/>
              <a:ext cx="481798" cy="316166"/>
            </a:xfrm>
            <a:prstGeom prst="star5">
              <a:avLst/>
            </a:prstGeom>
            <a:blipFill>
              <a:blip r:embed="rId3"/>
              <a:tile tx="0" ty="0" sx="100000" sy="100000" flip="none" algn="tl"/>
            </a:blipFill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1" name="دائرة مجوفة 220"/>
          <p:cNvSpPr/>
          <p:nvPr/>
        </p:nvSpPr>
        <p:spPr>
          <a:xfrm>
            <a:off x="5258810" y="4398100"/>
            <a:ext cx="1828801" cy="1287245"/>
          </a:xfrm>
          <a:prstGeom prst="donut">
            <a:avLst>
              <a:gd name="adj" fmla="val 7046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222" name="مجموعة 221"/>
          <p:cNvGrpSpPr/>
          <p:nvPr/>
        </p:nvGrpSpPr>
        <p:grpSpPr>
          <a:xfrm>
            <a:off x="5414527" y="4554378"/>
            <a:ext cx="1500351" cy="948211"/>
            <a:chOff x="6569216" y="1503223"/>
            <a:chExt cx="1500351" cy="948211"/>
          </a:xfrm>
        </p:grpSpPr>
        <p:sp>
          <p:nvSpPr>
            <p:cNvPr id="223" name="نجمة ذات 5 نقاط 222"/>
            <p:cNvSpPr/>
            <p:nvPr/>
          </p:nvSpPr>
          <p:spPr>
            <a:xfrm>
              <a:off x="7402816" y="1503223"/>
              <a:ext cx="422906" cy="316166"/>
            </a:xfrm>
            <a:prstGeom prst="star5">
              <a:avLst/>
            </a:prstGeom>
            <a:blipFill>
              <a:blip r:embed="rId3"/>
              <a:tile tx="0" ty="0" sx="100000" sy="100000" flip="none" algn="tl"/>
            </a:blipFill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4" name="نجمة ذات 5 نقاط 223"/>
            <p:cNvSpPr/>
            <p:nvPr/>
          </p:nvSpPr>
          <p:spPr>
            <a:xfrm>
              <a:off x="7646661" y="1819389"/>
              <a:ext cx="422906" cy="316166"/>
            </a:xfrm>
            <a:prstGeom prst="star5">
              <a:avLst/>
            </a:prstGeom>
            <a:blipFill>
              <a:blip r:embed="rId3"/>
              <a:tile tx="0" ty="0" sx="100000" sy="100000" flip="none" algn="tl"/>
            </a:blipFill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5" name="نجمة ذات 5 نقاط 224"/>
            <p:cNvSpPr/>
            <p:nvPr/>
          </p:nvSpPr>
          <p:spPr>
            <a:xfrm>
              <a:off x="7435208" y="2135268"/>
              <a:ext cx="422906" cy="316166"/>
            </a:xfrm>
            <a:prstGeom prst="star5">
              <a:avLst/>
            </a:prstGeom>
            <a:blipFill>
              <a:blip r:embed="rId3"/>
              <a:tile tx="0" ty="0" sx="100000" sy="100000" flip="none" algn="tl"/>
            </a:blipFill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6" name="نجمة ذات 5 نقاط 225"/>
            <p:cNvSpPr/>
            <p:nvPr/>
          </p:nvSpPr>
          <p:spPr>
            <a:xfrm>
              <a:off x="6569216" y="1781684"/>
              <a:ext cx="422906" cy="316166"/>
            </a:xfrm>
            <a:prstGeom prst="star5">
              <a:avLst/>
            </a:prstGeom>
            <a:blipFill>
              <a:blip r:embed="rId3"/>
              <a:tile tx="0" ty="0" sx="100000" sy="100000" flip="none" algn="tl"/>
            </a:blipFill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7" name="نجمة ذات 5 نقاط 226"/>
            <p:cNvSpPr/>
            <p:nvPr/>
          </p:nvSpPr>
          <p:spPr>
            <a:xfrm>
              <a:off x="6877372" y="1503223"/>
              <a:ext cx="422906" cy="316166"/>
            </a:xfrm>
            <a:prstGeom prst="star5">
              <a:avLst/>
            </a:prstGeom>
            <a:blipFill>
              <a:blip r:embed="rId3"/>
              <a:tile tx="0" ty="0" sx="100000" sy="100000" flip="none" algn="tl"/>
            </a:blipFill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8" name="نجمة ذات 5 نقاط 227"/>
            <p:cNvSpPr/>
            <p:nvPr/>
          </p:nvSpPr>
          <p:spPr>
            <a:xfrm>
              <a:off x="6796313" y="2101290"/>
              <a:ext cx="481798" cy="316166"/>
            </a:xfrm>
            <a:prstGeom prst="star5">
              <a:avLst/>
            </a:prstGeom>
            <a:blipFill>
              <a:blip r:embed="rId3"/>
              <a:tile tx="0" ty="0" sx="100000" sy="100000" flip="none" algn="tl"/>
            </a:blipFill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9" name="دائرة مجوفة 228"/>
          <p:cNvSpPr/>
          <p:nvPr/>
        </p:nvSpPr>
        <p:spPr>
          <a:xfrm>
            <a:off x="3275935" y="4347299"/>
            <a:ext cx="1828801" cy="1287245"/>
          </a:xfrm>
          <a:prstGeom prst="donut">
            <a:avLst>
              <a:gd name="adj" fmla="val 7046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230" name="مجموعة 229"/>
          <p:cNvGrpSpPr/>
          <p:nvPr/>
        </p:nvGrpSpPr>
        <p:grpSpPr>
          <a:xfrm>
            <a:off x="3431652" y="4503577"/>
            <a:ext cx="1500351" cy="948211"/>
            <a:chOff x="6569216" y="1503223"/>
            <a:chExt cx="1500351" cy="948211"/>
          </a:xfrm>
        </p:grpSpPr>
        <p:sp>
          <p:nvSpPr>
            <p:cNvPr id="231" name="نجمة ذات 5 نقاط 230"/>
            <p:cNvSpPr/>
            <p:nvPr/>
          </p:nvSpPr>
          <p:spPr>
            <a:xfrm>
              <a:off x="7402816" y="1503223"/>
              <a:ext cx="422906" cy="316166"/>
            </a:xfrm>
            <a:prstGeom prst="star5">
              <a:avLst/>
            </a:prstGeom>
            <a:blipFill>
              <a:blip r:embed="rId3"/>
              <a:tile tx="0" ty="0" sx="100000" sy="100000" flip="none" algn="tl"/>
            </a:blipFill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2" name="نجمة ذات 5 نقاط 231"/>
            <p:cNvSpPr/>
            <p:nvPr/>
          </p:nvSpPr>
          <p:spPr>
            <a:xfrm>
              <a:off x="7646661" y="1819389"/>
              <a:ext cx="422906" cy="316166"/>
            </a:xfrm>
            <a:prstGeom prst="star5">
              <a:avLst/>
            </a:prstGeom>
            <a:blipFill>
              <a:blip r:embed="rId3"/>
              <a:tile tx="0" ty="0" sx="100000" sy="100000" flip="none" algn="tl"/>
            </a:blipFill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3" name="نجمة ذات 5 نقاط 232"/>
            <p:cNvSpPr/>
            <p:nvPr/>
          </p:nvSpPr>
          <p:spPr>
            <a:xfrm>
              <a:off x="7435208" y="2135268"/>
              <a:ext cx="422906" cy="316166"/>
            </a:xfrm>
            <a:prstGeom prst="star5">
              <a:avLst/>
            </a:prstGeom>
            <a:blipFill>
              <a:blip r:embed="rId3"/>
              <a:tile tx="0" ty="0" sx="100000" sy="100000" flip="none" algn="tl"/>
            </a:blipFill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4" name="نجمة ذات 5 نقاط 233"/>
            <p:cNvSpPr/>
            <p:nvPr/>
          </p:nvSpPr>
          <p:spPr>
            <a:xfrm>
              <a:off x="6569216" y="1781684"/>
              <a:ext cx="422906" cy="316166"/>
            </a:xfrm>
            <a:prstGeom prst="star5">
              <a:avLst/>
            </a:prstGeom>
            <a:blipFill>
              <a:blip r:embed="rId3"/>
              <a:tile tx="0" ty="0" sx="100000" sy="100000" flip="none" algn="tl"/>
            </a:blipFill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5" name="نجمة ذات 5 نقاط 234"/>
            <p:cNvSpPr/>
            <p:nvPr/>
          </p:nvSpPr>
          <p:spPr>
            <a:xfrm>
              <a:off x="6877372" y="1503223"/>
              <a:ext cx="422906" cy="316166"/>
            </a:xfrm>
            <a:prstGeom prst="star5">
              <a:avLst/>
            </a:prstGeom>
            <a:blipFill>
              <a:blip r:embed="rId3"/>
              <a:tile tx="0" ty="0" sx="100000" sy="100000" flip="none" algn="tl"/>
            </a:blipFill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6" name="نجمة ذات 5 نقاط 235"/>
            <p:cNvSpPr/>
            <p:nvPr/>
          </p:nvSpPr>
          <p:spPr>
            <a:xfrm>
              <a:off x="6796313" y="2101290"/>
              <a:ext cx="481798" cy="316166"/>
            </a:xfrm>
            <a:prstGeom prst="star5">
              <a:avLst/>
            </a:prstGeom>
            <a:blipFill>
              <a:blip r:embed="rId3"/>
              <a:tile tx="0" ty="0" sx="100000" sy="100000" flip="none" algn="tl"/>
            </a:blipFill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28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20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20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6" dur="20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9" dur="20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2" dur="20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181" grpId="0" animBg="1"/>
      <p:bldP spid="189" grpId="0" animBg="1"/>
      <p:bldP spid="197" grpId="0" animBg="1"/>
      <p:bldP spid="205" grpId="0" animBg="1"/>
      <p:bldP spid="213" grpId="0" animBg="1"/>
      <p:bldP spid="221" grpId="0" animBg="1"/>
      <p:bldP spid="22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78041" y="111870"/>
            <a:ext cx="12113959" cy="6746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مستطيل 3"/>
          <p:cNvSpPr/>
          <p:nvPr/>
        </p:nvSpPr>
        <p:spPr>
          <a:xfrm>
            <a:off x="283028" y="1622887"/>
            <a:ext cx="7659189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115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Noto Naskh Arabic UI"/>
              </a:rPr>
              <a:t>هَيّا نٌشاهِدُ مَعاً  </a:t>
            </a:r>
            <a:endParaRPr lang="en-US" sz="11500" dirty="0"/>
          </a:p>
        </p:txBody>
      </p:sp>
      <p:grpSp>
        <p:nvGrpSpPr>
          <p:cNvPr id="5" name="مجموعة 4"/>
          <p:cNvGrpSpPr/>
          <p:nvPr/>
        </p:nvGrpSpPr>
        <p:grpSpPr>
          <a:xfrm>
            <a:off x="561703" y="5381897"/>
            <a:ext cx="3252651" cy="1371600"/>
            <a:chOff x="561703" y="5381897"/>
            <a:chExt cx="3252651" cy="1371600"/>
          </a:xfrm>
        </p:grpSpPr>
        <p:sp>
          <p:nvSpPr>
            <p:cNvPr id="6" name="سهم إلى اليمين 5"/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مربع نص 6"/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4000" dirty="0" smtClean="0">
                  <a:hlinkClick r:id="rId3" action="ppaction://hlinksldjump"/>
                </a:rPr>
                <a:t>رجــــوع</a:t>
              </a:r>
              <a:endParaRPr lang="en-US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3193891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2821577" y="2967335"/>
            <a:ext cx="696250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5400" b="1" dirty="0" smtClean="0">
                <a:ln/>
                <a:solidFill>
                  <a:schemeClr val="accent4"/>
                </a:solidFill>
              </a:rPr>
              <a:t>إدراج فيديو أو اغنية  </a:t>
            </a:r>
            <a:r>
              <a:rPr lang="ar-SA" sz="5400" b="1" cap="none" spc="0" dirty="0" smtClean="0">
                <a:ln/>
                <a:solidFill>
                  <a:schemeClr val="accent4"/>
                </a:solidFill>
                <a:effectLst/>
              </a:rPr>
              <a:t> </a:t>
            </a:r>
            <a:endParaRPr lang="ar-SA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pic>
        <p:nvPicPr>
          <p:cNvPr id="4" name="ضرب 6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9700" y="25400"/>
            <a:ext cx="11976100" cy="6661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862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78041" y="111870"/>
            <a:ext cx="12113959" cy="6746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مستطيل 1"/>
          <p:cNvSpPr/>
          <p:nvPr/>
        </p:nvSpPr>
        <p:spPr>
          <a:xfrm>
            <a:off x="509451" y="1478168"/>
            <a:ext cx="698862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9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تَدْريباتُ الْكِتاب</a:t>
            </a:r>
            <a:r>
              <a:rPr lang="ar-SA" sz="4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endParaRPr lang="ar-SA" sz="48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grpSp>
        <p:nvGrpSpPr>
          <p:cNvPr id="4" name="مجموعة 3"/>
          <p:cNvGrpSpPr/>
          <p:nvPr/>
        </p:nvGrpSpPr>
        <p:grpSpPr>
          <a:xfrm>
            <a:off x="561703" y="5394960"/>
            <a:ext cx="3252651" cy="1371600"/>
            <a:chOff x="561703" y="5381897"/>
            <a:chExt cx="3252651" cy="1371600"/>
          </a:xfrm>
        </p:grpSpPr>
        <p:sp>
          <p:nvSpPr>
            <p:cNvPr id="5" name="سهم إلى اليمين 4"/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مربع نص 5"/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4000" dirty="0" smtClean="0">
                  <a:hlinkClick r:id="rId3" action="ppaction://hlinksldjump"/>
                </a:rPr>
                <a:t>رجــــوع</a:t>
              </a:r>
              <a:endParaRPr lang="en-US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121780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مربع نص 2"/>
          <p:cNvSpPr txBox="1"/>
          <p:nvPr/>
        </p:nvSpPr>
        <p:spPr>
          <a:xfrm>
            <a:off x="7541620" y="515983"/>
            <a:ext cx="41278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4000" b="1" dirty="0" smtClean="0">
                <a:solidFill>
                  <a:schemeClr val="bg1"/>
                </a:solidFill>
              </a:rPr>
              <a:t>تَدْريبُ الْكِتاب</a:t>
            </a:r>
            <a:endParaRPr lang="en-US" sz="4000" b="1" dirty="0">
              <a:solidFill>
                <a:schemeClr val="bg1"/>
              </a:solidFill>
            </a:endParaRPr>
          </a:p>
        </p:txBody>
      </p:sp>
      <p:pic>
        <p:nvPicPr>
          <p:cNvPr id="1026" name="Picture 2">
            <a:hlinkClick r:id="rId3"/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37" t="13332" r="27709" b="10556"/>
          <a:stretch/>
        </p:blipFill>
        <p:spPr bwMode="auto">
          <a:xfrm>
            <a:off x="685800" y="1223869"/>
            <a:ext cx="10845800" cy="4783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8737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مربع نص 2"/>
          <p:cNvSpPr txBox="1"/>
          <p:nvPr/>
        </p:nvSpPr>
        <p:spPr>
          <a:xfrm>
            <a:off x="7541620" y="561703"/>
            <a:ext cx="41278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4800" b="1" dirty="0" smtClean="0">
                <a:solidFill>
                  <a:schemeClr val="bg1"/>
                </a:solidFill>
              </a:rPr>
              <a:t>تَدْريبُ الْكِتاب</a:t>
            </a:r>
            <a:endParaRPr lang="en-US" sz="4800" b="1" dirty="0">
              <a:solidFill>
                <a:schemeClr val="bg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54" t="30185" r="29479" b="15371"/>
          <a:stretch/>
        </p:blipFill>
        <p:spPr bwMode="auto">
          <a:xfrm>
            <a:off x="774700" y="1392700"/>
            <a:ext cx="10680700" cy="450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4220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78041" y="137996"/>
            <a:ext cx="12113959" cy="6746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مستطيل 3"/>
          <p:cNvSpPr/>
          <p:nvPr/>
        </p:nvSpPr>
        <p:spPr>
          <a:xfrm>
            <a:off x="283028" y="1622887"/>
            <a:ext cx="7419703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115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Noto Naskh Arabic UI"/>
              </a:rPr>
              <a:t>هَيّا نَلْعَب  </a:t>
            </a:r>
            <a:endParaRPr lang="en-US" sz="11500" dirty="0"/>
          </a:p>
        </p:txBody>
      </p:sp>
      <p:grpSp>
        <p:nvGrpSpPr>
          <p:cNvPr id="5" name="مجموعة 4"/>
          <p:cNvGrpSpPr/>
          <p:nvPr/>
        </p:nvGrpSpPr>
        <p:grpSpPr>
          <a:xfrm>
            <a:off x="561703" y="5381897"/>
            <a:ext cx="3252651" cy="1371600"/>
            <a:chOff x="561703" y="5381897"/>
            <a:chExt cx="3252651" cy="1371600"/>
          </a:xfrm>
        </p:grpSpPr>
        <p:sp>
          <p:nvSpPr>
            <p:cNvPr id="6" name="سهم إلى اليمين 5"/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مربع نص 6"/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4000" dirty="0" smtClean="0">
                  <a:hlinkClick r:id="rId3" action="ppaction://hlinksldjump"/>
                </a:rPr>
                <a:t>رجــــوع</a:t>
              </a:r>
              <a:endParaRPr lang="en-US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399204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47"/>
            <a:ext cx="12192000" cy="6858000"/>
          </a:xfrm>
          <a:prstGeom prst="rect">
            <a:avLst/>
          </a:prstGeom>
        </p:spPr>
      </p:pic>
      <p:sp>
        <p:nvSpPr>
          <p:cNvPr id="8" name="مستطيل 7"/>
          <p:cNvSpPr/>
          <p:nvPr/>
        </p:nvSpPr>
        <p:spPr>
          <a:xfrm>
            <a:off x="2055072" y="915384"/>
            <a:ext cx="7419703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115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Noto Naskh Arabic UI"/>
              </a:rPr>
              <a:t>هيّا نَلْعَب</a:t>
            </a:r>
          </a:p>
        </p:txBody>
      </p:sp>
      <p:sp>
        <p:nvSpPr>
          <p:cNvPr id="4" name="مربع نص 3"/>
          <p:cNvSpPr txBox="1"/>
          <p:nvPr/>
        </p:nvSpPr>
        <p:spPr>
          <a:xfrm>
            <a:off x="3594988" y="3443847"/>
            <a:ext cx="37751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3600" b="1" dirty="0" smtClean="0">
                <a:solidFill>
                  <a:schemeClr val="accent1"/>
                </a:solidFill>
                <a:hlinkClick r:id="rId3"/>
              </a:rPr>
              <a:t>برنامج التعلم التفاعلي</a:t>
            </a:r>
            <a:endParaRPr lang="en-US" sz="36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242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78041" y="111870"/>
            <a:ext cx="12113959" cy="6746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مستطيل 3"/>
          <p:cNvSpPr/>
          <p:nvPr/>
        </p:nvSpPr>
        <p:spPr>
          <a:xfrm>
            <a:off x="283028" y="1622887"/>
            <a:ext cx="7419703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115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Noto Naskh Arabic UI"/>
              </a:rPr>
              <a:t>الْمَهامُ</a:t>
            </a:r>
            <a:endParaRPr lang="en-US" sz="11500" dirty="0"/>
          </a:p>
        </p:txBody>
      </p:sp>
      <p:grpSp>
        <p:nvGrpSpPr>
          <p:cNvPr id="5" name="مجموعة 4"/>
          <p:cNvGrpSpPr/>
          <p:nvPr/>
        </p:nvGrpSpPr>
        <p:grpSpPr>
          <a:xfrm>
            <a:off x="561703" y="5381897"/>
            <a:ext cx="3252651" cy="1371600"/>
            <a:chOff x="561703" y="5381897"/>
            <a:chExt cx="3252651" cy="1371600"/>
          </a:xfrm>
        </p:grpSpPr>
        <p:sp>
          <p:nvSpPr>
            <p:cNvPr id="6" name="سهم إلى اليمين 5"/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مربع نص 6"/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4000" dirty="0" smtClean="0">
                  <a:hlinkClick r:id="rId3" action="ppaction://hlinksldjump"/>
                </a:rPr>
                <a:t>رجــــوع</a:t>
              </a:r>
              <a:endParaRPr lang="en-US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3523783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4255592" y="184946"/>
            <a:ext cx="3680816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6600" b="1" dirty="0" smtClean="0">
                <a:ln/>
                <a:solidFill>
                  <a:schemeClr val="accent4"/>
                </a:solidFill>
              </a:rPr>
              <a:t>فَريقُ الْعَمَل </a:t>
            </a:r>
            <a:r>
              <a:rPr lang="ar-SA" sz="6600" b="1" cap="none" spc="0" dirty="0" smtClean="0">
                <a:ln/>
                <a:solidFill>
                  <a:schemeClr val="accent4"/>
                </a:solidFill>
                <a:effectLst/>
              </a:rPr>
              <a:t> </a:t>
            </a:r>
            <a:endParaRPr lang="ar-SA" sz="66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graphicFrame>
        <p:nvGraphicFramePr>
          <p:cNvPr id="4" name="جدول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8719307"/>
              </p:ext>
            </p:extLst>
          </p:nvPr>
        </p:nvGraphicFramePr>
        <p:xfrm>
          <a:off x="2317225" y="1592122"/>
          <a:ext cx="7162336" cy="1584960"/>
        </p:xfrm>
        <a:graphic>
          <a:graphicData uri="http://schemas.openxmlformats.org/drawingml/2006/table">
            <a:tbl>
              <a:tblPr firstRow="1" bandRow="1">
                <a:tableStyleId>{D27102A9-8310-4765-A935-A1911B00CA55}</a:tableStyleId>
              </a:tblPr>
              <a:tblGrid>
                <a:gridCol w="3581168"/>
                <a:gridCol w="3581168"/>
              </a:tblGrid>
              <a:tr h="370840">
                <a:tc>
                  <a:txBody>
                    <a:bodyPr/>
                    <a:lstStyle/>
                    <a:p>
                      <a:r>
                        <a:rPr lang="ar-SA" sz="2000" b="1" dirty="0" smtClean="0">
                          <a:solidFill>
                            <a:schemeClr val="accent4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مدرسة بنات زعترة</a:t>
                      </a:r>
                      <a:r>
                        <a:rPr lang="ar-SA" sz="2000" b="1" baseline="0" dirty="0" smtClean="0">
                          <a:solidFill>
                            <a:schemeClr val="accent4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الأساسية</a:t>
                      </a:r>
                      <a:endParaRPr lang="en-US" sz="2000" b="1" dirty="0">
                        <a:solidFill>
                          <a:schemeClr val="accent4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ar-SA" sz="2000" b="1" dirty="0" smtClean="0">
                          <a:solidFill>
                            <a:schemeClr val="accent4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شرين </a:t>
                      </a:r>
                      <a:r>
                        <a:rPr lang="ar-SA" sz="2000" b="1" baseline="0" smtClean="0">
                          <a:solidFill>
                            <a:schemeClr val="accent4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محمود عثمان أبو </a:t>
                      </a:r>
                      <a:r>
                        <a:rPr lang="ar-SA" sz="2000" b="1" baseline="0" dirty="0" smtClean="0">
                          <a:solidFill>
                            <a:schemeClr val="accent4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طه</a:t>
                      </a:r>
                      <a:endParaRPr lang="en-US" sz="2000" b="1" dirty="0">
                        <a:solidFill>
                          <a:schemeClr val="accent4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ar-SA" sz="2000" b="1" dirty="0" smtClean="0">
                          <a:solidFill>
                            <a:schemeClr val="accent4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مدرسة</a:t>
                      </a:r>
                      <a:r>
                        <a:rPr lang="ar-SA" sz="2000" b="1" baseline="0" dirty="0" smtClean="0">
                          <a:solidFill>
                            <a:schemeClr val="accent4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الفجر الأساسية المختلطة</a:t>
                      </a:r>
                      <a:endParaRPr lang="en-US" sz="2000" b="1" dirty="0">
                        <a:solidFill>
                          <a:schemeClr val="accent4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ar-SA" sz="2000" b="1" dirty="0" smtClean="0">
                          <a:solidFill>
                            <a:schemeClr val="accent4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إيمان ابراهيم محمد </a:t>
                      </a:r>
                      <a:r>
                        <a:rPr lang="ar-SA" sz="2000" b="1" dirty="0" err="1" smtClean="0">
                          <a:solidFill>
                            <a:schemeClr val="accent4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بلاصي</a:t>
                      </a:r>
                      <a:endParaRPr lang="en-US" sz="2000" b="1" dirty="0">
                        <a:solidFill>
                          <a:schemeClr val="accent4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ar-SA" sz="2000" b="1" dirty="0" smtClean="0">
                          <a:solidFill>
                            <a:schemeClr val="accent4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مدرسة بنات تل الربيع الأساسية</a:t>
                      </a:r>
                      <a:endParaRPr lang="en-US" sz="2000" b="1" dirty="0">
                        <a:solidFill>
                          <a:schemeClr val="accent4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ar-SA" sz="2000" b="1" dirty="0" smtClean="0">
                          <a:solidFill>
                            <a:schemeClr val="accent4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أميرة محمد حامد سباتين</a:t>
                      </a:r>
                      <a:endParaRPr lang="en-US" sz="2000" b="1" dirty="0">
                        <a:solidFill>
                          <a:schemeClr val="accent4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ar-SA" sz="2000" b="1" dirty="0" smtClean="0">
                          <a:solidFill>
                            <a:schemeClr val="accent4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مدرسة البراق الأساسية</a:t>
                      </a:r>
                      <a:r>
                        <a:rPr lang="ar-SA" sz="2000" b="1" baseline="0" dirty="0" smtClean="0">
                          <a:solidFill>
                            <a:schemeClr val="accent4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المختلطة</a:t>
                      </a:r>
                      <a:endParaRPr lang="en-US" sz="2000" b="1" dirty="0">
                        <a:solidFill>
                          <a:schemeClr val="accent4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ar-SA" sz="2000" b="1" dirty="0" smtClean="0">
                          <a:solidFill>
                            <a:schemeClr val="accent4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وفاء</a:t>
                      </a:r>
                      <a:r>
                        <a:rPr lang="en-US" sz="2000" b="1" dirty="0" smtClean="0">
                          <a:solidFill>
                            <a:schemeClr val="accent4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ar-SA" sz="2000" b="1" baseline="0" dirty="0" smtClean="0">
                          <a:solidFill>
                            <a:schemeClr val="accent4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خضر حسن صلاح</a:t>
                      </a:r>
                      <a:endParaRPr lang="en-US" sz="2000" b="1" dirty="0">
                        <a:solidFill>
                          <a:schemeClr val="accent4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مربع نص 4"/>
          <p:cNvSpPr txBox="1"/>
          <p:nvPr/>
        </p:nvSpPr>
        <p:spPr>
          <a:xfrm>
            <a:off x="3153103" y="3429000"/>
            <a:ext cx="5533697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 dirty="0" smtClean="0">
                <a:solidFill>
                  <a:srgbClr val="FFC000"/>
                </a:solidFill>
              </a:rPr>
              <a:t>بإشراف الأستاذ عصام عبيد الله</a:t>
            </a:r>
            <a:endParaRPr lang="ar-SA" sz="32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400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360" y="-13063"/>
            <a:ext cx="3596639" cy="6858000"/>
          </a:xfrm>
          <a:prstGeom prst="rect">
            <a:avLst/>
          </a:prstGeom>
        </p:spPr>
      </p:pic>
      <p:sp>
        <p:nvSpPr>
          <p:cNvPr id="3" name="مربع نص 2"/>
          <p:cNvSpPr txBox="1"/>
          <p:nvPr/>
        </p:nvSpPr>
        <p:spPr>
          <a:xfrm>
            <a:off x="8898177" y="404947"/>
            <a:ext cx="2991004" cy="20990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ar-SA" sz="4800" b="1" dirty="0" smtClean="0">
                <a:solidFill>
                  <a:srgbClr val="FF0000"/>
                </a:solidFill>
              </a:rPr>
              <a:t>نشاط تطبيقي</a:t>
            </a:r>
          </a:p>
          <a:p>
            <a:pPr>
              <a:lnSpc>
                <a:spcPct val="200000"/>
              </a:lnSpc>
            </a:pPr>
            <a:endParaRPr lang="en-US" sz="2000" dirty="0"/>
          </a:p>
        </p:txBody>
      </p:sp>
      <p:pic>
        <p:nvPicPr>
          <p:cNvPr id="2050" name="Picture 2">
            <a:hlinkClick r:id="rId3"/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59" t="25761" r="21666" b="20185"/>
          <a:stretch/>
        </p:blipFill>
        <p:spPr bwMode="auto">
          <a:xfrm>
            <a:off x="139700" y="876300"/>
            <a:ext cx="8455660" cy="590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مستطيل 4"/>
          <p:cNvSpPr/>
          <p:nvPr/>
        </p:nvSpPr>
        <p:spPr>
          <a:xfrm>
            <a:off x="6930779" y="291409"/>
            <a:ext cx="122982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2400" b="1" u="sng" dirty="0" smtClean="0">
                <a:cs typeface="Akhbar MT" pitchFamily="2" charset="-78"/>
              </a:rPr>
              <a:t>نَشاطٌ تَطْبيقِيٌ</a:t>
            </a:r>
            <a:endParaRPr lang="ar-SA" sz="2400" b="1" u="sng" dirty="0">
              <a:cs typeface="Akhbar MT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972807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مستطيل 1"/>
          <p:cNvSpPr/>
          <p:nvPr/>
        </p:nvSpPr>
        <p:spPr>
          <a:xfrm>
            <a:off x="5821680" y="656196"/>
            <a:ext cx="5598988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SA" sz="3200" b="1" u="sng" dirty="0">
                <a:solidFill>
                  <a:schemeClr val="bg1"/>
                </a:solidFill>
                <a:cs typeface="Akhbar MT" pitchFamily="2" charset="-78"/>
              </a:rPr>
              <a:t>مُهِمَّة أَدائِيَّة </a:t>
            </a:r>
          </a:p>
          <a:p>
            <a:endParaRPr lang="ar-SA" sz="3200" b="1" dirty="0" smtClean="0">
              <a:solidFill>
                <a:schemeClr val="bg1"/>
              </a:solidFill>
              <a:cs typeface="Akhbar MT" pitchFamily="2" charset="-78"/>
            </a:endParaRPr>
          </a:p>
          <a:p>
            <a:r>
              <a:rPr lang="ar-SA" sz="3200" b="1" dirty="0" smtClean="0">
                <a:solidFill>
                  <a:schemeClr val="bg1"/>
                </a:solidFill>
                <a:cs typeface="Akhbar MT" pitchFamily="2" charset="-78"/>
              </a:rPr>
              <a:t>أعبر عن عدد قناني الكوكا كولا في 3 صناديق</a:t>
            </a:r>
          </a:p>
          <a:p>
            <a:endParaRPr lang="ar-SA" sz="3200" b="1" dirty="0">
              <a:solidFill>
                <a:schemeClr val="bg1"/>
              </a:solidFill>
              <a:cs typeface="Akhbar MT" pitchFamily="2" charset="-78"/>
            </a:endParaRPr>
          </a:p>
          <a:p>
            <a:r>
              <a:rPr lang="ar-SA" sz="3200" b="1" dirty="0" smtClean="0">
                <a:solidFill>
                  <a:schemeClr val="bg1"/>
                </a:solidFill>
                <a:cs typeface="Akhbar MT" pitchFamily="2" charset="-78"/>
              </a:rPr>
              <a:t>الحل: </a:t>
            </a:r>
          </a:p>
          <a:p>
            <a:r>
              <a:rPr lang="ar-SA" sz="3200" b="1" dirty="0" smtClean="0">
                <a:solidFill>
                  <a:schemeClr val="bg1"/>
                </a:solidFill>
                <a:cs typeface="Akhbar MT" pitchFamily="2" charset="-78"/>
              </a:rPr>
              <a:t>بالجمع المتكرر:</a:t>
            </a:r>
          </a:p>
          <a:p>
            <a:endParaRPr lang="ar-SA" sz="3200" b="1" dirty="0">
              <a:solidFill>
                <a:schemeClr val="bg1"/>
              </a:solidFill>
              <a:cs typeface="Akhbar MT" pitchFamily="2" charset="-78"/>
            </a:endParaRPr>
          </a:p>
          <a:p>
            <a:r>
              <a:rPr lang="ar-SA" sz="3200" b="1" dirty="0" smtClean="0">
                <a:solidFill>
                  <a:schemeClr val="bg1"/>
                </a:solidFill>
                <a:cs typeface="Akhbar MT" pitchFamily="2" charset="-78"/>
              </a:rPr>
              <a:t>نقول بالكلمات:</a:t>
            </a:r>
          </a:p>
          <a:p>
            <a:endParaRPr lang="ar-SA" sz="3200" b="1" dirty="0">
              <a:solidFill>
                <a:schemeClr val="bg1"/>
              </a:solidFill>
              <a:cs typeface="Akhbar MT" pitchFamily="2" charset="-78"/>
            </a:endParaRPr>
          </a:p>
          <a:p>
            <a:r>
              <a:rPr lang="ar-SA" sz="3200" b="1" dirty="0" smtClean="0">
                <a:solidFill>
                  <a:schemeClr val="bg1"/>
                </a:solidFill>
                <a:cs typeface="Akhbar MT" pitchFamily="2" charset="-78"/>
              </a:rPr>
              <a:t>جملة الضرب:</a:t>
            </a:r>
            <a:endParaRPr lang="ar-SA" sz="3200" b="1" dirty="0">
              <a:solidFill>
                <a:schemeClr val="bg1"/>
              </a:solidFill>
              <a:cs typeface="Akhbar MT" pitchFamily="2" charset="-78"/>
            </a:endParaRPr>
          </a:p>
        </p:txBody>
      </p:sp>
      <p:pic>
        <p:nvPicPr>
          <p:cNvPr id="1026" name="Picture 2" descr="C:\Users\hp\Desktop\coca-cola-coke-bottles-bottle-glass-pack-box-BG5F6F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26" b="10678"/>
          <a:stretch/>
        </p:blipFill>
        <p:spPr bwMode="auto">
          <a:xfrm>
            <a:off x="584201" y="381000"/>
            <a:ext cx="3771900" cy="6083300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0984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48203"/>
          </a:xfrm>
          <a:prstGeom prst="rect">
            <a:avLst/>
          </a:prstGeom>
        </p:spPr>
      </p:pic>
      <p:sp>
        <p:nvSpPr>
          <p:cNvPr id="4" name="مربع نص 3"/>
          <p:cNvSpPr txBox="1"/>
          <p:nvPr/>
        </p:nvSpPr>
        <p:spPr>
          <a:xfrm>
            <a:off x="1543593" y="352697"/>
            <a:ext cx="9390018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SA" sz="6600" b="1" dirty="0" smtClean="0">
                <a:solidFill>
                  <a:srgbClr val="C00000"/>
                </a:solidFill>
              </a:rPr>
              <a:t>وفقكم الله يا أبطال </a:t>
            </a:r>
          </a:p>
          <a:p>
            <a:pPr algn="ctr">
              <a:lnSpc>
                <a:spcPct val="150000"/>
              </a:lnSpc>
            </a:pPr>
            <a:r>
              <a:rPr lang="ar-SA" sz="6600" b="1" dirty="0" smtClean="0">
                <a:solidFill>
                  <a:srgbClr val="C00000"/>
                </a:solidFill>
              </a:rPr>
              <a:t>أحسنتم </a:t>
            </a:r>
          </a:p>
          <a:p>
            <a:pPr algn="ctr"/>
            <a:endParaRPr lang="ar-SA" sz="6600" b="1" dirty="0" smtClean="0">
              <a:solidFill>
                <a:srgbClr val="C00000"/>
              </a:solidFill>
            </a:endParaRPr>
          </a:p>
          <a:p>
            <a:pPr algn="l"/>
            <a:r>
              <a:rPr lang="ar-SA" sz="8800" b="1" dirty="0" smtClean="0">
                <a:solidFill>
                  <a:schemeClr val="tx2"/>
                </a:solidFill>
              </a:rPr>
              <a:t>إلى اللقــــاء</a:t>
            </a:r>
            <a:endParaRPr lang="en-US" sz="8800" b="1" dirty="0">
              <a:solidFill>
                <a:schemeClr val="tx2"/>
              </a:solidFill>
            </a:endParaRPr>
          </a:p>
        </p:txBody>
      </p:sp>
      <p:sp>
        <p:nvSpPr>
          <p:cNvPr id="6" name="وجه ضاحك 5"/>
          <p:cNvSpPr/>
          <p:nvPr/>
        </p:nvSpPr>
        <p:spPr>
          <a:xfrm rot="20079790">
            <a:off x="463659" y="422227"/>
            <a:ext cx="1937396" cy="1720019"/>
          </a:xfrm>
          <a:prstGeom prst="smileyFac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35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ربع نص 4">
            <a:hlinkClick r:id="rId3" action="ppaction://hlinksldjump"/>
          </p:cNvPr>
          <p:cNvSpPr txBox="1"/>
          <p:nvPr/>
        </p:nvSpPr>
        <p:spPr>
          <a:xfrm>
            <a:off x="5095875" y="723901"/>
            <a:ext cx="2305050" cy="584775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3200" b="1" dirty="0">
                <a:solidFill>
                  <a:schemeClr val="tx1"/>
                </a:solidFill>
              </a:rPr>
              <a:t>عنوان الدرس </a:t>
            </a:r>
            <a:endParaRPr lang="ar-JO" sz="3200" b="1" dirty="0">
              <a:solidFill>
                <a:schemeClr val="tx1"/>
              </a:solidFill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3835" y="444502"/>
            <a:ext cx="1828801" cy="16642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0" name="مجموعة 9"/>
          <p:cNvGrpSpPr/>
          <p:nvPr/>
        </p:nvGrpSpPr>
        <p:grpSpPr>
          <a:xfrm>
            <a:off x="152400" y="222977"/>
            <a:ext cx="12192000" cy="6779522"/>
            <a:chOff x="1" y="78656"/>
            <a:chExt cx="9143999" cy="6801792"/>
          </a:xfrm>
        </p:grpSpPr>
        <p:pic>
          <p:nvPicPr>
            <p:cNvPr id="4" name="صورة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78656"/>
              <a:ext cx="9143999" cy="6801792"/>
            </a:xfrm>
            <a:prstGeom prst="rect">
              <a:avLst/>
            </a:prstGeom>
            <a:ln w="2286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sp>
          <p:nvSpPr>
            <p:cNvPr id="6" name="مربع نص 5">
              <a:hlinkClick r:id="rId6" action="ppaction://hlinksldjump"/>
            </p:cNvPr>
            <p:cNvSpPr txBox="1"/>
            <p:nvPr/>
          </p:nvSpPr>
          <p:spPr>
            <a:xfrm>
              <a:off x="7215174" y="428604"/>
              <a:ext cx="1928826" cy="523220"/>
            </a:xfrm>
            <a:prstGeom prst="rect">
              <a:avLst/>
            </a:prstGeom>
            <a:solidFill>
              <a:schemeClr val="accent2"/>
            </a:solidFill>
            <a:ln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1">
              <a:spAutoFit/>
            </a:bodyPr>
            <a:lstStyle/>
            <a:p>
              <a:pPr algn="ctr"/>
              <a:r>
                <a:rPr lang="ar-SA" sz="2800" b="1" dirty="0">
                  <a:solidFill>
                    <a:schemeClr val="tx1"/>
                  </a:solidFill>
                  <a:hlinkClick r:id="rId7" action="ppaction://hlinksldjump"/>
                </a:rPr>
                <a:t>تدريب الكتاب </a:t>
              </a:r>
              <a:endParaRPr lang="ar-JO" sz="2800" b="1" dirty="0">
                <a:solidFill>
                  <a:schemeClr val="tx1"/>
                </a:solidFill>
              </a:endParaRPr>
            </a:p>
          </p:txBody>
        </p:sp>
        <p:pic>
          <p:nvPicPr>
            <p:cNvPr id="7" name="صورة 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964781" y="1715077"/>
              <a:ext cx="1519238" cy="2527385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  <p:sp>
        <p:nvSpPr>
          <p:cNvPr id="8" name="مربع نص 7">
            <a:hlinkClick r:id="rId9" action="ppaction://hlinksldjump"/>
          </p:cNvPr>
          <p:cNvSpPr txBox="1"/>
          <p:nvPr/>
        </p:nvSpPr>
        <p:spPr>
          <a:xfrm>
            <a:off x="9525024" y="2143116"/>
            <a:ext cx="1142976" cy="523220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 smtClean="0">
                <a:solidFill>
                  <a:schemeClr val="tx1"/>
                </a:solidFill>
                <a:hlinkClick r:id="rId10" action="ppaction://hlinksldjump"/>
              </a:rPr>
              <a:t>المهام</a:t>
            </a:r>
            <a:endParaRPr lang="ar-JO" sz="2800" b="1" dirty="0">
              <a:solidFill>
                <a:schemeClr val="tx1"/>
              </a:solidFill>
            </a:endParaRPr>
          </a:p>
        </p:txBody>
      </p:sp>
      <p:sp>
        <p:nvSpPr>
          <p:cNvPr id="9" name="مربع نص 8">
            <a:hlinkClick r:id="rId11" action="ppaction://hlinksldjump"/>
          </p:cNvPr>
          <p:cNvSpPr txBox="1"/>
          <p:nvPr/>
        </p:nvSpPr>
        <p:spPr>
          <a:xfrm>
            <a:off x="7688156" y="2446010"/>
            <a:ext cx="1073362" cy="523220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solidFill>
                  <a:schemeClr val="tx1"/>
                </a:solidFill>
                <a:hlinkClick r:id="rId12" action="ppaction://hlinksldjump"/>
              </a:rPr>
              <a:t>الهدف</a:t>
            </a:r>
            <a:endParaRPr lang="ar-JO" sz="2800" b="1" dirty="0">
              <a:solidFill>
                <a:schemeClr val="tx1"/>
              </a:solidFill>
            </a:endParaRPr>
          </a:p>
        </p:txBody>
      </p:sp>
      <p:sp>
        <p:nvSpPr>
          <p:cNvPr id="11" name="مربع نص 10">
            <a:hlinkClick r:id="rId9" action="ppaction://hlinksldjump"/>
          </p:cNvPr>
          <p:cNvSpPr txBox="1"/>
          <p:nvPr/>
        </p:nvSpPr>
        <p:spPr>
          <a:xfrm>
            <a:off x="804477" y="2184400"/>
            <a:ext cx="1857388" cy="523220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solidFill>
                  <a:schemeClr val="tx1"/>
                </a:solidFill>
                <a:hlinkClick r:id="rId13" action="ppaction://hlinksldjump"/>
              </a:rPr>
              <a:t>لعبة تفاعلية</a:t>
            </a:r>
            <a:endParaRPr lang="ar-JO" sz="2800" b="1" dirty="0">
              <a:solidFill>
                <a:schemeClr val="tx1"/>
              </a:solidFill>
            </a:endParaRPr>
          </a:p>
        </p:txBody>
      </p:sp>
      <p:sp>
        <p:nvSpPr>
          <p:cNvPr id="13" name="مربع نص 12">
            <a:hlinkClick r:id="rId14" action="ppaction://hlinksldjump"/>
          </p:cNvPr>
          <p:cNvSpPr txBox="1"/>
          <p:nvPr/>
        </p:nvSpPr>
        <p:spPr>
          <a:xfrm>
            <a:off x="4226636" y="2462681"/>
            <a:ext cx="1071570" cy="523220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solidFill>
                  <a:schemeClr val="tx1"/>
                </a:solidFill>
                <a:hlinkClick r:id="rId15" action="ppaction://hlinksldjump"/>
              </a:rPr>
              <a:t>العرض</a:t>
            </a:r>
            <a:endParaRPr lang="ar-JO" sz="2800" b="1" dirty="0">
              <a:solidFill>
                <a:schemeClr val="tx1"/>
              </a:solidFill>
            </a:endParaRPr>
          </a:p>
        </p:txBody>
      </p:sp>
      <p:sp>
        <p:nvSpPr>
          <p:cNvPr id="3" name="مربع نص 2">
            <a:hlinkClick r:id="" action="ppaction://noaction"/>
          </p:cNvPr>
          <p:cNvSpPr txBox="1"/>
          <p:nvPr/>
        </p:nvSpPr>
        <p:spPr>
          <a:xfrm>
            <a:off x="3395670" y="723900"/>
            <a:ext cx="1031081" cy="584775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3200" b="1" dirty="0">
                <a:solidFill>
                  <a:schemeClr val="tx1"/>
                </a:solidFill>
                <a:hlinkClick r:id="rId16" action="ppaction://hlinksldjump"/>
              </a:rPr>
              <a:t>فيديو</a:t>
            </a:r>
            <a:endParaRPr lang="ar-JO" sz="3200" b="1" dirty="0">
              <a:solidFill>
                <a:schemeClr val="tx1"/>
              </a:solidFill>
            </a:endParaRPr>
          </a:p>
        </p:txBody>
      </p:sp>
      <p:sp>
        <p:nvSpPr>
          <p:cNvPr id="14" name="مربع نص 13">
            <a:hlinkClick r:id="rId9" action="ppaction://hlinksldjump"/>
          </p:cNvPr>
          <p:cNvSpPr txBox="1"/>
          <p:nvPr/>
        </p:nvSpPr>
        <p:spPr>
          <a:xfrm>
            <a:off x="5441899" y="1047065"/>
            <a:ext cx="1931422" cy="523220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 smtClean="0">
                <a:solidFill>
                  <a:schemeClr val="tx1"/>
                </a:solidFill>
                <a:hlinkClick r:id="rId11" action="ppaction://hlinksldjump"/>
              </a:rPr>
              <a:t>عنوان الدرس</a:t>
            </a:r>
            <a:endParaRPr lang="ar-JO" sz="2800" b="1" dirty="0">
              <a:solidFill>
                <a:schemeClr val="tx1"/>
              </a:solidFill>
            </a:endParaRPr>
          </a:p>
        </p:txBody>
      </p:sp>
      <p:sp>
        <p:nvSpPr>
          <p:cNvPr id="15" name="مربع نص 14">
            <a:hlinkClick r:id="rId6" action="ppaction://hlinksldjump"/>
          </p:cNvPr>
          <p:cNvSpPr txBox="1"/>
          <p:nvPr/>
        </p:nvSpPr>
        <p:spPr>
          <a:xfrm>
            <a:off x="594572" y="222977"/>
            <a:ext cx="2571768" cy="521507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 smtClean="0">
                <a:solidFill>
                  <a:schemeClr val="tx1"/>
                </a:solidFill>
                <a:hlinkClick r:id="rId14" action="ppaction://hlinksldjump"/>
              </a:rPr>
              <a:t>نشاط كاشف </a:t>
            </a:r>
            <a:endParaRPr lang="ar-JO" sz="2800" b="1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93168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7" name="مستطيل 6"/>
          <p:cNvSpPr/>
          <p:nvPr/>
        </p:nvSpPr>
        <p:spPr>
          <a:xfrm>
            <a:off x="3421234" y="1804740"/>
            <a:ext cx="534954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5400" b="1" cap="none" spc="0" dirty="0" smtClean="0">
                <a:ln/>
                <a:solidFill>
                  <a:schemeClr val="accent4"/>
                </a:solidFill>
                <a:effectLst/>
              </a:rPr>
              <a:t>عِنْوانُ الدَّرْس</a:t>
            </a:r>
          </a:p>
          <a:p>
            <a:pPr algn="ctr"/>
            <a:r>
              <a:rPr lang="ar-SA" sz="5400" b="1" dirty="0" smtClean="0">
                <a:ln/>
                <a:solidFill>
                  <a:schemeClr val="accent4"/>
                </a:solidFill>
              </a:rPr>
              <a:t>حَقائِقُ الضَّرْبِ لِلْعَدَد 6</a:t>
            </a:r>
            <a:endParaRPr lang="ar-SA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347635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7" name="مستطيل 6"/>
          <p:cNvSpPr/>
          <p:nvPr/>
        </p:nvSpPr>
        <p:spPr>
          <a:xfrm>
            <a:off x="1282665" y="1804740"/>
            <a:ext cx="9467656" cy="249299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5400" b="1" dirty="0" smtClean="0">
                <a:ln/>
                <a:solidFill>
                  <a:schemeClr val="accent4"/>
                </a:solidFill>
              </a:rPr>
              <a:t>الهَــــدَف</a:t>
            </a:r>
          </a:p>
          <a:p>
            <a:pPr algn="ctr"/>
            <a:r>
              <a:rPr lang="ar-SA" sz="4800" b="1" dirty="0">
                <a:ln/>
                <a:solidFill>
                  <a:schemeClr val="accent4"/>
                </a:solidFill>
              </a:rPr>
              <a:t>أَنْ يَتعَرَّف </a:t>
            </a:r>
            <a:r>
              <a:rPr lang="ar-SA" sz="4800" b="1">
                <a:ln/>
                <a:solidFill>
                  <a:schemeClr val="accent4"/>
                </a:solidFill>
              </a:rPr>
              <a:t>الطَّالِبُ </a:t>
            </a:r>
            <a:r>
              <a:rPr lang="ar-SA" sz="4800" b="1" smtClean="0">
                <a:ln/>
                <a:solidFill>
                  <a:schemeClr val="accent4"/>
                </a:solidFill>
              </a:rPr>
              <a:t>إِلى  </a:t>
            </a:r>
            <a:r>
              <a:rPr lang="ar-SA" sz="4800" b="1" dirty="0">
                <a:ln/>
                <a:solidFill>
                  <a:schemeClr val="accent4"/>
                </a:solidFill>
              </a:rPr>
              <a:t>حَقائِقُ الضَّرْبِ لِلْعَدَد </a:t>
            </a:r>
            <a:r>
              <a:rPr lang="ar-SA" sz="4800" b="1" dirty="0" smtClean="0">
                <a:ln/>
                <a:solidFill>
                  <a:schemeClr val="accent4"/>
                </a:solidFill>
              </a:rPr>
              <a:t>6</a:t>
            </a:r>
            <a:endParaRPr lang="ar-SA" sz="4800" b="1" dirty="0">
              <a:ln/>
              <a:solidFill>
                <a:schemeClr val="accent4"/>
              </a:solidFill>
            </a:endParaRPr>
          </a:p>
          <a:p>
            <a:pPr algn="ctr"/>
            <a:r>
              <a:rPr lang="ar-SA" sz="5400" b="1" dirty="0" smtClean="0">
                <a:ln/>
                <a:solidFill>
                  <a:schemeClr val="accent4"/>
                </a:solidFill>
              </a:rPr>
              <a:t> </a:t>
            </a:r>
            <a:r>
              <a:rPr lang="ar-SA" sz="5400" b="1" cap="none" spc="0" dirty="0" smtClean="0">
                <a:ln/>
                <a:solidFill>
                  <a:schemeClr val="accent4"/>
                </a:solidFill>
                <a:effectLst/>
              </a:rPr>
              <a:t> </a:t>
            </a:r>
            <a:endParaRPr lang="ar-SA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910925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78041" y="111870"/>
            <a:ext cx="12113959" cy="6746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مستطيل 1"/>
          <p:cNvSpPr/>
          <p:nvPr/>
        </p:nvSpPr>
        <p:spPr>
          <a:xfrm>
            <a:off x="679269" y="1478168"/>
            <a:ext cx="6596741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115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نَشاط كاشف</a:t>
            </a:r>
            <a:r>
              <a:rPr lang="ar-SA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endParaRPr lang="ar-SA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grpSp>
        <p:nvGrpSpPr>
          <p:cNvPr id="5" name="مجموعة 4"/>
          <p:cNvGrpSpPr/>
          <p:nvPr/>
        </p:nvGrpSpPr>
        <p:grpSpPr>
          <a:xfrm>
            <a:off x="561703" y="5381897"/>
            <a:ext cx="3252651" cy="1371600"/>
            <a:chOff x="561703" y="5381897"/>
            <a:chExt cx="3252651" cy="1371600"/>
          </a:xfrm>
        </p:grpSpPr>
        <p:sp>
          <p:nvSpPr>
            <p:cNvPr id="3" name="سهم إلى اليمين 2"/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مربع نص 3"/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4000" dirty="0" smtClean="0">
                  <a:hlinkClick r:id="rId3" action="ppaction://hlinksldjump"/>
                </a:rPr>
                <a:t>رجــــوع</a:t>
              </a:r>
              <a:endParaRPr lang="en-US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2627925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110"/>
            <a:ext cx="12192000" cy="6858000"/>
          </a:xfrm>
          <a:prstGeom prst="rect">
            <a:avLst/>
          </a:prstGeom>
        </p:spPr>
      </p:pic>
      <p:sp>
        <p:nvSpPr>
          <p:cNvPr id="4" name="عنوان 1"/>
          <p:cNvSpPr txBox="1">
            <a:spLocks/>
          </p:cNvSpPr>
          <p:nvPr/>
        </p:nvSpPr>
        <p:spPr>
          <a:xfrm>
            <a:off x="6357257" y="711872"/>
            <a:ext cx="5116286" cy="665693"/>
          </a:xfrm>
          <a:prstGeom prst="rect">
            <a:avLst/>
          </a:prstGeom>
        </p:spPr>
        <p:txBody>
          <a:bodyPr/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200" b="1" dirty="0">
              <a:solidFill>
                <a:schemeClr val="bg1"/>
              </a:solidFill>
              <a:cs typeface="Akhbar MT" pitchFamily="2" charset="-78"/>
            </a:endParaRPr>
          </a:p>
        </p:txBody>
      </p:sp>
      <p:sp>
        <p:nvSpPr>
          <p:cNvPr id="5" name="عنوان 1"/>
          <p:cNvSpPr txBox="1">
            <a:spLocks/>
          </p:cNvSpPr>
          <p:nvPr/>
        </p:nvSpPr>
        <p:spPr>
          <a:xfrm>
            <a:off x="674909" y="570350"/>
            <a:ext cx="10765972" cy="2114660"/>
          </a:xfrm>
          <a:prstGeom prst="rect">
            <a:avLst/>
          </a:prstGeom>
        </p:spPr>
        <p:txBody>
          <a:bodyPr/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SA" sz="3200" b="1" dirty="0" smtClean="0">
                <a:solidFill>
                  <a:schemeClr val="bg1"/>
                </a:solidFill>
                <a:cs typeface="Akhbar MT" pitchFamily="2" charset="-78"/>
              </a:rPr>
              <a:t>يذهب التوأم خالد وهناء إلى في الساعة السابعة صباحا إلى المدرسة، ثم يعودون إلى المنزل في الساعة الواحدة ظهرا :</a:t>
            </a:r>
          </a:p>
          <a:p>
            <a:endParaRPr lang="ar-SA" sz="3200" b="1" dirty="0" smtClean="0">
              <a:solidFill>
                <a:schemeClr val="bg1"/>
              </a:solidFill>
              <a:cs typeface="Akhbar MT" pitchFamily="2" charset="-78"/>
            </a:endParaRPr>
          </a:p>
        </p:txBody>
      </p:sp>
      <p:sp>
        <p:nvSpPr>
          <p:cNvPr id="18" name="عنوان 1"/>
          <p:cNvSpPr txBox="1">
            <a:spLocks/>
          </p:cNvSpPr>
          <p:nvPr/>
        </p:nvSpPr>
        <p:spPr>
          <a:xfrm>
            <a:off x="6786725" y="1567769"/>
            <a:ext cx="4692254" cy="568946"/>
          </a:xfrm>
          <a:prstGeom prst="rect">
            <a:avLst/>
          </a:prstGeom>
        </p:spPr>
        <p:txBody>
          <a:bodyPr/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buFont typeface="Wingdings" pitchFamily="2" charset="2"/>
              <a:buChar char="q"/>
            </a:pPr>
            <a:r>
              <a:rPr lang="ar-SA" sz="3200" b="1" dirty="0">
                <a:solidFill>
                  <a:schemeClr val="bg1"/>
                </a:solidFill>
                <a:cs typeface="Akhbar MT" pitchFamily="2" charset="-78"/>
              </a:rPr>
              <a:t>كم ساعة يبقى الطلبة في مدارسهم في اليوم الواحد</a:t>
            </a:r>
            <a:r>
              <a:rPr lang="ar-SA" sz="3200" b="1" dirty="0" smtClean="0">
                <a:solidFill>
                  <a:schemeClr val="bg1"/>
                </a:solidFill>
                <a:cs typeface="Akhbar MT" pitchFamily="2" charset="-78"/>
              </a:rPr>
              <a:t>؟ </a:t>
            </a:r>
            <a:endParaRPr lang="en-US" sz="3200" b="1" dirty="0">
              <a:solidFill>
                <a:schemeClr val="bg1"/>
              </a:solidFill>
              <a:cs typeface="Akhbar MT" pitchFamily="2" charset="-78"/>
            </a:endParaRPr>
          </a:p>
        </p:txBody>
      </p:sp>
      <p:grpSp>
        <p:nvGrpSpPr>
          <p:cNvPr id="31" name="مجموعة 30"/>
          <p:cNvGrpSpPr/>
          <p:nvPr/>
        </p:nvGrpSpPr>
        <p:grpSpPr>
          <a:xfrm>
            <a:off x="832122" y="1166055"/>
            <a:ext cx="3570505" cy="1373945"/>
            <a:chOff x="2359316" y="1516556"/>
            <a:chExt cx="7892916" cy="1820890"/>
          </a:xfrm>
        </p:grpSpPr>
        <p:pic>
          <p:nvPicPr>
            <p:cNvPr id="1035" name="Picture 11" descr="C:\Users\hp\Desktop\images (2)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59316" y="1516556"/>
              <a:ext cx="2098385" cy="1818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6" name="Picture 12" descr="C:\Users\hp\Desktop\images (1)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18501" y="1516556"/>
              <a:ext cx="1933731" cy="1818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7" name="Picture 13" descr="C:\Users\hp\Desktop\7df232679612673d68437dd09e3b29e9.png_wh860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colorTemperature colorTemp="11200"/>
                      </a14:imgEffect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458" t="18744" r="7776" b="10187"/>
            <a:stretch/>
          </p:blipFill>
          <p:spPr bwMode="auto">
            <a:xfrm flipH="1">
              <a:off x="4406900" y="1516556"/>
              <a:ext cx="3911601" cy="18208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4" name="مستطيل 53"/>
          <p:cNvSpPr/>
          <p:nvPr/>
        </p:nvSpPr>
        <p:spPr>
          <a:xfrm>
            <a:off x="9963193" y="2773815"/>
            <a:ext cx="1510350" cy="707886"/>
          </a:xfrm>
          <a:prstGeom prst="rect">
            <a:avLst/>
          </a:prstGeom>
          <a:noFill/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ContrastingLeftFacing"/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</a:rPr>
              <a:t>07:00</a:t>
            </a:r>
            <a:endParaRPr lang="ar-SA" sz="4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55" name="مستطيل 54"/>
          <p:cNvSpPr/>
          <p:nvPr/>
        </p:nvSpPr>
        <p:spPr>
          <a:xfrm>
            <a:off x="528747" y="2773815"/>
            <a:ext cx="1510350" cy="707886"/>
          </a:xfrm>
          <a:prstGeom prst="rect">
            <a:avLst/>
          </a:prstGeom>
          <a:noFill/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ContrastingLeftFacing"/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</a:rPr>
              <a:t>01</a:t>
            </a:r>
            <a:r>
              <a:rPr lang="ar-SA" sz="4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</a:rPr>
              <a:t>:00</a:t>
            </a:r>
            <a:endParaRPr lang="ar-SA" sz="4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56" name="مستطيل 55"/>
          <p:cNvSpPr/>
          <p:nvPr/>
        </p:nvSpPr>
        <p:spPr>
          <a:xfrm>
            <a:off x="2089897" y="2745313"/>
            <a:ext cx="1510350" cy="707886"/>
          </a:xfrm>
          <a:prstGeom prst="rect">
            <a:avLst/>
          </a:prstGeom>
          <a:noFill/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ContrastingLeftFacing"/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</a:rPr>
              <a:t>12:00</a:t>
            </a:r>
            <a:endParaRPr lang="ar-SA" sz="4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57" name="مستطيل 56"/>
          <p:cNvSpPr/>
          <p:nvPr/>
        </p:nvSpPr>
        <p:spPr>
          <a:xfrm>
            <a:off x="3626325" y="2755155"/>
            <a:ext cx="1510350" cy="707886"/>
          </a:xfrm>
          <a:prstGeom prst="rect">
            <a:avLst/>
          </a:prstGeom>
          <a:noFill/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ContrastingLeftFacing"/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</a:rPr>
              <a:t>11:00</a:t>
            </a:r>
            <a:endParaRPr lang="ar-SA" sz="4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58" name="مستطيل 57"/>
          <p:cNvSpPr/>
          <p:nvPr/>
        </p:nvSpPr>
        <p:spPr>
          <a:xfrm>
            <a:off x="5187475" y="2775168"/>
            <a:ext cx="1510350" cy="707886"/>
          </a:xfrm>
          <a:prstGeom prst="rect">
            <a:avLst/>
          </a:prstGeom>
          <a:noFill/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ContrastingLeftFacing"/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</a:rPr>
              <a:t>10:00</a:t>
            </a:r>
            <a:endParaRPr lang="ar-SA" sz="4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59" name="مستطيل 58"/>
          <p:cNvSpPr/>
          <p:nvPr/>
        </p:nvSpPr>
        <p:spPr>
          <a:xfrm>
            <a:off x="6786725" y="2781756"/>
            <a:ext cx="1510350" cy="707886"/>
          </a:xfrm>
          <a:prstGeom prst="rect">
            <a:avLst/>
          </a:prstGeom>
          <a:noFill/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ContrastingLeftFacing"/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</a:rPr>
              <a:t>09:00</a:t>
            </a:r>
            <a:endParaRPr lang="ar-SA" sz="4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60" name="مستطيل 59"/>
          <p:cNvSpPr/>
          <p:nvPr/>
        </p:nvSpPr>
        <p:spPr>
          <a:xfrm>
            <a:off x="8373275" y="2773815"/>
            <a:ext cx="1510350" cy="707886"/>
          </a:xfrm>
          <a:prstGeom prst="rect">
            <a:avLst/>
          </a:prstGeom>
          <a:noFill/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ContrastingLeftFacing"/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</a:rPr>
              <a:t>08:00</a:t>
            </a:r>
            <a:endParaRPr lang="ar-SA" sz="4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4" name="سهم منحني إلى اليسار 33"/>
          <p:cNvSpPr/>
          <p:nvPr/>
        </p:nvSpPr>
        <p:spPr>
          <a:xfrm rot="5004930">
            <a:off x="10011206" y="3233058"/>
            <a:ext cx="355472" cy="1105103"/>
          </a:xfrm>
          <a:prstGeom prst="curvedLeftArrow">
            <a:avLst>
              <a:gd name="adj1" fmla="val 1921"/>
              <a:gd name="adj2" fmla="val 24189"/>
              <a:gd name="adj3" fmla="val 18908"/>
            </a:avLst>
          </a:prstGeom>
          <a:solidFill>
            <a:schemeClr val="accent4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8" name="سهم منحني إلى اليسار 67"/>
          <p:cNvSpPr/>
          <p:nvPr/>
        </p:nvSpPr>
        <p:spPr>
          <a:xfrm rot="5004930">
            <a:off x="8346870" y="3196334"/>
            <a:ext cx="355472" cy="1105103"/>
          </a:xfrm>
          <a:prstGeom prst="curvedLeftArrow">
            <a:avLst>
              <a:gd name="adj1" fmla="val 1921"/>
              <a:gd name="adj2" fmla="val 24189"/>
              <a:gd name="adj3" fmla="val 18908"/>
            </a:avLst>
          </a:prstGeom>
          <a:solidFill>
            <a:schemeClr val="accent4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9" name="سهم منحني إلى اليسار 68"/>
          <p:cNvSpPr/>
          <p:nvPr/>
        </p:nvSpPr>
        <p:spPr>
          <a:xfrm rot="5004930">
            <a:off x="6794876" y="3220357"/>
            <a:ext cx="355472" cy="1105103"/>
          </a:xfrm>
          <a:prstGeom prst="curvedLeftArrow">
            <a:avLst>
              <a:gd name="adj1" fmla="val 1921"/>
              <a:gd name="adj2" fmla="val 24189"/>
              <a:gd name="adj3" fmla="val 18908"/>
            </a:avLst>
          </a:prstGeom>
          <a:solidFill>
            <a:schemeClr val="accent4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0" name="سهم منحني إلى اليسار 69"/>
          <p:cNvSpPr/>
          <p:nvPr/>
        </p:nvSpPr>
        <p:spPr>
          <a:xfrm rot="5004930">
            <a:off x="5195626" y="3194958"/>
            <a:ext cx="355472" cy="1105103"/>
          </a:xfrm>
          <a:prstGeom prst="curvedLeftArrow">
            <a:avLst>
              <a:gd name="adj1" fmla="val 1921"/>
              <a:gd name="adj2" fmla="val 24189"/>
              <a:gd name="adj3" fmla="val 18908"/>
            </a:avLst>
          </a:prstGeom>
          <a:solidFill>
            <a:schemeClr val="accent4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1" name="سهم منحني إلى اليسار 70"/>
          <p:cNvSpPr/>
          <p:nvPr/>
        </p:nvSpPr>
        <p:spPr>
          <a:xfrm rot="5004930">
            <a:off x="3655603" y="3169558"/>
            <a:ext cx="355472" cy="1105103"/>
          </a:xfrm>
          <a:prstGeom prst="curvedLeftArrow">
            <a:avLst>
              <a:gd name="adj1" fmla="val 1921"/>
              <a:gd name="adj2" fmla="val 24189"/>
              <a:gd name="adj3" fmla="val 18908"/>
            </a:avLst>
          </a:prstGeom>
          <a:solidFill>
            <a:schemeClr val="accent4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2" name="سهم منحني إلى اليسار 71"/>
          <p:cNvSpPr/>
          <p:nvPr/>
        </p:nvSpPr>
        <p:spPr>
          <a:xfrm rot="5004930">
            <a:off x="2069759" y="3207657"/>
            <a:ext cx="355472" cy="1105103"/>
          </a:xfrm>
          <a:prstGeom prst="curvedLeftArrow">
            <a:avLst>
              <a:gd name="adj1" fmla="val 1921"/>
              <a:gd name="adj2" fmla="val 24189"/>
              <a:gd name="adj3" fmla="val 18908"/>
            </a:avLst>
          </a:prstGeom>
          <a:solidFill>
            <a:schemeClr val="accent4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4" name="سحابة 73"/>
          <p:cNvSpPr/>
          <p:nvPr/>
        </p:nvSpPr>
        <p:spPr>
          <a:xfrm>
            <a:off x="1665508" y="1814682"/>
            <a:ext cx="2031039" cy="578242"/>
          </a:xfrm>
          <a:prstGeom prst="cloud">
            <a:avLst/>
          </a:prstGeom>
          <a:solidFill>
            <a:schemeClr val="tx1">
              <a:lumMod val="75000"/>
              <a:lumOff val="25000"/>
            </a:schemeClr>
          </a:solidFill>
          <a:ln w="28575">
            <a:solidFill>
              <a:srgbClr val="FFC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28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 ساعات</a:t>
            </a:r>
            <a:endParaRPr lang="en-US" sz="2800" b="1" dirty="0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5" name="سحابة 74"/>
          <p:cNvSpPr/>
          <p:nvPr/>
        </p:nvSpPr>
        <p:spPr>
          <a:xfrm>
            <a:off x="9963193" y="3978739"/>
            <a:ext cx="635847" cy="548387"/>
          </a:xfrm>
          <a:prstGeom prst="cloud">
            <a:avLst/>
          </a:prstGeom>
          <a:solidFill>
            <a:schemeClr val="tx1">
              <a:lumMod val="75000"/>
              <a:lumOff val="25000"/>
            </a:schemeClr>
          </a:solidFill>
          <a:ln w="28575">
            <a:solidFill>
              <a:srgbClr val="FFC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28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en-US" sz="2800" b="1" dirty="0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6" name="سحابة 75"/>
          <p:cNvSpPr/>
          <p:nvPr/>
        </p:nvSpPr>
        <p:spPr>
          <a:xfrm>
            <a:off x="8206682" y="3967960"/>
            <a:ext cx="635847" cy="548387"/>
          </a:xfrm>
          <a:prstGeom prst="cloud">
            <a:avLst/>
          </a:prstGeom>
          <a:solidFill>
            <a:schemeClr val="tx1">
              <a:lumMod val="75000"/>
              <a:lumOff val="25000"/>
            </a:schemeClr>
          </a:solidFill>
          <a:ln w="28575">
            <a:solidFill>
              <a:srgbClr val="FFC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28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en-US" sz="2800" b="1" dirty="0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7" name="سحابة 76"/>
          <p:cNvSpPr/>
          <p:nvPr/>
        </p:nvSpPr>
        <p:spPr>
          <a:xfrm>
            <a:off x="6654688" y="3978739"/>
            <a:ext cx="635847" cy="548387"/>
          </a:xfrm>
          <a:prstGeom prst="cloud">
            <a:avLst/>
          </a:prstGeom>
          <a:solidFill>
            <a:schemeClr val="tx1">
              <a:lumMod val="75000"/>
              <a:lumOff val="25000"/>
            </a:schemeClr>
          </a:solidFill>
          <a:ln w="28575">
            <a:solidFill>
              <a:srgbClr val="FFC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28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en-US" sz="2800" b="1" dirty="0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8" name="سحابة 77"/>
          <p:cNvSpPr/>
          <p:nvPr/>
        </p:nvSpPr>
        <p:spPr>
          <a:xfrm>
            <a:off x="5080415" y="3967959"/>
            <a:ext cx="635847" cy="548387"/>
          </a:xfrm>
          <a:prstGeom prst="cloud">
            <a:avLst/>
          </a:prstGeom>
          <a:solidFill>
            <a:schemeClr val="tx1">
              <a:lumMod val="75000"/>
              <a:lumOff val="25000"/>
            </a:schemeClr>
          </a:solidFill>
          <a:ln w="28575">
            <a:solidFill>
              <a:srgbClr val="FFC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28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en-US" sz="2800" b="1" dirty="0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9" name="سحابة 78"/>
          <p:cNvSpPr/>
          <p:nvPr/>
        </p:nvSpPr>
        <p:spPr>
          <a:xfrm>
            <a:off x="3515415" y="3939071"/>
            <a:ext cx="635847" cy="548387"/>
          </a:xfrm>
          <a:prstGeom prst="cloud">
            <a:avLst/>
          </a:prstGeom>
          <a:solidFill>
            <a:schemeClr val="tx1">
              <a:lumMod val="75000"/>
              <a:lumOff val="25000"/>
            </a:schemeClr>
          </a:solidFill>
          <a:ln w="28575">
            <a:solidFill>
              <a:srgbClr val="FFC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28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endParaRPr lang="en-US" sz="2800" b="1" dirty="0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0" name="سحابة 79"/>
          <p:cNvSpPr/>
          <p:nvPr/>
        </p:nvSpPr>
        <p:spPr>
          <a:xfrm>
            <a:off x="1908365" y="3967960"/>
            <a:ext cx="635847" cy="548387"/>
          </a:xfrm>
          <a:prstGeom prst="cloud">
            <a:avLst/>
          </a:prstGeom>
          <a:solidFill>
            <a:schemeClr val="tx1">
              <a:lumMod val="75000"/>
              <a:lumOff val="25000"/>
            </a:schemeClr>
          </a:solidFill>
          <a:ln w="28575">
            <a:solidFill>
              <a:srgbClr val="FFC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28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endParaRPr lang="en-US" sz="2800" b="1" dirty="0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1" name="عنوان 1"/>
          <p:cNvSpPr txBox="1">
            <a:spLocks/>
          </p:cNvSpPr>
          <p:nvPr/>
        </p:nvSpPr>
        <p:spPr>
          <a:xfrm>
            <a:off x="4572000" y="4573529"/>
            <a:ext cx="6868881" cy="568946"/>
          </a:xfrm>
          <a:prstGeom prst="rect">
            <a:avLst/>
          </a:prstGeom>
        </p:spPr>
        <p:txBody>
          <a:bodyPr/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buFont typeface="Wingdings" pitchFamily="2" charset="2"/>
              <a:buChar char="q"/>
            </a:pPr>
            <a:r>
              <a:rPr lang="ar-SA" sz="3200" b="1" dirty="0">
                <a:solidFill>
                  <a:schemeClr val="bg1"/>
                </a:solidFill>
                <a:cs typeface="Akhbar MT" pitchFamily="2" charset="-78"/>
              </a:rPr>
              <a:t>كم ساعة يبقى الطلبة في </a:t>
            </a:r>
            <a:r>
              <a:rPr lang="ar-SA" sz="3200" b="1" dirty="0" smtClean="0">
                <a:solidFill>
                  <a:schemeClr val="bg1"/>
                </a:solidFill>
                <a:cs typeface="Akhbar MT" pitchFamily="2" charset="-78"/>
              </a:rPr>
              <a:t>الدوام المدرسي خلال يومين؟</a:t>
            </a:r>
          </a:p>
          <a:p>
            <a:endParaRPr lang="ar-SA" sz="3200" b="1" dirty="0">
              <a:solidFill>
                <a:schemeClr val="bg1"/>
              </a:solidFill>
              <a:cs typeface="Akhbar MT" pitchFamily="2" charset="-78"/>
            </a:endParaRPr>
          </a:p>
          <a:p>
            <a:r>
              <a:rPr lang="ar-SA" sz="3200" b="1" dirty="0" smtClean="0">
                <a:solidFill>
                  <a:schemeClr val="bg1"/>
                </a:solidFill>
                <a:cs typeface="Akhbar MT" pitchFamily="2" charset="-78"/>
              </a:rPr>
              <a:t>             +          =                                                                 </a:t>
            </a:r>
            <a:endParaRPr lang="en-US" sz="3200" b="1" dirty="0">
              <a:solidFill>
                <a:schemeClr val="bg1"/>
              </a:solidFill>
              <a:cs typeface="Akhbar MT" pitchFamily="2" charset="-78"/>
            </a:endParaRPr>
          </a:p>
        </p:txBody>
      </p:sp>
      <p:sp>
        <p:nvSpPr>
          <p:cNvPr id="82" name="سحابة 81"/>
          <p:cNvSpPr/>
          <p:nvPr/>
        </p:nvSpPr>
        <p:spPr>
          <a:xfrm>
            <a:off x="10387744" y="5326860"/>
            <a:ext cx="635847" cy="548387"/>
          </a:xfrm>
          <a:prstGeom prst="cloud">
            <a:avLst/>
          </a:prstGeom>
          <a:solidFill>
            <a:schemeClr val="tx1">
              <a:lumMod val="75000"/>
              <a:lumOff val="25000"/>
            </a:schemeClr>
          </a:solidFill>
          <a:ln w="28575">
            <a:solidFill>
              <a:srgbClr val="FFC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28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endParaRPr lang="en-US" sz="2800" b="1" dirty="0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3" name="سحابة 82"/>
          <p:cNvSpPr/>
          <p:nvPr/>
        </p:nvSpPr>
        <p:spPr>
          <a:xfrm>
            <a:off x="9359044" y="5352260"/>
            <a:ext cx="635847" cy="548387"/>
          </a:xfrm>
          <a:prstGeom prst="cloud">
            <a:avLst/>
          </a:prstGeom>
          <a:solidFill>
            <a:schemeClr val="tx1">
              <a:lumMod val="75000"/>
              <a:lumOff val="25000"/>
            </a:schemeClr>
          </a:solidFill>
          <a:ln w="28575">
            <a:solidFill>
              <a:srgbClr val="FFC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28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endParaRPr lang="en-US" sz="2800" b="1" dirty="0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4" name="سحابة 83"/>
          <p:cNvSpPr/>
          <p:nvPr/>
        </p:nvSpPr>
        <p:spPr>
          <a:xfrm>
            <a:off x="7835900" y="5326860"/>
            <a:ext cx="1028691" cy="548387"/>
          </a:xfrm>
          <a:prstGeom prst="cloud">
            <a:avLst/>
          </a:prstGeom>
          <a:solidFill>
            <a:schemeClr val="tx1">
              <a:lumMod val="75000"/>
              <a:lumOff val="25000"/>
            </a:schemeClr>
          </a:solidFill>
          <a:ln w="28575">
            <a:solidFill>
              <a:srgbClr val="FFC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28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</a:t>
            </a:r>
            <a:endParaRPr lang="en-US" sz="2800" b="1" dirty="0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6" name="سحابة 85"/>
          <p:cNvSpPr/>
          <p:nvPr/>
        </p:nvSpPr>
        <p:spPr>
          <a:xfrm>
            <a:off x="3230440" y="5297005"/>
            <a:ext cx="3138567" cy="578242"/>
          </a:xfrm>
          <a:prstGeom prst="cloud">
            <a:avLst/>
          </a:prstGeom>
          <a:solidFill>
            <a:schemeClr val="tx1">
              <a:lumMod val="75000"/>
              <a:lumOff val="25000"/>
            </a:schemeClr>
          </a:solidFill>
          <a:ln w="28575">
            <a:solidFill>
              <a:srgbClr val="FFC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28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ستَّتان</a:t>
            </a:r>
            <a:endParaRPr lang="en-US" sz="2800" b="1" dirty="0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7" name="سحابة 86"/>
          <p:cNvSpPr/>
          <p:nvPr/>
        </p:nvSpPr>
        <p:spPr>
          <a:xfrm>
            <a:off x="974928" y="5352260"/>
            <a:ext cx="3138567" cy="578242"/>
          </a:xfrm>
          <a:prstGeom prst="cloud">
            <a:avLst/>
          </a:prstGeom>
          <a:solidFill>
            <a:schemeClr val="tx1">
              <a:lumMod val="75000"/>
              <a:lumOff val="25000"/>
            </a:schemeClr>
          </a:solidFill>
          <a:ln w="28575">
            <a:solidFill>
              <a:srgbClr val="FFC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28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× 6 = 12</a:t>
            </a:r>
            <a:endParaRPr lang="en-US" sz="2800" b="1" dirty="0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53738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2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5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8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1" dur="2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4" dur="2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7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82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3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38" presetClass="entr" presetSubtype="0" ac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8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90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8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0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1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1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2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3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5" grpId="0"/>
      <p:bldP spid="56" grpId="0"/>
      <p:bldP spid="57" grpId="0"/>
      <p:bldP spid="58" grpId="0"/>
      <p:bldP spid="59" grpId="0"/>
      <p:bldP spid="60" grpId="0"/>
      <p:bldP spid="34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2" grpId="0" animBg="1"/>
      <p:bldP spid="83" grpId="0" animBg="1"/>
      <p:bldP spid="84" grpId="0" animBg="1"/>
      <p:bldP spid="86" grpId="0" animBg="1"/>
      <p:bldP spid="8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0" y="104503"/>
            <a:ext cx="12113959" cy="6746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مستطيل 1"/>
          <p:cNvSpPr/>
          <p:nvPr/>
        </p:nvSpPr>
        <p:spPr>
          <a:xfrm>
            <a:off x="1332412" y="1478168"/>
            <a:ext cx="5447212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115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الْعَرْض</a:t>
            </a:r>
            <a:r>
              <a:rPr lang="ar-SA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endParaRPr lang="ar-SA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grpSp>
        <p:nvGrpSpPr>
          <p:cNvPr id="4" name="مجموعة 3"/>
          <p:cNvGrpSpPr/>
          <p:nvPr/>
        </p:nvGrpSpPr>
        <p:grpSpPr>
          <a:xfrm>
            <a:off x="561703" y="5381897"/>
            <a:ext cx="3252651" cy="1371600"/>
            <a:chOff x="561703" y="5381897"/>
            <a:chExt cx="3252651" cy="1371600"/>
          </a:xfrm>
        </p:grpSpPr>
        <p:sp>
          <p:nvSpPr>
            <p:cNvPr id="5" name="سهم إلى اليمين 4"/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مربع نص 5"/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4000" dirty="0" smtClean="0">
                  <a:hlinkClick r:id="rId3" action="ppaction://hlinksldjump"/>
                </a:rPr>
                <a:t>رجــــوع</a:t>
              </a:r>
              <a:endParaRPr lang="en-US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241657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مجموعة 2"/>
          <p:cNvGrpSpPr/>
          <p:nvPr/>
        </p:nvGrpSpPr>
        <p:grpSpPr>
          <a:xfrm>
            <a:off x="1270000" y="1257300"/>
            <a:ext cx="3175000" cy="965200"/>
            <a:chOff x="266700" y="1397000"/>
            <a:chExt cx="13500100" cy="2159000"/>
          </a:xfrm>
        </p:grpSpPr>
        <p:pic>
          <p:nvPicPr>
            <p:cNvPr id="2050" name="Picture 2" descr="C:\Users\hp\Desktop\pngtree-cartoon-train-png-image_301512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333" r="2167" b="35333"/>
            <a:stretch/>
          </p:blipFill>
          <p:spPr bwMode="auto">
            <a:xfrm>
              <a:off x="266700" y="1397000"/>
              <a:ext cx="7454900" cy="2159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2" descr="C:\Users\hp\Desktop\pngtree-cartoon-train-png-image_301512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680" t="36333" r="1" b="35333"/>
            <a:stretch/>
          </p:blipFill>
          <p:spPr bwMode="auto">
            <a:xfrm>
              <a:off x="7708900" y="1397000"/>
              <a:ext cx="6057900" cy="2159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مجموعة 5"/>
          <p:cNvGrpSpPr/>
          <p:nvPr/>
        </p:nvGrpSpPr>
        <p:grpSpPr>
          <a:xfrm>
            <a:off x="1270000" y="2387600"/>
            <a:ext cx="3175000" cy="965200"/>
            <a:chOff x="266700" y="1397000"/>
            <a:chExt cx="13500100" cy="2159000"/>
          </a:xfrm>
        </p:grpSpPr>
        <p:pic>
          <p:nvPicPr>
            <p:cNvPr id="7" name="Picture 2" descr="C:\Users\hp\Desktop\pngtree-cartoon-train-png-image_301512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333" r="2167" b="35333"/>
            <a:stretch/>
          </p:blipFill>
          <p:spPr bwMode="auto">
            <a:xfrm>
              <a:off x="266700" y="1397000"/>
              <a:ext cx="7454900" cy="2159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C:\Users\hp\Desktop\pngtree-cartoon-train-png-image_301512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680" t="36333" r="1" b="35333"/>
            <a:stretch/>
          </p:blipFill>
          <p:spPr bwMode="auto">
            <a:xfrm>
              <a:off x="7708900" y="1397000"/>
              <a:ext cx="6057900" cy="2159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مجموعة 8"/>
          <p:cNvGrpSpPr/>
          <p:nvPr/>
        </p:nvGrpSpPr>
        <p:grpSpPr>
          <a:xfrm>
            <a:off x="1270000" y="3619500"/>
            <a:ext cx="3175000" cy="965200"/>
            <a:chOff x="266700" y="1397000"/>
            <a:chExt cx="13500100" cy="2159000"/>
          </a:xfrm>
        </p:grpSpPr>
        <p:pic>
          <p:nvPicPr>
            <p:cNvPr id="10" name="Picture 2" descr="C:\Users\hp\Desktop\pngtree-cartoon-train-png-image_301512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333" r="2167" b="35333"/>
            <a:stretch/>
          </p:blipFill>
          <p:spPr bwMode="auto">
            <a:xfrm>
              <a:off x="266700" y="1397000"/>
              <a:ext cx="7454900" cy="2159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" descr="C:\Users\hp\Desktop\pngtree-cartoon-train-png-image_301512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680" t="36333" r="1" b="35333"/>
            <a:stretch/>
          </p:blipFill>
          <p:spPr bwMode="auto">
            <a:xfrm>
              <a:off x="7708900" y="1397000"/>
              <a:ext cx="6057900" cy="2159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مجموعة 11"/>
          <p:cNvGrpSpPr/>
          <p:nvPr/>
        </p:nvGrpSpPr>
        <p:grpSpPr>
          <a:xfrm>
            <a:off x="1270000" y="4800600"/>
            <a:ext cx="3175000" cy="965200"/>
            <a:chOff x="266700" y="1397000"/>
            <a:chExt cx="13500100" cy="2159000"/>
          </a:xfrm>
        </p:grpSpPr>
        <p:pic>
          <p:nvPicPr>
            <p:cNvPr id="13" name="Picture 2" descr="C:\Users\hp\Desktop\pngtree-cartoon-train-png-image_301512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333" r="2167" b="35333"/>
            <a:stretch/>
          </p:blipFill>
          <p:spPr bwMode="auto">
            <a:xfrm>
              <a:off x="266700" y="1397000"/>
              <a:ext cx="7454900" cy="2159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2" descr="C:\Users\hp\Desktop\pngtree-cartoon-train-png-image_301512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680" t="36333" r="1" b="35333"/>
            <a:stretch/>
          </p:blipFill>
          <p:spPr bwMode="auto">
            <a:xfrm>
              <a:off x="7708900" y="1397000"/>
              <a:ext cx="6057900" cy="2159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مستطيل 4"/>
          <p:cNvSpPr/>
          <p:nvPr/>
        </p:nvSpPr>
        <p:spPr>
          <a:xfrm>
            <a:off x="4559300" y="742434"/>
            <a:ext cx="6731001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SA" sz="2800" b="1" dirty="0" smtClean="0">
                <a:solidFill>
                  <a:schemeClr val="bg1"/>
                </a:solidFill>
                <a:cs typeface="Akhbar MT" pitchFamily="2" charset="-78"/>
              </a:rPr>
              <a:t>إذا كان كل قطار يتكون من 6 عربات، كم عربة في 4 قطارات؟</a:t>
            </a:r>
          </a:p>
          <a:p>
            <a:endParaRPr lang="ar-SA" sz="2800" b="1" dirty="0">
              <a:solidFill>
                <a:schemeClr val="bg1"/>
              </a:solidFill>
              <a:cs typeface="Akhbar MT" pitchFamily="2" charset="-78"/>
            </a:endParaRPr>
          </a:p>
          <a:p>
            <a:r>
              <a:rPr lang="ar-SA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khbar MT" pitchFamily="2" charset="-78"/>
              </a:rPr>
              <a:t>6  +  6  +  6  +  6  =   24</a:t>
            </a:r>
          </a:p>
          <a:p>
            <a:r>
              <a:rPr lang="ar-SA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khbar MT" pitchFamily="2" charset="-78"/>
              </a:rPr>
              <a:t>أربع سِتّات</a:t>
            </a:r>
          </a:p>
          <a:p>
            <a:r>
              <a:rPr lang="ar-SA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khbar MT" pitchFamily="2" charset="-78"/>
              </a:rPr>
              <a:t>4   ×   6   =   24</a:t>
            </a:r>
          </a:p>
        </p:txBody>
      </p:sp>
      <p:sp>
        <p:nvSpPr>
          <p:cNvPr id="15" name="سهم إلى اليسار 14"/>
          <p:cNvSpPr/>
          <p:nvPr/>
        </p:nvSpPr>
        <p:spPr>
          <a:xfrm>
            <a:off x="4559300" y="1422400"/>
            <a:ext cx="927100" cy="711200"/>
          </a:xfrm>
          <a:prstGeom prst="leftArrow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سهم إلى اليسار 16"/>
          <p:cNvSpPr/>
          <p:nvPr/>
        </p:nvSpPr>
        <p:spPr>
          <a:xfrm>
            <a:off x="4559300" y="2514600"/>
            <a:ext cx="927100" cy="711200"/>
          </a:xfrm>
          <a:prstGeom prst="leftArrow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سهم إلى اليسار 17"/>
          <p:cNvSpPr/>
          <p:nvPr/>
        </p:nvSpPr>
        <p:spPr>
          <a:xfrm>
            <a:off x="4559300" y="3746500"/>
            <a:ext cx="927100" cy="711200"/>
          </a:xfrm>
          <a:prstGeom prst="leftArrow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سهم إلى اليسار 18"/>
          <p:cNvSpPr/>
          <p:nvPr/>
        </p:nvSpPr>
        <p:spPr>
          <a:xfrm>
            <a:off x="4559300" y="4838700"/>
            <a:ext cx="927100" cy="711200"/>
          </a:xfrm>
          <a:prstGeom prst="leftArrow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24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مستطيل 19"/>
          <p:cNvSpPr/>
          <p:nvPr/>
        </p:nvSpPr>
        <p:spPr>
          <a:xfrm>
            <a:off x="4699001" y="3492549"/>
            <a:ext cx="6731001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SA" sz="2800" b="1" dirty="0" smtClean="0">
                <a:solidFill>
                  <a:schemeClr val="bg1"/>
                </a:solidFill>
                <a:cs typeface="Akhbar MT" pitchFamily="2" charset="-78"/>
              </a:rPr>
              <a:t>كم عربة في 6 قطارات؟</a:t>
            </a:r>
          </a:p>
          <a:p>
            <a:r>
              <a:rPr lang="ar-SA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khbar MT" pitchFamily="2" charset="-78"/>
              </a:rPr>
              <a:t>6  +  6  +  6  +  6  +   6   +  6 =   36</a:t>
            </a:r>
          </a:p>
          <a:p>
            <a:r>
              <a:rPr lang="ar-SA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khbar MT" pitchFamily="2" charset="-78"/>
              </a:rPr>
              <a:t>سِت سِتّات</a:t>
            </a:r>
          </a:p>
          <a:p>
            <a:r>
              <a:rPr lang="ar-SA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khbar MT" pitchFamily="2" charset="-78"/>
              </a:rPr>
              <a:t> </a:t>
            </a:r>
            <a:r>
              <a:rPr lang="ar-SA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khbar MT" pitchFamily="2" charset="-78"/>
              </a:rPr>
              <a:t>6  ×   6   =   36</a:t>
            </a:r>
          </a:p>
        </p:txBody>
      </p:sp>
    </p:spTree>
    <p:extLst>
      <p:ext uri="{BB962C8B-B14F-4D97-AF65-F5344CB8AC3E}">
        <p14:creationId xmlns:p14="http://schemas.microsoft.com/office/powerpoint/2010/main" val="4151878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5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2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9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4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4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1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6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67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8" grpId="0" animBg="1"/>
      <p:bldP spid="1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3755</TotalTime>
  <Words>371</Words>
  <Application>Microsoft Office PowerPoint</Application>
  <PresentationFormat>Personnalisé</PresentationFormat>
  <Paragraphs>108</Paragraphs>
  <Slides>22</Slides>
  <Notes>0</Notes>
  <HiddenSlides>0</HiddenSlides>
  <MMClips>1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22</vt:i4>
      </vt:variant>
    </vt:vector>
  </HeadingPairs>
  <TitlesOfParts>
    <vt:vector size="23" baseType="lpstr">
      <vt:lpstr>نسق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Manager>داود ابو مويس</Manager>
  <Company>الملتقى التربوي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درس بوربوينت رياضيات جدول ضرب 6 الصف الثالث الفصل الثاني الوحدة السابعة</dc:title>
  <dc:subject>درس بوربوينت رياضيات الصف الثالث الفصل الثاني جدول ضرب 6 الوحدة السابعة</dc:subject>
  <dc:creator>الملتقى التربوي</dc:creator>
  <cp:keywords>رياضيات; الفصل الثاني; عرض بوربوينت; الملتقى التربوي</cp:keywords>
  <dc:description>درس بوربوينت رياضيات الصف الثالث الفصل الثاني الوحدة السابعة جدول ضرب 6</dc:description>
  <cp:lastModifiedBy>HDNL2GSR557</cp:lastModifiedBy>
  <cp:revision>1</cp:revision>
  <dcterms:created xsi:type="dcterms:W3CDTF">2021-03-12T00:28:49Z</dcterms:created>
  <dcterms:modified xsi:type="dcterms:W3CDTF">2021-03-12T00:28:49Z</dcterms:modified>
  <cp:category>الملتقى التربوي; الرياضيات; عرض بوربوينت; الفصل الثاني; الصف الثالث</cp:category>
</cp:coreProperties>
</file>