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96" r:id="rId3"/>
    <p:sldId id="258" r:id="rId4"/>
    <p:sldId id="259" r:id="rId5"/>
    <p:sldId id="281" r:id="rId6"/>
    <p:sldId id="265" r:id="rId7"/>
    <p:sldId id="293" r:id="rId8"/>
    <p:sldId id="283" r:id="rId9"/>
    <p:sldId id="294" r:id="rId10"/>
    <p:sldId id="290" r:id="rId11"/>
    <p:sldId id="295" r:id="rId12"/>
    <p:sldId id="276" r:id="rId13"/>
    <p:sldId id="280" r:id="rId14"/>
    <p:sldId id="271" r:id="rId15"/>
    <p:sldId id="288" r:id="rId16"/>
    <p:sldId id="275" r:id="rId17"/>
    <p:sldId id="273" r:id="rId18"/>
    <p:sldId id="270" r:id="rId19"/>
    <p:sldId id="274" r:id="rId20"/>
    <p:sldId id="268" r:id="rId21"/>
    <p:sldId id="266" r:id="rId22"/>
    <p:sldId id="267" r:id="rId2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>
        <p:scale>
          <a:sx n="70" d="100"/>
          <a:sy n="70" d="100"/>
        </p:scale>
        <p:origin x="-858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5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3&amp;semester=2&amp;subject=2&amp;type=5&amp;submit=submi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l.facebook.com/l.php?u=https://play.google.com/store/apps/details?id=org.UNRWA.ILP&amp;fbclid=IwAR0wkv6biUBY0Cx-DB4LT4f3a8_T8e0R1nWwU0qVJ5wePgedtmuOd_G6zcg&amp;h=AT2gQR65bwZvbOdf5e5jG6P6w0eJXlg_HnosGcQOVXoRjB9qw37R0YN-PKzNhiR4KPvIXBpvzVdxDsPbPB5oc53olyGj8FJBOD96Z6Ri5Bfu1r7wfl_CK5R65NmxSwqdgeXt5Q&amp;subject=&#1604;&#1593;&#1576;&#1577;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17.xml"/><Relationship Id="rId3" Type="http://schemas.openxmlformats.org/officeDocument/2006/relationships/slide" Target="slide3.xml"/><Relationship Id="rId7" Type="http://schemas.openxmlformats.org/officeDocument/2006/relationships/slide" Target="slide14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12.xml"/><Relationship Id="rId1" Type="http://schemas.openxmlformats.org/officeDocument/2006/relationships/tags" Target="../tags/tag1.xml"/><Relationship Id="rId6" Type="http://schemas.openxmlformats.org/officeDocument/2006/relationships/slide" Target="slide22.xml"/><Relationship Id="rId11" Type="http://schemas.openxmlformats.org/officeDocument/2006/relationships/slide" Target="slide4.xml"/><Relationship Id="rId5" Type="http://schemas.openxmlformats.org/officeDocument/2006/relationships/image" Target="../media/image4.jpeg"/><Relationship Id="rId15" Type="http://schemas.openxmlformats.org/officeDocument/2006/relationships/slide" Target="slide8.xml"/><Relationship Id="rId10" Type="http://schemas.openxmlformats.org/officeDocument/2006/relationships/slide" Target="slide19.xml"/><Relationship Id="rId4" Type="http://schemas.openxmlformats.org/officeDocument/2006/relationships/image" Target="../media/image3.emf"/><Relationship Id="rId9" Type="http://schemas.openxmlformats.org/officeDocument/2006/relationships/slide" Target="slide10.xml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s://www.wepal.net/library/?app=content.list&amp;level=3&amp;semester=2&amp;subject=2&amp;type=5&amp;submit=subm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الرِّياضِيّات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86398" y="3163277"/>
            <a:ext cx="3021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smtClean="0">
                <a:ln/>
                <a:solidFill>
                  <a:schemeClr val="accent4"/>
                </a:solidFill>
                <a:effectLst/>
              </a:rPr>
              <a:t>الصَّفُّ ال</a:t>
            </a:r>
            <a:r>
              <a:rPr lang="ar-SA" sz="5400" b="1" smtClean="0">
                <a:ln/>
                <a:solidFill>
                  <a:schemeClr val="accent4"/>
                </a:solidFill>
              </a:rPr>
              <a:t>ثّالِث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61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"/>
            <a:ext cx="12192000" cy="6858000"/>
          </a:xfrm>
          <a:prstGeom prst="rect">
            <a:avLst/>
          </a:prstGeom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604155" y="512113"/>
            <a:ext cx="10907486" cy="1331386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إذا كان سعر كيلو التفاح 5 شيكل، ما ثمن 3 كيلو؟</a:t>
            </a:r>
          </a:p>
          <a:p>
            <a:endParaRPr lang="ar-SA" sz="3200" b="1" dirty="0" smtClean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 باستخدام الجمع المتكرر</a:t>
            </a: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 </a:t>
            </a: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جملة الضرب</a:t>
            </a:r>
            <a:endParaRPr lang="en-US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5044439" y="3270553"/>
            <a:ext cx="6497681" cy="1331386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يصلي المسلم 5 صلوات في اليوم والليلة، كم صلاة يصلي خلال 10 أيام؟</a:t>
            </a:r>
          </a:p>
          <a:p>
            <a:endParaRPr lang="ar-SA" sz="3200" b="1" dirty="0" smtClean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  بالكلمات</a:t>
            </a:r>
            <a:endParaRPr lang="ar-SA" sz="3200" b="1" dirty="0">
              <a:solidFill>
                <a:schemeClr val="bg1"/>
              </a:solidFill>
              <a:cs typeface="Akhbar MT" pitchFamily="2" charset="-78"/>
            </a:endParaRPr>
          </a:p>
          <a:p>
            <a:endParaRPr lang="ar-SA" sz="3200" b="1" dirty="0" smtClean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جملة </a:t>
            </a:r>
            <a:r>
              <a:rPr lang="ar-SA" sz="3200" b="1" dirty="0">
                <a:solidFill>
                  <a:schemeClr val="bg1"/>
                </a:solidFill>
                <a:cs typeface="Akhbar MT" pitchFamily="2" charset="-78"/>
              </a:rPr>
              <a:t>الضرب</a:t>
            </a:r>
            <a:endParaRPr lang="en-US" sz="3200" b="1" dirty="0">
              <a:solidFill>
                <a:schemeClr val="bg1"/>
              </a:solidFill>
              <a:cs typeface="Akhbar MT" pitchFamily="2" charset="-78"/>
            </a:endParaRPr>
          </a:p>
          <a:p>
            <a:endParaRPr lang="en-US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541520" y="1485871"/>
            <a:ext cx="2758440" cy="4332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+5+5=15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7071360" y="2274777"/>
            <a:ext cx="2728268" cy="4332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× 5 = 15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233160" y="4616638"/>
            <a:ext cx="2585978" cy="4332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عشر خمسات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7254240" y="5502936"/>
            <a:ext cx="2606348" cy="4332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× 5 = 50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5" descr="C:\Users\hp\Desktop\رجيم-10-كيلو-فى-أسبوع-تفاح-أخضر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24" y="671468"/>
            <a:ext cx="3697286" cy="279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hp\Desktop\ttt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6477" y="3657601"/>
            <a:ext cx="3702233" cy="253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09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"/>
            <a:ext cx="12192000" cy="6858000"/>
          </a:xfrm>
          <a:prstGeom prst="rect">
            <a:avLst/>
          </a:prstGeom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604155" y="588315"/>
            <a:ext cx="10907486" cy="665693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أعبر عن جمل الضرب التالية باستخدام الرسم</a:t>
            </a:r>
          </a:p>
        </p:txBody>
      </p:sp>
      <p:sp>
        <p:nvSpPr>
          <p:cNvPr id="5" name="سحابة 4"/>
          <p:cNvSpPr/>
          <p:nvPr/>
        </p:nvSpPr>
        <p:spPr>
          <a:xfrm>
            <a:off x="8877297" y="1687166"/>
            <a:ext cx="2090057" cy="7620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× 5 = 30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سحابة 5"/>
          <p:cNvSpPr/>
          <p:nvPr/>
        </p:nvSpPr>
        <p:spPr>
          <a:xfrm>
            <a:off x="8678632" y="3058890"/>
            <a:ext cx="2487388" cy="88174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× 5 = 10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سحابة 6"/>
          <p:cNvSpPr/>
          <p:nvPr/>
        </p:nvSpPr>
        <p:spPr>
          <a:xfrm>
            <a:off x="8877297" y="4390744"/>
            <a:ext cx="2487387" cy="816429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× 5 = 45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دائرة مجوفة 8"/>
          <p:cNvSpPr/>
          <p:nvPr/>
        </p:nvSpPr>
        <p:spPr>
          <a:xfrm>
            <a:off x="7102891" y="1476946"/>
            <a:ext cx="1099460" cy="1287245"/>
          </a:xfrm>
          <a:prstGeom prst="donut">
            <a:avLst>
              <a:gd name="adj" fmla="val 704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مجموعة 10"/>
          <p:cNvGrpSpPr/>
          <p:nvPr/>
        </p:nvGrpSpPr>
        <p:grpSpPr>
          <a:xfrm>
            <a:off x="7215012" y="1640312"/>
            <a:ext cx="867602" cy="876230"/>
            <a:chOff x="7554676" y="1230083"/>
            <a:chExt cx="1262751" cy="1055914"/>
          </a:xfrm>
        </p:grpSpPr>
        <p:sp>
          <p:nvSpPr>
            <p:cNvPr id="10" name="نجمة ذات 5 نقاط 9"/>
            <p:cNvSpPr/>
            <p:nvPr/>
          </p:nvSpPr>
          <p:spPr>
            <a:xfrm>
              <a:off x="8011885" y="1230083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نجمة ذات 5 نقاط 26"/>
            <p:cNvSpPr/>
            <p:nvPr/>
          </p:nvSpPr>
          <p:spPr>
            <a:xfrm>
              <a:off x="8479969" y="1409697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نجمة ذات 5 نقاط 27"/>
            <p:cNvSpPr/>
            <p:nvPr/>
          </p:nvSpPr>
          <p:spPr>
            <a:xfrm>
              <a:off x="8229594" y="1904997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نجمة ذات 5 نقاط 28"/>
            <p:cNvSpPr/>
            <p:nvPr/>
          </p:nvSpPr>
          <p:spPr>
            <a:xfrm>
              <a:off x="7745180" y="1883216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نجمة ذات 5 نقاط 29"/>
            <p:cNvSpPr/>
            <p:nvPr/>
          </p:nvSpPr>
          <p:spPr>
            <a:xfrm>
              <a:off x="7554676" y="1464126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دائرة مجوفة 62"/>
          <p:cNvSpPr/>
          <p:nvPr/>
        </p:nvSpPr>
        <p:spPr>
          <a:xfrm>
            <a:off x="5892424" y="1457027"/>
            <a:ext cx="1099460" cy="1287245"/>
          </a:xfrm>
          <a:prstGeom prst="donut">
            <a:avLst>
              <a:gd name="adj" fmla="val 704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4" name="مجموعة 63"/>
          <p:cNvGrpSpPr/>
          <p:nvPr/>
        </p:nvGrpSpPr>
        <p:grpSpPr>
          <a:xfrm>
            <a:off x="6004545" y="1620393"/>
            <a:ext cx="867602" cy="876230"/>
            <a:chOff x="7554676" y="1230083"/>
            <a:chExt cx="1262751" cy="1055914"/>
          </a:xfrm>
        </p:grpSpPr>
        <p:sp>
          <p:nvSpPr>
            <p:cNvPr id="65" name="نجمة ذات 5 نقاط 64"/>
            <p:cNvSpPr/>
            <p:nvPr/>
          </p:nvSpPr>
          <p:spPr>
            <a:xfrm>
              <a:off x="8011885" y="1230083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نجمة ذات 5 نقاط 65"/>
            <p:cNvSpPr/>
            <p:nvPr/>
          </p:nvSpPr>
          <p:spPr>
            <a:xfrm>
              <a:off x="8479969" y="1409697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نجمة ذات 5 نقاط 66"/>
            <p:cNvSpPr/>
            <p:nvPr/>
          </p:nvSpPr>
          <p:spPr>
            <a:xfrm>
              <a:off x="8229594" y="1904997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نجمة ذات 5 نقاط 67"/>
            <p:cNvSpPr/>
            <p:nvPr/>
          </p:nvSpPr>
          <p:spPr>
            <a:xfrm>
              <a:off x="7745180" y="1883216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نجمة ذات 5 نقاط 68"/>
            <p:cNvSpPr/>
            <p:nvPr/>
          </p:nvSpPr>
          <p:spPr>
            <a:xfrm>
              <a:off x="7554676" y="1464126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دائرة مجوفة 69"/>
          <p:cNvSpPr/>
          <p:nvPr/>
        </p:nvSpPr>
        <p:spPr>
          <a:xfrm>
            <a:off x="4654141" y="1457028"/>
            <a:ext cx="1099460" cy="1287245"/>
          </a:xfrm>
          <a:prstGeom prst="donut">
            <a:avLst>
              <a:gd name="adj" fmla="val 704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1" name="مجموعة 70"/>
          <p:cNvGrpSpPr/>
          <p:nvPr/>
        </p:nvGrpSpPr>
        <p:grpSpPr>
          <a:xfrm>
            <a:off x="4766262" y="1620394"/>
            <a:ext cx="867602" cy="876230"/>
            <a:chOff x="7554676" y="1230083"/>
            <a:chExt cx="1262751" cy="1055914"/>
          </a:xfrm>
        </p:grpSpPr>
        <p:sp>
          <p:nvSpPr>
            <p:cNvPr id="72" name="نجمة ذات 5 نقاط 71"/>
            <p:cNvSpPr/>
            <p:nvPr/>
          </p:nvSpPr>
          <p:spPr>
            <a:xfrm>
              <a:off x="8011885" y="1230083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نجمة ذات 5 نقاط 72"/>
            <p:cNvSpPr/>
            <p:nvPr/>
          </p:nvSpPr>
          <p:spPr>
            <a:xfrm>
              <a:off x="8479969" y="1409697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نجمة ذات 5 نقاط 73"/>
            <p:cNvSpPr/>
            <p:nvPr/>
          </p:nvSpPr>
          <p:spPr>
            <a:xfrm>
              <a:off x="8229594" y="1904997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نجمة ذات 5 نقاط 74"/>
            <p:cNvSpPr/>
            <p:nvPr/>
          </p:nvSpPr>
          <p:spPr>
            <a:xfrm>
              <a:off x="7745180" y="1883216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نجمة ذات 5 نقاط 75"/>
            <p:cNvSpPr/>
            <p:nvPr/>
          </p:nvSpPr>
          <p:spPr>
            <a:xfrm>
              <a:off x="7554676" y="1464126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دائرة مجوفة 76"/>
          <p:cNvSpPr/>
          <p:nvPr/>
        </p:nvSpPr>
        <p:spPr>
          <a:xfrm>
            <a:off x="3403953" y="1415213"/>
            <a:ext cx="1099460" cy="1287245"/>
          </a:xfrm>
          <a:prstGeom prst="donut">
            <a:avLst>
              <a:gd name="adj" fmla="val 704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8" name="مجموعة 77"/>
          <p:cNvGrpSpPr/>
          <p:nvPr/>
        </p:nvGrpSpPr>
        <p:grpSpPr>
          <a:xfrm>
            <a:off x="3516074" y="1578579"/>
            <a:ext cx="867602" cy="876230"/>
            <a:chOff x="7554676" y="1230083"/>
            <a:chExt cx="1262751" cy="1055914"/>
          </a:xfrm>
        </p:grpSpPr>
        <p:sp>
          <p:nvSpPr>
            <p:cNvPr id="79" name="نجمة ذات 5 نقاط 78"/>
            <p:cNvSpPr/>
            <p:nvPr/>
          </p:nvSpPr>
          <p:spPr>
            <a:xfrm>
              <a:off x="8011885" y="1230083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نجمة ذات 5 نقاط 79"/>
            <p:cNvSpPr/>
            <p:nvPr/>
          </p:nvSpPr>
          <p:spPr>
            <a:xfrm>
              <a:off x="8479969" y="1409697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نجمة ذات 5 نقاط 80"/>
            <p:cNvSpPr/>
            <p:nvPr/>
          </p:nvSpPr>
          <p:spPr>
            <a:xfrm>
              <a:off x="8229594" y="1904997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نجمة ذات 5 نقاط 81"/>
            <p:cNvSpPr/>
            <p:nvPr/>
          </p:nvSpPr>
          <p:spPr>
            <a:xfrm>
              <a:off x="7745180" y="1883216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نجمة ذات 5 نقاط 82"/>
            <p:cNvSpPr/>
            <p:nvPr/>
          </p:nvSpPr>
          <p:spPr>
            <a:xfrm>
              <a:off x="7554676" y="1464126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دائرة مجوفة 83"/>
          <p:cNvSpPr/>
          <p:nvPr/>
        </p:nvSpPr>
        <p:spPr>
          <a:xfrm>
            <a:off x="2184750" y="1362179"/>
            <a:ext cx="1099460" cy="1287245"/>
          </a:xfrm>
          <a:prstGeom prst="donut">
            <a:avLst>
              <a:gd name="adj" fmla="val 704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5" name="مجموعة 84"/>
          <p:cNvGrpSpPr/>
          <p:nvPr/>
        </p:nvGrpSpPr>
        <p:grpSpPr>
          <a:xfrm>
            <a:off x="2296871" y="1525545"/>
            <a:ext cx="867602" cy="876230"/>
            <a:chOff x="7554676" y="1230083"/>
            <a:chExt cx="1262751" cy="1055914"/>
          </a:xfrm>
        </p:grpSpPr>
        <p:sp>
          <p:nvSpPr>
            <p:cNvPr id="86" name="نجمة ذات 5 نقاط 85"/>
            <p:cNvSpPr/>
            <p:nvPr/>
          </p:nvSpPr>
          <p:spPr>
            <a:xfrm>
              <a:off x="8011885" y="1230083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نجمة ذات 5 نقاط 86"/>
            <p:cNvSpPr/>
            <p:nvPr/>
          </p:nvSpPr>
          <p:spPr>
            <a:xfrm>
              <a:off x="8479969" y="1409697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نجمة ذات 5 نقاط 87"/>
            <p:cNvSpPr/>
            <p:nvPr/>
          </p:nvSpPr>
          <p:spPr>
            <a:xfrm>
              <a:off x="8229594" y="1904997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نجمة ذات 5 نقاط 88"/>
            <p:cNvSpPr/>
            <p:nvPr/>
          </p:nvSpPr>
          <p:spPr>
            <a:xfrm>
              <a:off x="7745180" y="1883216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نجمة ذات 5 نقاط 89"/>
            <p:cNvSpPr/>
            <p:nvPr/>
          </p:nvSpPr>
          <p:spPr>
            <a:xfrm>
              <a:off x="7554676" y="1464126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دائرة مجوفة 90"/>
          <p:cNvSpPr/>
          <p:nvPr/>
        </p:nvSpPr>
        <p:spPr>
          <a:xfrm>
            <a:off x="976436" y="1377221"/>
            <a:ext cx="1099460" cy="1287245"/>
          </a:xfrm>
          <a:prstGeom prst="donut">
            <a:avLst>
              <a:gd name="adj" fmla="val 704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2" name="مجموعة 91"/>
          <p:cNvGrpSpPr/>
          <p:nvPr/>
        </p:nvGrpSpPr>
        <p:grpSpPr>
          <a:xfrm>
            <a:off x="1088557" y="1540587"/>
            <a:ext cx="867602" cy="876230"/>
            <a:chOff x="7554676" y="1230083"/>
            <a:chExt cx="1262751" cy="1055914"/>
          </a:xfrm>
        </p:grpSpPr>
        <p:sp>
          <p:nvSpPr>
            <p:cNvPr id="93" name="نجمة ذات 5 نقاط 92"/>
            <p:cNvSpPr/>
            <p:nvPr/>
          </p:nvSpPr>
          <p:spPr>
            <a:xfrm>
              <a:off x="8011885" y="1230083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نجمة ذات 5 نقاط 93"/>
            <p:cNvSpPr/>
            <p:nvPr/>
          </p:nvSpPr>
          <p:spPr>
            <a:xfrm>
              <a:off x="8479969" y="1409697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نجمة ذات 5 نقاط 94"/>
            <p:cNvSpPr/>
            <p:nvPr/>
          </p:nvSpPr>
          <p:spPr>
            <a:xfrm>
              <a:off x="8229594" y="1904997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نجمة ذات 5 نقاط 95"/>
            <p:cNvSpPr/>
            <p:nvPr/>
          </p:nvSpPr>
          <p:spPr>
            <a:xfrm>
              <a:off x="7745180" y="1883216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نجمة ذات 5 نقاط 96"/>
            <p:cNvSpPr/>
            <p:nvPr/>
          </p:nvSpPr>
          <p:spPr>
            <a:xfrm>
              <a:off x="7554676" y="1464126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دائرة مجوفة 98"/>
          <p:cNvSpPr/>
          <p:nvPr/>
        </p:nvSpPr>
        <p:spPr>
          <a:xfrm>
            <a:off x="6004545" y="2947720"/>
            <a:ext cx="1967062" cy="1123537"/>
          </a:xfrm>
          <a:prstGeom prst="donut">
            <a:avLst>
              <a:gd name="adj" fmla="val 704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دائرة مجوفة 99"/>
          <p:cNvSpPr/>
          <p:nvPr/>
        </p:nvSpPr>
        <p:spPr>
          <a:xfrm>
            <a:off x="3998868" y="2947720"/>
            <a:ext cx="1910528" cy="1123538"/>
          </a:xfrm>
          <a:prstGeom prst="donut">
            <a:avLst>
              <a:gd name="adj" fmla="val 704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دائرة مجوفة 101"/>
          <p:cNvSpPr/>
          <p:nvPr/>
        </p:nvSpPr>
        <p:spPr>
          <a:xfrm>
            <a:off x="7102891" y="4390744"/>
            <a:ext cx="1575741" cy="911119"/>
          </a:xfrm>
          <a:prstGeom prst="donut">
            <a:avLst>
              <a:gd name="adj" fmla="val 704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" name="دائرة مجوفة 102"/>
          <p:cNvSpPr/>
          <p:nvPr/>
        </p:nvSpPr>
        <p:spPr>
          <a:xfrm>
            <a:off x="6395866" y="5346965"/>
            <a:ext cx="1575741" cy="911119"/>
          </a:xfrm>
          <a:prstGeom prst="donut">
            <a:avLst>
              <a:gd name="adj" fmla="val 704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" name="دائرة مجوفة 103"/>
          <p:cNvSpPr/>
          <p:nvPr/>
        </p:nvSpPr>
        <p:spPr>
          <a:xfrm>
            <a:off x="580653" y="4456577"/>
            <a:ext cx="1575741" cy="911119"/>
          </a:xfrm>
          <a:prstGeom prst="donut">
            <a:avLst>
              <a:gd name="adj" fmla="val 704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دائرة مجوفة 104"/>
          <p:cNvSpPr/>
          <p:nvPr/>
        </p:nvSpPr>
        <p:spPr>
          <a:xfrm>
            <a:off x="2184750" y="4456578"/>
            <a:ext cx="1575741" cy="911119"/>
          </a:xfrm>
          <a:prstGeom prst="donut">
            <a:avLst>
              <a:gd name="adj" fmla="val 704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6" name="دائرة مجوفة 105"/>
          <p:cNvSpPr/>
          <p:nvPr/>
        </p:nvSpPr>
        <p:spPr>
          <a:xfrm>
            <a:off x="3826265" y="4415196"/>
            <a:ext cx="1575741" cy="911119"/>
          </a:xfrm>
          <a:prstGeom prst="donut">
            <a:avLst>
              <a:gd name="adj" fmla="val 704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7" name="دائرة مجوفة 106"/>
          <p:cNvSpPr/>
          <p:nvPr/>
        </p:nvSpPr>
        <p:spPr>
          <a:xfrm>
            <a:off x="5461838" y="4403790"/>
            <a:ext cx="1575741" cy="911119"/>
          </a:xfrm>
          <a:prstGeom prst="donut">
            <a:avLst>
              <a:gd name="adj" fmla="val 704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8" name="دائرة مجوفة 107"/>
          <p:cNvSpPr/>
          <p:nvPr/>
        </p:nvSpPr>
        <p:spPr>
          <a:xfrm>
            <a:off x="1345991" y="5367697"/>
            <a:ext cx="1575741" cy="911119"/>
          </a:xfrm>
          <a:prstGeom prst="donut">
            <a:avLst>
              <a:gd name="adj" fmla="val 704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9" name="دائرة مجوفة 108"/>
          <p:cNvSpPr/>
          <p:nvPr/>
        </p:nvSpPr>
        <p:spPr>
          <a:xfrm>
            <a:off x="2982111" y="5367697"/>
            <a:ext cx="1575741" cy="911119"/>
          </a:xfrm>
          <a:prstGeom prst="donut">
            <a:avLst>
              <a:gd name="adj" fmla="val 704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0" name="دائرة مجوفة 109"/>
          <p:cNvSpPr/>
          <p:nvPr/>
        </p:nvSpPr>
        <p:spPr>
          <a:xfrm>
            <a:off x="4688668" y="5367697"/>
            <a:ext cx="1575741" cy="911119"/>
          </a:xfrm>
          <a:prstGeom prst="donut">
            <a:avLst>
              <a:gd name="adj" fmla="val 704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1" name="مجموعة 110"/>
          <p:cNvGrpSpPr/>
          <p:nvPr/>
        </p:nvGrpSpPr>
        <p:grpSpPr>
          <a:xfrm>
            <a:off x="6308276" y="3055457"/>
            <a:ext cx="1251858" cy="876230"/>
            <a:chOff x="7554676" y="1230083"/>
            <a:chExt cx="1262751" cy="1055914"/>
          </a:xfrm>
        </p:grpSpPr>
        <p:sp>
          <p:nvSpPr>
            <p:cNvPr id="112" name="نجمة ذات 5 نقاط 111"/>
            <p:cNvSpPr/>
            <p:nvPr/>
          </p:nvSpPr>
          <p:spPr>
            <a:xfrm>
              <a:off x="8011885" y="1230083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نجمة ذات 5 نقاط 112"/>
            <p:cNvSpPr/>
            <p:nvPr/>
          </p:nvSpPr>
          <p:spPr>
            <a:xfrm>
              <a:off x="8479969" y="1409697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نجمة ذات 5 نقاط 113"/>
            <p:cNvSpPr/>
            <p:nvPr/>
          </p:nvSpPr>
          <p:spPr>
            <a:xfrm>
              <a:off x="8229594" y="1904997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نجمة ذات 5 نقاط 114"/>
            <p:cNvSpPr/>
            <p:nvPr/>
          </p:nvSpPr>
          <p:spPr>
            <a:xfrm>
              <a:off x="7745180" y="1883216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نجمة ذات 5 نقاط 115"/>
            <p:cNvSpPr/>
            <p:nvPr/>
          </p:nvSpPr>
          <p:spPr>
            <a:xfrm>
              <a:off x="7554676" y="1464126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مجموعة 116"/>
          <p:cNvGrpSpPr/>
          <p:nvPr/>
        </p:nvGrpSpPr>
        <p:grpSpPr>
          <a:xfrm>
            <a:off x="4284453" y="3052219"/>
            <a:ext cx="1251858" cy="876230"/>
            <a:chOff x="7554676" y="1230083"/>
            <a:chExt cx="1262751" cy="1055914"/>
          </a:xfrm>
        </p:grpSpPr>
        <p:sp>
          <p:nvSpPr>
            <p:cNvPr id="118" name="نجمة ذات 5 نقاط 117"/>
            <p:cNvSpPr/>
            <p:nvPr/>
          </p:nvSpPr>
          <p:spPr>
            <a:xfrm>
              <a:off x="8011885" y="1230083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نجمة ذات 5 نقاط 118"/>
            <p:cNvSpPr/>
            <p:nvPr/>
          </p:nvSpPr>
          <p:spPr>
            <a:xfrm>
              <a:off x="8479969" y="1409697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نجمة ذات 5 نقاط 119"/>
            <p:cNvSpPr/>
            <p:nvPr/>
          </p:nvSpPr>
          <p:spPr>
            <a:xfrm>
              <a:off x="8229594" y="1904997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نجمة ذات 5 نقاط 120"/>
            <p:cNvSpPr/>
            <p:nvPr/>
          </p:nvSpPr>
          <p:spPr>
            <a:xfrm>
              <a:off x="7745180" y="1883216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نجمة ذات 5 نقاط 121"/>
            <p:cNvSpPr/>
            <p:nvPr/>
          </p:nvSpPr>
          <p:spPr>
            <a:xfrm>
              <a:off x="7554676" y="1464126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مجموعة 122"/>
          <p:cNvGrpSpPr/>
          <p:nvPr/>
        </p:nvGrpSpPr>
        <p:grpSpPr>
          <a:xfrm>
            <a:off x="7316658" y="4480081"/>
            <a:ext cx="1078091" cy="718147"/>
            <a:chOff x="7554676" y="1230083"/>
            <a:chExt cx="1262751" cy="1055914"/>
          </a:xfrm>
        </p:grpSpPr>
        <p:sp>
          <p:nvSpPr>
            <p:cNvPr id="124" name="نجمة ذات 5 نقاط 123"/>
            <p:cNvSpPr/>
            <p:nvPr/>
          </p:nvSpPr>
          <p:spPr>
            <a:xfrm>
              <a:off x="8011885" y="1230083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نجمة ذات 5 نقاط 124"/>
            <p:cNvSpPr/>
            <p:nvPr/>
          </p:nvSpPr>
          <p:spPr>
            <a:xfrm>
              <a:off x="8479969" y="1409697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نجمة ذات 5 نقاط 125"/>
            <p:cNvSpPr/>
            <p:nvPr/>
          </p:nvSpPr>
          <p:spPr>
            <a:xfrm>
              <a:off x="8229594" y="1904997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نجمة ذات 5 نقاط 126"/>
            <p:cNvSpPr/>
            <p:nvPr/>
          </p:nvSpPr>
          <p:spPr>
            <a:xfrm>
              <a:off x="7745180" y="1883216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نجمة ذات 5 نقاط 127"/>
            <p:cNvSpPr/>
            <p:nvPr/>
          </p:nvSpPr>
          <p:spPr>
            <a:xfrm>
              <a:off x="7554676" y="1464126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مجموعة 128"/>
          <p:cNvGrpSpPr/>
          <p:nvPr/>
        </p:nvGrpSpPr>
        <p:grpSpPr>
          <a:xfrm>
            <a:off x="5655678" y="4490783"/>
            <a:ext cx="1078091" cy="718147"/>
            <a:chOff x="7554676" y="1230083"/>
            <a:chExt cx="1262751" cy="1055914"/>
          </a:xfrm>
        </p:grpSpPr>
        <p:sp>
          <p:nvSpPr>
            <p:cNvPr id="130" name="نجمة ذات 5 نقاط 129"/>
            <p:cNvSpPr/>
            <p:nvPr/>
          </p:nvSpPr>
          <p:spPr>
            <a:xfrm>
              <a:off x="8011885" y="1230083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نجمة ذات 5 نقاط 130"/>
            <p:cNvSpPr/>
            <p:nvPr/>
          </p:nvSpPr>
          <p:spPr>
            <a:xfrm>
              <a:off x="8479969" y="1409697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نجمة ذات 5 نقاط 131"/>
            <p:cNvSpPr/>
            <p:nvPr/>
          </p:nvSpPr>
          <p:spPr>
            <a:xfrm>
              <a:off x="8229594" y="1904997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نجمة ذات 5 نقاط 132"/>
            <p:cNvSpPr/>
            <p:nvPr/>
          </p:nvSpPr>
          <p:spPr>
            <a:xfrm>
              <a:off x="7745180" y="1883216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نجمة ذات 5 نقاط 133"/>
            <p:cNvSpPr/>
            <p:nvPr/>
          </p:nvSpPr>
          <p:spPr>
            <a:xfrm>
              <a:off x="7554676" y="1464126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مجموعة 134"/>
          <p:cNvGrpSpPr/>
          <p:nvPr/>
        </p:nvGrpSpPr>
        <p:grpSpPr>
          <a:xfrm>
            <a:off x="4062068" y="4512993"/>
            <a:ext cx="1078091" cy="718147"/>
            <a:chOff x="7554676" y="1230083"/>
            <a:chExt cx="1262751" cy="1055914"/>
          </a:xfrm>
        </p:grpSpPr>
        <p:sp>
          <p:nvSpPr>
            <p:cNvPr id="136" name="نجمة ذات 5 نقاط 135"/>
            <p:cNvSpPr/>
            <p:nvPr/>
          </p:nvSpPr>
          <p:spPr>
            <a:xfrm>
              <a:off x="8011885" y="1230083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نجمة ذات 5 نقاط 136"/>
            <p:cNvSpPr/>
            <p:nvPr/>
          </p:nvSpPr>
          <p:spPr>
            <a:xfrm>
              <a:off x="8479969" y="1409697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نجمة ذات 5 نقاط 137"/>
            <p:cNvSpPr/>
            <p:nvPr/>
          </p:nvSpPr>
          <p:spPr>
            <a:xfrm>
              <a:off x="8229594" y="1904997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نجمة ذات 5 نقاط 138"/>
            <p:cNvSpPr/>
            <p:nvPr/>
          </p:nvSpPr>
          <p:spPr>
            <a:xfrm>
              <a:off x="7745180" y="1883216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نجمة ذات 5 نقاط 139"/>
            <p:cNvSpPr/>
            <p:nvPr/>
          </p:nvSpPr>
          <p:spPr>
            <a:xfrm>
              <a:off x="7554676" y="1464126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مجموعة 140"/>
          <p:cNvGrpSpPr/>
          <p:nvPr/>
        </p:nvGrpSpPr>
        <p:grpSpPr>
          <a:xfrm>
            <a:off x="2412800" y="4550011"/>
            <a:ext cx="1078091" cy="718147"/>
            <a:chOff x="7554676" y="1230083"/>
            <a:chExt cx="1262751" cy="1055914"/>
          </a:xfrm>
        </p:grpSpPr>
        <p:sp>
          <p:nvSpPr>
            <p:cNvPr id="142" name="نجمة ذات 5 نقاط 141"/>
            <p:cNvSpPr/>
            <p:nvPr/>
          </p:nvSpPr>
          <p:spPr>
            <a:xfrm>
              <a:off x="8011885" y="1230083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نجمة ذات 5 نقاط 142"/>
            <p:cNvSpPr/>
            <p:nvPr/>
          </p:nvSpPr>
          <p:spPr>
            <a:xfrm>
              <a:off x="8479969" y="1409697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نجمة ذات 5 نقاط 143"/>
            <p:cNvSpPr/>
            <p:nvPr/>
          </p:nvSpPr>
          <p:spPr>
            <a:xfrm>
              <a:off x="8229594" y="1904997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نجمة ذات 5 نقاط 144"/>
            <p:cNvSpPr/>
            <p:nvPr/>
          </p:nvSpPr>
          <p:spPr>
            <a:xfrm>
              <a:off x="7745180" y="1883216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نجمة ذات 5 نقاط 145"/>
            <p:cNvSpPr/>
            <p:nvPr/>
          </p:nvSpPr>
          <p:spPr>
            <a:xfrm>
              <a:off x="7554676" y="1464126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مجموعة 146"/>
          <p:cNvGrpSpPr/>
          <p:nvPr/>
        </p:nvGrpSpPr>
        <p:grpSpPr>
          <a:xfrm>
            <a:off x="806945" y="4514125"/>
            <a:ext cx="1078091" cy="718147"/>
            <a:chOff x="7554676" y="1230083"/>
            <a:chExt cx="1262751" cy="1055914"/>
          </a:xfrm>
        </p:grpSpPr>
        <p:sp>
          <p:nvSpPr>
            <p:cNvPr id="148" name="نجمة ذات 5 نقاط 147"/>
            <p:cNvSpPr/>
            <p:nvPr/>
          </p:nvSpPr>
          <p:spPr>
            <a:xfrm>
              <a:off x="8011885" y="1230083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نجمة ذات 5 نقاط 148"/>
            <p:cNvSpPr/>
            <p:nvPr/>
          </p:nvSpPr>
          <p:spPr>
            <a:xfrm>
              <a:off x="8479969" y="1409697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نجمة ذات 5 نقاط 149"/>
            <p:cNvSpPr/>
            <p:nvPr/>
          </p:nvSpPr>
          <p:spPr>
            <a:xfrm>
              <a:off x="8229594" y="1904997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نجمة ذات 5 نقاط 150"/>
            <p:cNvSpPr/>
            <p:nvPr/>
          </p:nvSpPr>
          <p:spPr>
            <a:xfrm>
              <a:off x="7745180" y="1883216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نجمة ذات 5 نقاط 151"/>
            <p:cNvSpPr/>
            <p:nvPr/>
          </p:nvSpPr>
          <p:spPr>
            <a:xfrm>
              <a:off x="7554676" y="1464126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مجموعة 152"/>
          <p:cNvGrpSpPr/>
          <p:nvPr/>
        </p:nvGrpSpPr>
        <p:grpSpPr>
          <a:xfrm>
            <a:off x="6574530" y="5443450"/>
            <a:ext cx="1078091" cy="718147"/>
            <a:chOff x="7554676" y="1230083"/>
            <a:chExt cx="1262751" cy="1055914"/>
          </a:xfrm>
        </p:grpSpPr>
        <p:sp>
          <p:nvSpPr>
            <p:cNvPr id="154" name="نجمة ذات 5 نقاط 153"/>
            <p:cNvSpPr/>
            <p:nvPr/>
          </p:nvSpPr>
          <p:spPr>
            <a:xfrm>
              <a:off x="8011885" y="1230083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نجمة ذات 5 نقاط 154"/>
            <p:cNvSpPr/>
            <p:nvPr/>
          </p:nvSpPr>
          <p:spPr>
            <a:xfrm>
              <a:off x="8479969" y="1409697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نجمة ذات 5 نقاط 155"/>
            <p:cNvSpPr/>
            <p:nvPr/>
          </p:nvSpPr>
          <p:spPr>
            <a:xfrm>
              <a:off x="8229594" y="1904997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نجمة ذات 5 نقاط 156"/>
            <p:cNvSpPr/>
            <p:nvPr/>
          </p:nvSpPr>
          <p:spPr>
            <a:xfrm>
              <a:off x="7745180" y="1883216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نجمة ذات 5 نقاط 157"/>
            <p:cNvSpPr/>
            <p:nvPr/>
          </p:nvSpPr>
          <p:spPr>
            <a:xfrm>
              <a:off x="7554676" y="1464126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مجموعة 158"/>
          <p:cNvGrpSpPr/>
          <p:nvPr/>
        </p:nvGrpSpPr>
        <p:grpSpPr>
          <a:xfrm>
            <a:off x="4897152" y="5443450"/>
            <a:ext cx="1078091" cy="718147"/>
            <a:chOff x="7554676" y="1230083"/>
            <a:chExt cx="1262751" cy="1055914"/>
          </a:xfrm>
        </p:grpSpPr>
        <p:sp>
          <p:nvSpPr>
            <p:cNvPr id="160" name="نجمة ذات 5 نقاط 159"/>
            <p:cNvSpPr/>
            <p:nvPr/>
          </p:nvSpPr>
          <p:spPr>
            <a:xfrm>
              <a:off x="8011885" y="1230083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نجمة ذات 5 نقاط 160"/>
            <p:cNvSpPr/>
            <p:nvPr/>
          </p:nvSpPr>
          <p:spPr>
            <a:xfrm>
              <a:off x="8479969" y="1409697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نجمة ذات 5 نقاط 161"/>
            <p:cNvSpPr/>
            <p:nvPr/>
          </p:nvSpPr>
          <p:spPr>
            <a:xfrm>
              <a:off x="8229594" y="1904997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نجمة ذات 5 نقاط 162"/>
            <p:cNvSpPr/>
            <p:nvPr/>
          </p:nvSpPr>
          <p:spPr>
            <a:xfrm>
              <a:off x="7745180" y="1883216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نجمة ذات 5 نقاط 163"/>
            <p:cNvSpPr/>
            <p:nvPr/>
          </p:nvSpPr>
          <p:spPr>
            <a:xfrm>
              <a:off x="7554676" y="1464126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مجموعة 164"/>
          <p:cNvGrpSpPr/>
          <p:nvPr/>
        </p:nvGrpSpPr>
        <p:grpSpPr>
          <a:xfrm>
            <a:off x="3208886" y="5443450"/>
            <a:ext cx="1078091" cy="718147"/>
            <a:chOff x="7554676" y="1230083"/>
            <a:chExt cx="1262751" cy="1055914"/>
          </a:xfrm>
        </p:grpSpPr>
        <p:sp>
          <p:nvSpPr>
            <p:cNvPr id="166" name="نجمة ذات 5 نقاط 165"/>
            <p:cNvSpPr/>
            <p:nvPr/>
          </p:nvSpPr>
          <p:spPr>
            <a:xfrm>
              <a:off x="8011885" y="1230083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نجمة ذات 5 نقاط 166"/>
            <p:cNvSpPr/>
            <p:nvPr/>
          </p:nvSpPr>
          <p:spPr>
            <a:xfrm>
              <a:off x="8479969" y="1409697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نجمة ذات 5 نقاط 167"/>
            <p:cNvSpPr/>
            <p:nvPr/>
          </p:nvSpPr>
          <p:spPr>
            <a:xfrm>
              <a:off x="8229594" y="1904997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نجمة ذات 5 نقاط 168"/>
            <p:cNvSpPr/>
            <p:nvPr/>
          </p:nvSpPr>
          <p:spPr>
            <a:xfrm>
              <a:off x="7745180" y="1883216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نجمة ذات 5 نقاط 169"/>
            <p:cNvSpPr/>
            <p:nvPr/>
          </p:nvSpPr>
          <p:spPr>
            <a:xfrm>
              <a:off x="7554676" y="1464126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مجموعة 170"/>
          <p:cNvGrpSpPr/>
          <p:nvPr/>
        </p:nvGrpSpPr>
        <p:grpSpPr>
          <a:xfrm>
            <a:off x="1576993" y="5443450"/>
            <a:ext cx="1078091" cy="718147"/>
            <a:chOff x="7554676" y="1230083"/>
            <a:chExt cx="1262751" cy="1055914"/>
          </a:xfrm>
        </p:grpSpPr>
        <p:sp>
          <p:nvSpPr>
            <p:cNvPr id="172" name="نجمة ذات 5 نقاط 171"/>
            <p:cNvSpPr/>
            <p:nvPr/>
          </p:nvSpPr>
          <p:spPr>
            <a:xfrm>
              <a:off x="8011885" y="1230083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نجمة ذات 5 نقاط 172"/>
            <p:cNvSpPr/>
            <p:nvPr/>
          </p:nvSpPr>
          <p:spPr>
            <a:xfrm>
              <a:off x="8479969" y="1409697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نجمة ذات 5 نقاط 173"/>
            <p:cNvSpPr/>
            <p:nvPr/>
          </p:nvSpPr>
          <p:spPr>
            <a:xfrm>
              <a:off x="8229594" y="1904997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نجمة ذات 5 نقاط 174"/>
            <p:cNvSpPr/>
            <p:nvPr/>
          </p:nvSpPr>
          <p:spPr>
            <a:xfrm>
              <a:off x="7745180" y="1883216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نجمة ذات 5 نقاط 175"/>
            <p:cNvSpPr/>
            <p:nvPr/>
          </p:nvSpPr>
          <p:spPr>
            <a:xfrm>
              <a:off x="7554676" y="1464126"/>
              <a:ext cx="337458" cy="381000"/>
            </a:xfrm>
            <a:prstGeom prst="star5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3" grpId="0" animBg="1"/>
      <p:bldP spid="70" grpId="0" animBg="1"/>
      <p:bldP spid="77" grpId="0" animBg="1"/>
      <p:bldP spid="84" grpId="0" animBg="1"/>
      <p:bldP spid="91" grpId="0" animBg="1"/>
      <p:bldP spid="99" grpId="0" animBg="1"/>
      <p:bldP spid="100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65918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نٌشاهِدُ مَعاً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89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821577" y="2967335"/>
            <a:ext cx="69625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إدراج فيديو أو اغنية 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ضرب 5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" y="13648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6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509451" y="1478168"/>
            <a:ext cx="6988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تَدْريباتُ الْكِتاب</a:t>
            </a:r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94960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7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41620" y="515983"/>
            <a:ext cx="4127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solidFill>
                  <a:schemeClr val="bg1"/>
                </a:solidFill>
              </a:rPr>
              <a:t>تَدْريبُ الْكِتاب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1" t="12706" r="27054" b="10000"/>
          <a:stretch/>
        </p:blipFill>
        <p:spPr bwMode="auto">
          <a:xfrm>
            <a:off x="696685" y="1208313"/>
            <a:ext cx="10787744" cy="490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73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41620" y="561703"/>
            <a:ext cx="412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solidFill>
                  <a:schemeClr val="bg1"/>
                </a:solidFill>
              </a:rPr>
              <a:t>تَدْريبُ الْكِتاب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9218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8" t="15873" r="28481" b="34444"/>
          <a:stretch/>
        </p:blipFill>
        <p:spPr bwMode="auto">
          <a:xfrm>
            <a:off x="783771" y="1392699"/>
            <a:ext cx="10613571" cy="460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2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37996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نَلْعَب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20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"/>
            <a:ext cx="12192000" cy="68580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181431" y="749465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هيّا نَلْعَب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3425588" y="2982182"/>
            <a:ext cx="4926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accent1"/>
                </a:solidFill>
                <a:hlinkClick r:id="rId3"/>
              </a:rPr>
              <a:t>برنامج التعلم التفاعلي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الْمَهامُ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37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255592" y="184946"/>
            <a:ext cx="36808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600" b="1" dirty="0" smtClean="0">
                <a:ln/>
                <a:solidFill>
                  <a:schemeClr val="accent4"/>
                </a:solidFill>
              </a:rPr>
              <a:t>فَريقُ الْعَمَل </a:t>
            </a:r>
            <a:r>
              <a:rPr lang="ar-SA" sz="66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6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919086"/>
              </p:ext>
            </p:extLst>
          </p:nvPr>
        </p:nvGraphicFramePr>
        <p:xfrm>
          <a:off x="2317225" y="1592122"/>
          <a:ext cx="7162336" cy="15849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581168"/>
                <a:gridCol w="3581168"/>
              </a:tblGrid>
              <a:tr h="370840"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 بنات زعترة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الأساسية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2000" b="1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شرين</a:t>
                      </a:r>
                      <a:r>
                        <a:rPr lang="ar-SA" sz="2000" b="1" baseline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محمود عثمان 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أبو طه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الفجر الأساسية المختلطة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إيمان ابراهيم محمد </a:t>
                      </a:r>
                      <a:r>
                        <a:rPr lang="ar-SA" sz="2000" b="1" dirty="0" err="1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بلاصي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 بنات تل الربيع الأساسية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أميرة محمد حامد سباتين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 البراق الأساسية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المختلطة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وفاء</a:t>
                      </a:r>
                      <a:r>
                        <a:rPr lang="en-US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خضر حسن صلاح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2893325" y="3429000"/>
            <a:ext cx="63598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C000"/>
                </a:solidFill>
              </a:rPr>
              <a:t>بإشراف الأستاذ عصام عبيد الله</a:t>
            </a:r>
            <a:endParaRPr lang="ar-SA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-13063"/>
            <a:ext cx="359663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98177" y="404947"/>
            <a:ext cx="2991004" cy="209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4800" b="1" dirty="0" smtClean="0">
                <a:solidFill>
                  <a:srgbClr val="FF0000"/>
                </a:solidFill>
              </a:rPr>
              <a:t>نشاط تطبيقي</a:t>
            </a: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8" t="19048" r="17857" b="36190"/>
          <a:stretch/>
        </p:blipFill>
        <p:spPr bwMode="auto">
          <a:xfrm>
            <a:off x="304800" y="1066799"/>
            <a:ext cx="8098971" cy="57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6584531" y="291409"/>
            <a:ext cx="1576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u="sng" dirty="0" smtClean="0">
                <a:cs typeface="Akhbar MT" pitchFamily="2" charset="-78"/>
              </a:rPr>
              <a:t>نَشاطٌ تَطْبيقِيٌ</a:t>
            </a:r>
            <a:endParaRPr lang="ar-SA" sz="3200" b="1" u="sng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280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5821680" y="656196"/>
            <a:ext cx="55989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u="sng" dirty="0">
                <a:solidFill>
                  <a:schemeClr val="bg1"/>
                </a:solidFill>
                <a:cs typeface="Akhbar MT" pitchFamily="2" charset="-78"/>
              </a:rPr>
              <a:t>مُهِمَّة أَدائِيَّة </a:t>
            </a:r>
          </a:p>
          <a:p>
            <a:endParaRPr lang="ar-SA" sz="3200" b="1" dirty="0" smtClean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أعبر عن عدد الأصابع في أيدي إخوتي </a:t>
            </a:r>
          </a:p>
          <a:p>
            <a:endParaRPr lang="ar-SA" sz="3200" b="1" dirty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الحل: </a:t>
            </a: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بالجمع المتكرر:</a:t>
            </a:r>
          </a:p>
          <a:p>
            <a:endParaRPr lang="ar-SA" sz="3200" b="1" dirty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نقول بالكلمات:</a:t>
            </a:r>
          </a:p>
          <a:p>
            <a:endParaRPr lang="ar-SA" sz="3200" b="1" dirty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جملة الضرب:</a:t>
            </a:r>
            <a:endParaRPr lang="ar-SA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pic>
        <p:nvPicPr>
          <p:cNvPr id="11267" name="Picture 3" descr="C:\Users\hp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9" y="315686"/>
            <a:ext cx="5667691" cy="616131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9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20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543593" y="352697"/>
            <a:ext cx="93900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أحسنتم </a:t>
            </a:r>
          </a:p>
          <a:p>
            <a:pPr algn="ctr"/>
            <a:endParaRPr lang="ar-SA" sz="6600" b="1" dirty="0" smtClean="0">
              <a:solidFill>
                <a:srgbClr val="C00000"/>
              </a:solidFill>
            </a:endParaRPr>
          </a:p>
          <a:p>
            <a:pPr algn="l"/>
            <a:r>
              <a:rPr lang="ar-SA" sz="8800" b="1" dirty="0" smtClean="0">
                <a:solidFill>
                  <a:schemeClr val="tx2"/>
                </a:solidFill>
              </a:rPr>
              <a:t>إلى اللقــــاء</a:t>
            </a:r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6" name="وجه ضاحك 5"/>
          <p:cNvSpPr/>
          <p:nvPr/>
        </p:nvSpPr>
        <p:spPr>
          <a:xfrm rot="20079790">
            <a:off x="463659" y="422227"/>
            <a:ext cx="1937396" cy="1720019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hlinkClick r:id="rId3" action="ppaction://hlinksldjump"/>
          </p:cNvPr>
          <p:cNvSpPr txBox="1"/>
          <p:nvPr/>
        </p:nvSpPr>
        <p:spPr>
          <a:xfrm>
            <a:off x="5095875" y="723901"/>
            <a:ext cx="230505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عنوان الدرس </a:t>
            </a:r>
            <a:endParaRPr lang="ar-JO" sz="3200" b="1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835" y="444502"/>
            <a:ext cx="1828801" cy="16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/>
          <p:cNvGrpSpPr/>
          <p:nvPr/>
        </p:nvGrpSpPr>
        <p:grpSpPr>
          <a:xfrm>
            <a:off x="152400" y="222977"/>
            <a:ext cx="12192000" cy="6779522"/>
            <a:chOff x="1" y="78656"/>
            <a:chExt cx="9143999" cy="6801792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656"/>
              <a:ext cx="9143999" cy="68017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مربع نص 5">
              <a:hlinkClick r:id="rId6" action="ppaction://hlinksldjump"/>
            </p:cNvPr>
            <p:cNvSpPr txBox="1"/>
            <p:nvPr/>
          </p:nvSpPr>
          <p:spPr>
            <a:xfrm>
              <a:off x="7215174" y="428604"/>
              <a:ext cx="1928826" cy="52322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hlinkClick r:id="rId7" action="ppaction://hlinksldjump"/>
                </a:rPr>
                <a:t>تدريب الكتاب </a:t>
              </a:r>
              <a:endParaRPr lang="ar-JO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4781" y="1715077"/>
              <a:ext cx="1519238" cy="2527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مربع نص 7">
            <a:hlinkClick r:id="rId9" action="ppaction://hlinksldjump"/>
          </p:cNvPr>
          <p:cNvSpPr txBox="1"/>
          <p:nvPr/>
        </p:nvSpPr>
        <p:spPr>
          <a:xfrm>
            <a:off x="9525024" y="2143116"/>
            <a:ext cx="1142976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0" action="ppaction://hlinksldjump"/>
              </a:rPr>
              <a:t>المهام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hlinkClick r:id="rId11" action="ppaction://hlinksldjump"/>
          </p:cNvPr>
          <p:cNvSpPr txBox="1"/>
          <p:nvPr/>
        </p:nvSpPr>
        <p:spPr>
          <a:xfrm>
            <a:off x="7688156" y="2446010"/>
            <a:ext cx="107336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2" action="ppaction://hlinksldjump"/>
              </a:rPr>
              <a:t>الهدف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hlinkClick r:id="rId9" action="ppaction://hlinksldjump"/>
          </p:cNvPr>
          <p:cNvSpPr txBox="1"/>
          <p:nvPr/>
        </p:nvSpPr>
        <p:spPr>
          <a:xfrm>
            <a:off x="804477" y="2184400"/>
            <a:ext cx="185738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3" action="ppaction://hlinksldjump"/>
              </a:rPr>
              <a:t>لعبة تفاعلية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hlinkClick r:id="rId14" action="ppaction://hlinksldjump"/>
          </p:cNvPr>
          <p:cNvSpPr txBox="1"/>
          <p:nvPr/>
        </p:nvSpPr>
        <p:spPr>
          <a:xfrm>
            <a:off x="4226636" y="2462681"/>
            <a:ext cx="107157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5" action="ppaction://hlinksldjump"/>
              </a:rPr>
              <a:t>العرض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3" name="مربع نص 2">
            <a:hlinkClick r:id="" action="ppaction://noaction"/>
          </p:cNvPr>
          <p:cNvSpPr txBox="1"/>
          <p:nvPr/>
        </p:nvSpPr>
        <p:spPr>
          <a:xfrm>
            <a:off x="3395670" y="723900"/>
            <a:ext cx="1031081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  <a:hlinkClick r:id="rId16" action="ppaction://hlinksldjump"/>
              </a:rPr>
              <a:t>فيديو</a:t>
            </a: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hlinkClick r:id="rId9" action="ppaction://hlinksldjump"/>
          </p:cNvPr>
          <p:cNvSpPr txBox="1"/>
          <p:nvPr/>
        </p:nvSpPr>
        <p:spPr>
          <a:xfrm>
            <a:off x="5441899" y="1047065"/>
            <a:ext cx="193142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1" action="ppaction://hlinksldjump"/>
              </a:rPr>
              <a:t>عنوان الدرس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hlinkClick r:id="rId6" action="ppaction://hlinksldjump"/>
          </p:cNvPr>
          <p:cNvSpPr txBox="1"/>
          <p:nvPr/>
        </p:nvSpPr>
        <p:spPr>
          <a:xfrm>
            <a:off x="594572" y="222977"/>
            <a:ext cx="2571768" cy="52150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4" action="ppaction://hlinksldjump"/>
              </a:rPr>
              <a:t>نشاط كاشف 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1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421234" y="1804740"/>
            <a:ext cx="53495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عِنْوانُ الدَّرْس</a:t>
            </a:r>
          </a:p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حَقائِقُ الضَّرْبِ لِلْعَدَد 5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76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540749" y="1804740"/>
            <a:ext cx="8951488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الهَــــدَف</a:t>
            </a:r>
          </a:p>
          <a:p>
            <a:pPr algn="ctr"/>
            <a:r>
              <a:rPr lang="ar-SA" sz="4800" b="1" dirty="0">
                <a:ln/>
                <a:solidFill>
                  <a:schemeClr val="accent4"/>
                </a:solidFill>
              </a:rPr>
              <a:t>أَنْ يَتعَرَّف </a:t>
            </a:r>
            <a:r>
              <a:rPr lang="ar-SA" sz="4800" b="1">
                <a:ln/>
                <a:solidFill>
                  <a:schemeClr val="accent4"/>
                </a:solidFill>
              </a:rPr>
              <a:t>الطَّالِبُ </a:t>
            </a:r>
            <a:r>
              <a:rPr lang="ar-SA" sz="4800" b="1" smtClean="0">
                <a:ln/>
                <a:solidFill>
                  <a:schemeClr val="accent4"/>
                </a:solidFill>
              </a:rPr>
              <a:t>إِلى </a:t>
            </a:r>
            <a:r>
              <a:rPr lang="ar-SA" sz="4800" b="1" dirty="0">
                <a:ln/>
                <a:solidFill>
                  <a:schemeClr val="accent4"/>
                </a:solidFill>
              </a:rPr>
              <a:t>حَقائِقُ الضَّرْبِ لِلْعَدَد </a:t>
            </a:r>
            <a:r>
              <a:rPr lang="ar-SA" sz="4800" b="1" dirty="0" smtClean="0">
                <a:ln/>
                <a:solidFill>
                  <a:schemeClr val="accent4"/>
                </a:solidFill>
              </a:rPr>
              <a:t>5</a:t>
            </a:r>
            <a:endParaRPr lang="ar-SA" sz="4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09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679269" y="1478168"/>
            <a:ext cx="65967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نَشاط كاشف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3" name="سهم إلى اليمين 2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79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110"/>
            <a:ext cx="12192000" cy="6858000"/>
          </a:xfrm>
          <a:prstGeom prst="rect">
            <a:avLst/>
          </a:prstGeom>
        </p:spPr>
      </p:pic>
      <p:pic>
        <p:nvPicPr>
          <p:cNvPr id="4098" name="Picture 2" descr="C:\Users\hp\Desktop\b73a3fe2d79eddfadb69cb6ae9c320d0_w750_h5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" t="16691" r="12210" b="11309"/>
          <a:stretch/>
        </p:blipFill>
        <p:spPr bwMode="auto">
          <a:xfrm flipH="1">
            <a:off x="9546770" y="1192499"/>
            <a:ext cx="1534881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6357257" y="711872"/>
            <a:ext cx="5116286" cy="665693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674909" y="570350"/>
            <a:ext cx="10765972" cy="665693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تصنع أمينة 5 مناقيش زعتر كل يوم لأطفالها الصغار، كم منقوشة تصنع خلال 5 أيام؟ </a:t>
            </a:r>
            <a:endParaRPr lang="en-US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pic>
        <p:nvPicPr>
          <p:cNvPr id="6" name="Picture 2" descr="C:\Users\hp\Desktop\b73a3fe2d79eddfadb69cb6ae9c320d0_w750_h5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" t="16691" r="12210" b="11309"/>
          <a:stretch/>
        </p:blipFill>
        <p:spPr bwMode="auto">
          <a:xfrm flipH="1">
            <a:off x="3309257" y="1176688"/>
            <a:ext cx="1534881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p\Desktop\b73a3fe2d79eddfadb69cb6ae9c320d0_w750_h5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" t="16691" r="12210" b="11309"/>
          <a:stretch/>
        </p:blipFill>
        <p:spPr bwMode="auto">
          <a:xfrm flipH="1">
            <a:off x="5328559" y="1192492"/>
            <a:ext cx="1534881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p\Desktop\b73a3fe2d79eddfadb69cb6ae9c320d0_w750_h5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" t="16691" r="12210" b="11309"/>
          <a:stretch/>
        </p:blipFill>
        <p:spPr bwMode="auto">
          <a:xfrm flipH="1">
            <a:off x="7380519" y="1192494"/>
            <a:ext cx="1534881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p\Desktop\b73a3fe2d79eddfadb69cb6ae9c320d0_w750_h5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" t="16691" r="12210" b="11309"/>
          <a:stretch/>
        </p:blipFill>
        <p:spPr bwMode="auto">
          <a:xfrm flipH="1">
            <a:off x="1121228" y="1192493"/>
            <a:ext cx="1534881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سحابة 9"/>
          <p:cNvSpPr/>
          <p:nvPr/>
        </p:nvSpPr>
        <p:spPr>
          <a:xfrm>
            <a:off x="9909705" y="2412418"/>
            <a:ext cx="859659" cy="578242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سحابة 10"/>
          <p:cNvSpPr/>
          <p:nvPr/>
        </p:nvSpPr>
        <p:spPr>
          <a:xfrm>
            <a:off x="7669275" y="2411693"/>
            <a:ext cx="859659" cy="578242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سحابة 11"/>
          <p:cNvSpPr/>
          <p:nvPr/>
        </p:nvSpPr>
        <p:spPr>
          <a:xfrm>
            <a:off x="5666170" y="2395889"/>
            <a:ext cx="859659" cy="578242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سحابة 12"/>
          <p:cNvSpPr/>
          <p:nvPr/>
        </p:nvSpPr>
        <p:spPr>
          <a:xfrm>
            <a:off x="3646867" y="2395889"/>
            <a:ext cx="859659" cy="578242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سحابة 13"/>
          <p:cNvSpPr/>
          <p:nvPr/>
        </p:nvSpPr>
        <p:spPr>
          <a:xfrm>
            <a:off x="1458838" y="2395889"/>
            <a:ext cx="859659" cy="578242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عنوان 1"/>
          <p:cNvSpPr txBox="1">
            <a:spLocks/>
          </p:cNvSpPr>
          <p:nvPr/>
        </p:nvSpPr>
        <p:spPr>
          <a:xfrm>
            <a:off x="827309" y="3245256"/>
            <a:ext cx="10765972" cy="2633023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عدد المناقيش التي صنعتها أمينة في 5 أيام </a:t>
            </a: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           </a:t>
            </a:r>
          </a:p>
          <a:p>
            <a:r>
              <a:rPr lang="ar-SA" sz="3200" b="1" dirty="0">
                <a:solidFill>
                  <a:schemeClr val="bg1"/>
                </a:solidFill>
                <a:cs typeface="Akhbar MT" pitchFamily="2" charset="-78"/>
              </a:rPr>
              <a:t> </a:t>
            </a:r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               خمس خمسات</a:t>
            </a:r>
          </a:p>
          <a:p>
            <a:endParaRPr lang="ar-SA" sz="3200" b="1" dirty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 5  +  5 +  5  +  5  +  5  =     25  منقوشة</a:t>
            </a:r>
          </a:p>
          <a:p>
            <a:endParaRPr lang="ar-SA" sz="3200" b="1" dirty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         5   ×   5    =    25 منقوشة</a:t>
            </a:r>
          </a:p>
          <a:p>
            <a:endParaRPr lang="ar-SA" sz="3200" b="1" dirty="0">
              <a:solidFill>
                <a:schemeClr val="bg1"/>
              </a:solidFill>
              <a:cs typeface="Akhbar MT" pitchFamily="2" charset="-78"/>
            </a:endParaRPr>
          </a:p>
          <a:p>
            <a:endParaRPr lang="ar-SA" sz="3200" b="1" dirty="0" smtClean="0">
              <a:solidFill>
                <a:schemeClr val="bg1"/>
              </a:solidFill>
              <a:cs typeface="Akhbar MT" pitchFamily="2" charset="-78"/>
            </a:endParaRPr>
          </a:p>
          <a:p>
            <a:endParaRPr lang="en-US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373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الْعَرْض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65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عنوان 1"/>
          <p:cNvSpPr txBox="1">
            <a:spLocks/>
          </p:cNvSpPr>
          <p:nvPr/>
        </p:nvSpPr>
        <p:spPr>
          <a:xfrm>
            <a:off x="6357257" y="711872"/>
            <a:ext cx="5116286" cy="665693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كم إصبعا في يديّ والدي؟</a:t>
            </a:r>
            <a:endParaRPr lang="en-US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pic>
        <p:nvPicPr>
          <p:cNvPr id="2050" name="Picture 2" descr="C:\Users\hp\Desktop\main_image5bcb7ae3166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543" y="4096851"/>
            <a:ext cx="1421935" cy="143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p\Desktop\41RgO-x9vXL._AC_SY400_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8" b="16366"/>
          <a:stretch/>
        </p:blipFill>
        <p:spPr bwMode="auto">
          <a:xfrm>
            <a:off x="8310561" y="1236047"/>
            <a:ext cx="3060917" cy="157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674915" y="3376728"/>
            <a:ext cx="10729221" cy="665693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كم إصبعا في يديّ أنا وصديقي؟</a:t>
            </a:r>
            <a:endParaRPr lang="en-US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pic>
        <p:nvPicPr>
          <p:cNvPr id="8" name="Picture 2" descr="C:\Users\hp\Desktop\main_image5bcb7ae3166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1" y="4096851"/>
            <a:ext cx="1399495" cy="143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جسم مشطوف الحواف 4"/>
          <p:cNvSpPr/>
          <p:nvPr/>
        </p:nvSpPr>
        <p:spPr>
          <a:xfrm>
            <a:off x="642257" y="733639"/>
            <a:ext cx="7249886" cy="2074871"/>
          </a:xfrm>
          <a:prstGeom prst="bevel">
            <a:avLst>
              <a:gd name="adj" fmla="val 765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الجمع المتكرر  5 + 5 = 10</a:t>
            </a:r>
          </a:p>
          <a:p>
            <a:pPr>
              <a:lnSpc>
                <a:spcPct val="150000"/>
              </a:lnSpc>
            </a:pP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نقول بالكلمات   خمستان</a:t>
            </a:r>
          </a:p>
          <a:p>
            <a:pPr>
              <a:lnSpc>
                <a:spcPct val="150000"/>
              </a:lnSpc>
            </a:pP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جملة الضرب   2 × 5 = 10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مجسم مشطوف الحواف 11"/>
          <p:cNvSpPr/>
          <p:nvPr/>
        </p:nvSpPr>
        <p:spPr>
          <a:xfrm>
            <a:off x="642258" y="3514590"/>
            <a:ext cx="7249886" cy="2058902"/>
          </a:xfrm>
          <a:prstGeom prst="bevel">
            <a:avLst>
              <a:gd name="adj" fmla="val 765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الجمع المتكرر   5 + 5 + 5 + 5 + 5 = 20</a:t>
            </a:r>
          </a:p>
          <a:p>
            <a:pPr>
              <a:lnSpc>
                <a:spcPct val="150000"/>
              </a:lnSpc>
            </a:pP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نقول بالكلمات    أربع خمسات</a:t>
            </a:r>
          </a:p>
          <a:p>
            <a:pPr>
              <a:lnSpc>
                <a:spcPct val="150000"/>
              </a:lnSpc>
            </a:pP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جملة الضرب    4 ×  5 =  20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170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3480</TotalTime>
  <Words>320</Words>
  <Application>Microsoft Office PowerPoint</Application>
  <PresentationFormat>Personnalisé</PresentationFormat>
  <Paragraphs>99</Paragraphs>
  <Slides>22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نسق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داود ابو مويس</Manager>
  <Company>الملتقى التربوي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بوربوينت رياضيات الصف الثالث الفصل الثاني ‏‏‏‏جدول ضرب 5 الوحدة السابعة</dc:title>
  <dc:subject>درس بوربوينت رياضيات الصف الثالث الفصل الثاني الوحدة السابعة ‏‏‏‏جدول ضرب 5</dc:subject>
  <dc:creator>الملتقى التربوي</dc:creator>
  <cp:keywords>رياضيات; الفصل الثاني; عرض بوربوينت; الملتقى التربوي</cp:keywords>
  <dc:description>درس بوربوينت رياضيات الصف الثالث الفصل الثاني الوحدة السابعة ‏‏‏‏جدول ضرب 5</dc:description>
  <cp:lastModifiedBy>HDNL2GSR557</cp:lastModifiedBy>
  <cp:revision>1</cp:revision>
  <dcterms:created xsi:type="dcterms:W3CDTF">2021-03-12T00:25:47Z</dcterms:created>
  <dcterms:modified xsi:type="dcterms:W3CDTF">2021-03-12T00:25:47Z</dcterms:modified>
  <cp:category>الملتقى التربوي; الرياضيات; عرض بوربوينت; الفصل الثاني; الصف الثالث</cp:category>
</cp:coreProperties>
</file>