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4" r:id="rId3"/>
    <p:sldId id="258" r:id="rId4"/>
    <p:sldId id="259" r:id="rId5"/>
    <p:sldId id="281" r:id="rId6"/>
    <p:sldId id="265" r:id="rId7"/>
    <p:sldId id="289" r:id="rId8"/>
    <p:sldId id="283" r:id="rId9"/>
    <p:sldId id="292" r:id="rId10"/>
    <p:sldId id="291" r:id="rId11"/>
    <p:sldId id="290" r:id="rId12"/>
    <p:sldId id="276" r:id="rId13"/>
    <p:sldId id="280" r:id="rId14"/>
    <p:sldId id="293" r:id="rId15"/>
    <p:sldId id="271" r:id="rId16"/>
    <p:sldId id="288" r:id="rId17"/>
    <p:sldId id="275" r:id="rId18"/>
    <p:sldId id="273" r:id="rId19"/>
    <p:sldId id="270" r:id="rId20"/>
    <p:sldId id="274" r:id="rId21"/>
    <p:sldId id="268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40" d="100"/>
          <a:sy n="40" d="100"/>
        </p:scale>
        <p:origin x="-2016" y="-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2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10228" y="663173"/>
            <a:ext cx="10536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يضع البائع كل 4 قطع من الدونات في علبة، كم عدد قطع الدونات التي يضعها البائع في 8 علب؟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026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10288642" y="1386407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946621" y="1431871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2264231" y="1421132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4952480" y="1408721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3608074" y="1421132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6255167" y="1408721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7604140" y="1397146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p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" t="8864" r="9916"/>
          <a:stretch/>
        </p:blipFill>
        <p:spPr bwMode="auto">
          <a:xfrm>
            <a:off x="8941568" y="1397146"/>
            <a:ext cx="1210080" cy="8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962628" y="3003248"/>
            <a:ext cx="105360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هيا نعد أربعات لإيجاد عدد قطع الدونات في العلب جميعها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الجمع المتكرر 4 + 4 + 4 + 4 + 4 + 4 + 4 +4 = 32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بالكلمات: ثمانية أربـعـات =  32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    8   ×  4  =  32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سحابة 3"/>
          <p:cNvSpPr/>
          <p:nvPr/>
        </p:nvSpPr>
        <p:spPr>
          <a:xfrm>
            <a:off x="10486663" y="2274531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سحابة 14"/>
          <p:cNvSpPr/>
          <p:nvPr/>
        </p:nvSpPr>
        <p:spPr>
          <a:xfrm>
            <a:off x="9116778" y="2269697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سحابة 15"/>
          <p:cNvSpPr/>
          <p:nvPr/>
        </p:nvSpPr>
        <p:spPr>
          <a:xfrm>
            <a:off x="7884535" y="2269697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سحابة 16"/>
          <p:cNvSpPr/>
          <p:nvPr/>
        </p:nvSpPr>
        <p:spPr>
          <a:xfrm>
            <a:off x="6430377" y="2296845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سحابة 17"/>
          <p:cNvSpPr/>
          <p:nvPr/>
        </p:nvSpPr>
        <p:spPr>
          <a:xfrm>
            <a:off x="5139265" y="2296845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سحابة 18"/>
          <p:cNvSpPr/>
          <p:nvPr/>
        </p:nvSpPr>
        <p:spPr>
          <a:xfrm>
            <a:off x="3783284" y="2319995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سحابة 19"/>
          <p:cNvSpPr/>
          <p:nvPr/>
        </p:nvSpPr>
        <p:spPr>
          <a:xfrm>
            <a:off x="2439441" y="2319995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سحابة 20"/>
          <p:cNvSpPr/>
          <p:nvPr/>
        </p:nvSpPr>
        <p:spPr>
          <a:xfrm>
            <a:off x="1121831" y="2285270"/>
            <a:ext cx="859659" cy="57824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858000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604155" y="512113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ما عدد أرجُل الأسود الظاهرة في الصورة؟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عدد الأرجل  باستخدام الجمع المتكرر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052" name="Picture 4" descr="C:\Users\hp\Desktop\ELJIUzNWsAAXIz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97"/>
          <a:stretch/>
        </p:blipFill>
        <p:spPr bwMode="auto">
          <a:xfrm>
            <a:off x="830421" y="710233"/>
            <a:ext cx="3604418" cy="23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p\Desktop\إزدوج-صيد-السمك-رسم-كاريكتوري-تصوير-معرض-الأشكال__k626409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12965" r="9460" b="9387"/>
          <a:stretch/>
        </p:blipFill>
        <p:spPr bwMode="auto">
          <a:xfrm>
            <a:off x="830420" y="3276600"/>
            <a:ext cx="3604419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5044439" y="3270553"/>
            <a:ext cx="6497681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ذهب </a:t>
            </a:r>
            <a:r>
              <a:rPr lang="ar-SA" sz="3200" b="1" dirty="0" err="1" smtClean="0">
                <a:solidFill>
                  <a:schemeClr val="bg1"/>
                </a:solidFill>
                <a:cs typeface="Akhbar MT" pitchFamily="2" charset="-78"/>
              </a:rPr>
              <a:t>الأخوان</a:t>
            </a: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لصيد السمك واصطاد كل منهما 4 سمكات، ما عدد الأسماك التي اصطادها </a:t>
            </a:r>
            <a:r>
              <a:rPr lang="ar-SA" sz="3200" b="1" dirty="0" err="1" smtClean="0">
                <a:solidFill>
                  <a:schemeClr val="bg1"/>
                </a:solidFill>
                <a:cs typeface="Akhbar MT" pitchFamily="2" charset="-78"/>
              </a:rPr>
              <a:t>الأخوان</a:t>
            </a: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؟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>
                <a:solidFill>
                  <a:schemeClr val="bg1"/>
                </a:solidFill>
                <a:cs typeface="Akhbar MT" pitchFamily="2" charset="-78"/>
              </a:rPr>
              <a:t>عدد </a:t>
            </a: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الأسماك  بالكلمات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</a:t>
            </a:r>
            <a:r>
              <a:rPr lang="ar-SA" sz="3200" b="1" dirty="0">
                <a:solidFill>
                  <a:schemeClr val="bg1"/>
                </a:solidFill>
                <a:cs typeface="Akhbar MT" pitchFamily="2" charset="-78"/>
              </a:rPr>
              <a:t>الضرب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  <a:p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541520" y="1485871"/>
            <a:ext cx="2758440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4+4+4= 12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071360" y="2274777"/>
            <a:ext cx="272826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× 4 = 12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233160" y="4616638"/>
            <a:ext cx="258597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أربـعــتـان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254240" y="5502936"/>
            <a:ext cx="260634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× 4 = 8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0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ضرب 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81022"/>
            <a:ext cx="12181316" cy="67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ضــرب 4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31.2977" end="2479.3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3350"/>
            <a:ext cx="12192000" cy="65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1598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4" t="26976" r="28719" b="25766"/>
          <a:stretch/>
        </p:blipFill>
        <p:spPr bwMode="auto">
          <a:xfrm>
            <a:off x="798653" y="1531645"/>
            <a:ext cx="10695007" cy="451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36427" r="29098" b="35049"/>
          <a:stretch/>
        </p:blipFill>
        <p:spPr bwMode="auto">
          <a:xfrm>
            <a:off x="965769" y="1770926"/>
            <a:ext cx="10527892" cy="41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193643" y="1158505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681659" y="3381219"/>
            <a:ext cx="456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/>
                </a:solidFill>
                <a:hlinkClick r:id="rId3"/>
              </a:rPr>
              <a:t>برنامج التعلم التفاعلي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03271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محمود عثمان أبو 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237874" y="3429000"/>
            <a:ext cx="72911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8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9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4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3" t="25486" r="14750" b="10042"/>
          <a:stretch/>
        </p:blipFill>
        <p:spPr bwMode="auto">
          <a:xfrm>
            <a:off x="81023" y="990600"/>
            <a:ext cx="8514337" cy="56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84531" y="291409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u="sng" dirty="0" smtClean="0">
                <a:cs typeface="Akhbar MT" pitchFamily="2" charset="-78"/>
              </a:rPr>
              <a:t>نَشاطٌ تَطْبيقِيٌ</a:t>
            </a:r>
            <a:endParaRPr lang="ar-SA" sz="32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821680" y="656196"/>
            <a:ext cx="55989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أُكوِّن مجموعات من كرات اللعب بحيث تكون كل مجموعة مكونة من 4 كرات وأكمل ما يلي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بالجمع المتكرر: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نقول بالكلمات:</a:t>
            </a: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جملة الضرب:</a:t>
            </a: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4101" name="Picture 5" descr="C:\Users\hp\Desktop\973441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8" y="243068"/>
            <a:ext cx="4545796" cy="603041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21234" y="1804740"/>
            <a:ext cx="5349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حَقائِقُ الضَّرْبِ لِلْعَدَد 4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282665" y="1804740"/>
            <a:ext cx="9467656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800" b="1" dirty="0">
                <a:ln/>
                <a:solidFill>
                  <a:schemeClr val="accent4"/>
                </a:solidFill>
              </a:rPr>
              <a:t>أَنْ يَتعَرَّف الطَّالِبُ </a:t>
            </a:r>
            <a:r>
              <a:rPr lang="ar-SA" sz="4800" b="1" dirty="0" smtClean="0">
                <a:ln/>
                <a:solidFill>
                  <a:schemeClr val="accent4"/>
                </a:solidFill>
              </a:rPr>
              <a:t>إِلى  </a:t>
            </a:r>
            <a:r>
              <a:rPr lang="ar-SA" sz="4800" b="1" dirty="0">
                <a:ln/>
                <a:solidFill>
                  <a:schemeClr val="accent4"/>
                </a:solidFill>
              </a:rPr>
              <a:t>حَقائِقُ الضَّرْبِ لِلْعَدَد </a:t>
            </a:r>
            <a:r>
              <a:rPr lang="ar-SA" sz="4800" b="1" dirty="0" smtClean="0">
                <a:ln/>
                <a:solidFill>
                  <a:schemeClr val="accent4"/>
                </a:solidFill>
              </a:rPr>
              <a:t>4</a:t>
            </a:r>
            <a:endParaRPr lang="ar-SA" sz="4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04155" y="435913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في الصف الثالث تم تقسيم الطلاب إلى خمس مجموعات، وفي كل مجموعة 4 طلاب، ما عدد طلاب الصف جميعهم؟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029" name="Picture 5" descr="C:\Users\hp\Desktop\c06a83869fba0557c15da42511160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99" y="1530349"/>
            <a:ext cx="1908519" cy="12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456777" y="2901819"/>
            <a:ext cx="5004602" cy="2981132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* المعطيات: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أولا: عدد المـجـموعات في الصف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ثانيا: عدد الطلاب في كل مجموعة</a:t>
            </a:r>
          </a:p>
          <a:p>
            <a:endParaRPr lang="ar-SA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الحل:</a:t>
            </a:r>
          </a:p>
          <a:p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                  نقول بالكلمات </a:t>
            </a:r>
          </a:p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 كم عدد طلاب الصف جميعهم؟ </a:t>
            </a: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11" name="Picture 5" descr="C:\Users\hp\Desktop\c06a83869fba0557c15da42511160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99" y="1530347"/>
            <a:ext cx="1908519" cy="12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hp\Desktop\c06a83869fba0557c15da42511160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59" y="1530348"/>
            <a:ext cx="1908519" cy="12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hp\Desktop\c06a83869fba0557c15da42511160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59" y="1530349"/>
            <a:ext cx="1908519" cy="125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hp\Desktop\c06a83869fba0557c15da42511160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99" y="1530349"/>
            <a:ext cx="1908519" cy="12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5352759" y="3200400"/>
            <a:ext cx="2784098" cy="4114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5352758" y="3672840"/>
            <a:ext cx="2784098" cy="4332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مخطط انسيابي: معالجة متعاقبة 17"/>
          <p:cNvSpPr/>
          <p:nvPr/>
        </p:nvSpPr>
        <p:spPr>
          <a:xfrm>
            <a:off x="5352759" y="5249090"/>
            <a:ext cx="2784099" cy="38971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× 4 = 20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مخطط انسيابي: معالجة متعاقبة 18"/>
          <p:cNvSpPr/>
          <p:nvPr/>
        </p:nvSpPr>
        <p:spPr>
          <a:xfrm>
            <a:off x="5352759" y="4767940"/>
            <a:ext cx="2784099" cy="4289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أربعات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451639" y="2266295"/>
            <a:ext cx="157927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المجموعة الأولى</a:t>
            </a:r>
            <a:endParaRPr lang="ar-SA" sz="2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429528" y="2235815"/>
            <a:ext cx="1569660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المجموعة الثانية</a:t>
            </a:r>
            <a:endParaRPr lang="ar-SA" sz="2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5441103" y="2266295"/>
            <a:ext cx="1553631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المجموعة الثالثة</a:t>
            </a:r>
            <a:endParaRPr lang="ar-SA" sz="2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299511" y="2281535"/>
            <a:ext cx="163057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المجموعة الرابعة</a:t>
            </a:r>
            <a:endParaRPr lang="ar-SA" sz="2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223711" y="2235815"/>
            <a:ext cx="175881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المجموعة الخامسة</a:t>
            </a:r>
            <a:endParaRPr lang="ar-SA" sz="2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12192000" cy="6858000"/>
          </a:xfrm>
          <a:prstGeom prst="rect">
            <a:avLst/>
          </a:prstGeom>
        </p:spPr>
      </p:pic>
      <p:pic>
        <p:nvPicPr>
          <p:cNvPr id="1026" name="Picture 2" descr="C:\Users\hp\Desktop\hqdefault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48" b="23334"/>
          <a:stretch/>
        </p:blipFill>
        <p:spPr bwMode="auto">
          <a:xfrm>
            <a:off x="1234909" y="1289755"/>
            <a:ext cx="10053411" cy="15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560611" y="599203"/>
            <a:ext cx="10907486" cy="109897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أعبر عن الرسم التالي من خلال جملة الضرب؟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3" name="تمرير عمودي 2"/>
          <p:cNvSpPr/>
          <p:nvPr/>
        </p:nvSpPr>
        <p:spPr>
          <a:xfrm>
            <a:off x="685800" y="3044142"/>
            <a:ext cx="10935182" cy="2986544"/>
          </a:xfrm>
          <a:prstGeom prst="verticalScroll">
            <a:avLst/>
          </a:prstGeom>
          <a:gradFill>
            <a:gsLst>
              <a:gs pos="77350">
                <a:schemeClr val="accent4">
                  <a:lumMod val="20000"/>
                  <a:lumOff val="80000"/>
                </a:schemeClr>
              </a:gs>
              <a:gs pos="18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SA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endParaRPr lang="ar-S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عدد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المجموعات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: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5 وهي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(قوالب الكيك)                      </a:t>
            </a:r>
          </a:p>
          <a:p>
            <a:endParaRPr lang="ar-S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عدد العناصر في كل مجموعة: 4 وهي 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(الشمعات)</a:t>
            </a:r>
          </a:p>
          <a:p>
            <a:endParaRPr lang="ar-S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جملة الضرب :    5   ×   4    =   20         </a:t>
            </a:r>
            <a:endParaRPr lang="ar-S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endParaRPr lang="ar-S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endParaRPr lang="ar-SA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9954228" y="2419109"/>
            <a:ext cx="648182" cy="394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972046" y="2405605"/>
            <a:ext cx="648182" cy="394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5937523" y="2405605"/>
            <a:ext cx="648182" cy="394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015469" y="2405605"/>
            <a:ext cx="648182" cy="394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1959396" y="2374188"/>
            <a:ext cx="648182" cy="394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9655216" y="1089909"/>
            <a:ext cx="1224987" cy="608267"/>
            <a:chOff x="9655216" y="1089909"/>
            <a:chExt cx="1224987" cy="608267"/>
          </a:xfrm>
        </p:grpSpPr>
        <p:sp>
          <p:nvSpPr>
            <p:cNvPr id="13" name="شكل بيضاوي 12"/>
            <p:cNvSpPr/>
            <p:nvPr/>
          </p:nvSpPr>
          <p:spPr>
            <a:xfrm>
              <a:off x="9956153" y="1089909"/>
              <a:ext cx="648182" cy="394641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رابط كسهم مستقيم 13"/>
            <p:cNvCxnSpPr>
              <a:stCxn id="13" idx="5"/>
            </p:cNvCxnSpPr>
            <p:nvPr/>
          </p:nvCxnSpPr>
          <p:spPr>
            <a:xfrm>
              <a:off x="10509411" y="1426756"/>
              <a:ext cx="370792" cy="2714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كسهم مستقيم 15"/>
            <p:cNvCxnSpPr>
              <a:stCxn id="13" idx="3"/>
            </p:cNvCxnSpPr>
            <p:nvPr/>
          </p:nvCxnSpPr>
          <p:spPr>
            <a:xfrm flipH="1">
              <a:off x="9655216" y="1426756"/>
              <a:ext cx="395861" cy="193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كسهم مستقيم 17"/>
            <p:cNvCxnSpPr>
              <a:stCxn id="13" idx="4"/>
            </p:cNvCxnSpPr>
            <p:nvPr/>
          </p:nvCxnSpPr>
          <p:spPr>
            <a:xfrm flipH="1">
              <a:off x="10181279" y="1484550"/>
              <a:ext cx="98965" cy="2136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كسهم مستقيم 19"/>
            <p:cNvCxnSpPr>
              <a:stCxn id="13" idx="4"/>
            </p:cNvCxnSpPr>
            <p:nvPr/>
          </p:nvCxnSpPr>
          <p:spPr>
            <a:xfrm>
              <a:off x="10280244" y="1484550"/>
              <a:ext cx="191930" cy="1287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87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382</Words>
  <Application>Microsoft Office PowerPoint</Application>
  <PresentationFormat>Personnalisé</PresentationFormat>
  <Paragraphs>120</Paragraphs>
  <Slides>23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رياضيات الصف الثالث ‏‏جدول ضرب 4 الفصل الثاني الوحدة السابعة</dc:title>
  <dc:subject>درس بوربوينت رياضيات الصف الثالث ‏‏جدول ضرب 4 الفصل الثاني الوحدة السابعة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‏‏جدول ضرب 4</dc:description>
  <cp:lastModifiedBy>HDNL2GSR557</cp:lastModifiedBy>
  <cp:revision>1</cp:revision>
  <dcterms:created xsi:type="dcterms:W3CDTF">2021-03-12T00:24:46Z</dcterms:created>
  <dcterms:modified xsi:type="dcterms:W3CDTF">2021-03-12T00:24:46Z</dcterms:modified>
  <cp:category>الملتقى التربوي; الرياضيات; عرض بوربوينت; الفصل الثاني; الصف الثالث</cp:category>
</cp:coreProperties>
</file>