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89" r:id="rId3"/>
    <p:sldId id="258" r:id="rId4"/>
    <p:sldId id="259" r:id="rId5"/>
    <p:sldId id="281" r:id="rId6"/>
    <p:sldId id="265" r:id="rId7"/>
    <p:sldId id="284" r:id="rId8"/>
    <p:sldId id="283" r:id="rId9"/>
    <p:sldId id="285" r:id="rId10"/>
    <p:sldId id="286" r:id="rId11"/>
    <p:sldId id="287" r:id="rId12"/>
    <p:sldId id="276" r:id="rId13"/>
    <p:sldId id="280" r:id="rId14"/>
    <p:sldId id="271" r:id="rId15"/>
    <p:sldId id="288" r:id="rId16"/>
    <p:sldId id="275" r:id="rId17"/>
    <p:sldId id="273" r:id="rId18"/>
    <p:sldId id="270" r:id="rId19"/>
    <p:sldId id="274" r:id="rId20"/>
    <p:sldId id="268" r:id="rId21"/>
    <p:sldId id="266" r:id="rId22"/>
    <p:sldId id="267" r:id="rId23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A1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>
        <p:scale>
          <a:sx n="50" d="100"/>
          <a:sy n="50" d="100"/>
        </p:scale>
        <p:origin x="-1614" y="-8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3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53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73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54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55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81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36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9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4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47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40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8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microsoft.com/office/2007/relationships/hdphoto" Target="../media/hdphoto3.wdp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pal.net/library/?app=content.list&amp;level=3&amp;semester=2&amp;subject=2&amp;type=2&amp;submit=submit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https://l.facebook.com/l.php?u=https://play.google.com/store/apps/details?id=org.UNRWA.ILP&amp;fbclid=IwAR0wkv6biUBY0Cx-DB4LT4f3a8_T8e0R1nWwU0qVJ5wePgedtmuOd_G6zcg&amp;h=AT2gQR65bwZvbOdf5e5jG6P6w0eJXlg_HnosGcQOVXoRjB9qw37R0YN-PKzNhiR4KPvIXBpvzVdxDsPbPB5oc53olyGj8FJBOD96Z6Ri5Bfu1r7wfl_CK5R65NmxSwqdgeXt5Q&amp;subject=&#1604;&#1593;&#1576;&#1577;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pal.net/library/?app=content.list&amp;level=3&amp;semester=2&amp;subject=2&amp;type=5&amp;submit=submit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slide" Target="slide17.xml"/><Relationship Id="rId3" Type="http://schemas.openxmlformats.org/officeDocument/2006/relationships/slide" Target="slide3.xml"/><Relationship Id="rId7" Type="http://schemas.openxmlformats.org/officeDocument/2006/relationships/slide" Target="slide14.xml"/><Relationship Id="rId12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12.xml"/><Relationship Id="rId1" Type="http://schemas.openxmlformats.org/officeDocument/2006/relationships/tags" Target="../tags/tag1.xml"/><Relationship Id="rId6" Type="http://schemas.openxmlformats.org/officeDocument/2006/relationships/slide" Target="slide22.xml"/><Relationship Id="rId11" Type="http://schemas.openxmlformats.org/officeDocument/2006/relationships/slide" Target="slide4.xml"/><Relationship Id="rId5" Type="http://schemas.openxmlformats.org/officeDocument/2006/relationships/image" Target="../media/image4.jpeg"/><Relationship Id="rId15" Type="http://schemas.openxmlformats.org/officeDocument/2006/relationships/slide" Target="slide8.xml"/><Relationship Id="rId10" Type="http://schemas.openxmlformats.org/officeDocument/2006/relationships/slide" Target="slide19.xml"/><Relationship Id="rId4" Type="http://schemas.openxmlformats.org/officeDocument/2006/relationships/image" Target="../media/image3.emf"/><Relationship Id="rId9" Type="http://schemas.openxmlformats.org/officeDocument/2006/relationships/slide" Target="slide9.xml"/><Relationship Id="rId1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0" y="104503"/>
            <a:ext cx="12113959" cy="67461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1332412" y="1478168"/>
            <a:ext cx="544721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الرِّياضِيّات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586398" y="3163277"/>
            <a:ext cx="30219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smtClean="0">
                <a:ln/>
                <a:solidFill>
                  <a:schemeClr val="accent4"/>
                </a:solidFill>
                <a:effectLst/>
              </a:rPr>
              <a:t>الصَّفُّ ال</a:t>
            </a:r>
            <a:r>
              <a:rPr lang="ar-SA" sz="5400" b="1" smtClean="0">
                <a:ln/>
                <a:solidFill>
                  <a:schemeClr val="accent4"/>
                </a:solidFill>
              </a:rPr>
              <a:t>ثّالِث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7619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تمرير أفقي 6"/>
          <p:cNvSpPr/>
          <p:nvPr/>
        </p:nvSpPr>
        <p:spPr>
          <a:xfrm>
            <a:off x="4078281" y="3396382"/>
            <a:ext cx="7152518" cy="2760047"/>
          </a:xfrm>
          <a:prstGeom prst="horizontalScroll">
            <a:avLst>
              <a:gd name="adj" fmla="val 525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3  +  3  +  3  +  3  =  12</a:t>
            </a:r>
            <a:endParaRPr lang="ar-SA" sz="2000" b="1" dirty="0" smtClean="0"/>
          </a:p>
          <a:p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</a:t>
            </a:r>
          </a:p>
          <a:p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أربع </a:t>
            </a:r>
            <a:r>
              <a:rPr lang="ar-S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ثلاثات</a:t>
            </a:r>
            <a:endParaRPr lang="ar-SA" b="1" dirty="0" smtClean="0"/>
          </a:p>
          <a:p>
            <a:r>
              <a:rPr lang="ar-SA" b="1" dirty="0" smtClean="0"/>
              <a:t>                                   </a:t>
            </a:r>
          </a:p>
          <a:p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4   ×   3   =    12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سحابة 7"/>
          <p:cNvSpPr/>
          <p:nvPr/>
        </p:nvSpPr>
        <p:spPr>
          <a:xfrm>
            <a:off x="8933125" y="3786477"/>
            <a:ext cx="1950098" cy="617706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الجمع المتكرر</a:t>
            </a:r>
            <a:endParaRPr lang="en-US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سحابة 9"/>
          <p:cNvSpPr/>
          <p:nvPr/>
        </p:nvSpPr>
        <p:spPr>
          <a:xfrm>
            <a:off x="9013196" y="4462545"/>
            <a:ext cx="1950098" cy="639741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نقول بالكلمات</a:t>
            </a:r>
            <a:endParaRPr lang="en-US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سحابة 10"/>
          <p:cNvSpPr/>
          <p:nvPr/>
        </p:nvSpPr>
        <p:spPr>
          <a:xfrm>
            <a:off x="8972037" y="5219022"/>
            <a:ext cx="1950098" cy="622572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جملة الضرب</a:t>
            </a:r>
            <a:endParaRPr lang="en-US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عنوان 1"/>
          <p:cNvSpPr txBox="1">
            <a:spLocks/>
          </p:cNvSpPr>
          <p:nvPr/>
        </p:nvSpPr>
        <p:spPr>
          <a:xfrm>
            <a:off x="1203960" y="609006"/>
            <a:ext cx="10291355" cy="1591422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800" b="1" dirty="0" smtClean="0">
                <a:solidFill>
                  <a:schemeClr val="bg1"/>
                </a:solidFill>
                <a:cs typeface="Akhbar MT" pitchFamily="2" charset="-78"/>
              </a:rPr>
              <a:t>اشترت المعلمة لطالباتها في المدرسة 4 ألعاب </a:t>
            </a:r>
            <a:r>
              <a:rPr lang="ar-SA" sz="2800" b="1" dirty="0" err="1" smtClean="0">
                <a:solidFill>
                  <a:schemeClr val="bg1"/>
                </a:solidFill>
                <a:cs typeface="Akhbar MT" pitchFamily="2" charset="-78"/>
              </a:rPr>
              <a:t>ليغو</a:t>
            </a:r>
            <a:r>
              <a:rPr lang="ar-SA" sz="2800" b="1" dirty="0" smtClean="0">
                <a:solidFill>
                  <a:schemeClr val="bg1"/>
                </a:solidFill>
                <a:cs typeface="Akhbar MT" pitchFamily="2" charset="-78"/>
              </a:rPr>
              <a:t>، فإذا كان ثمن كل لعبة </a:t>
            </a:r>
            <a:r>
              <a:rPr lang="ar-SA" sz="2800" b="1" dirty="0" err="1" smtClean="0">
                <a:solidFill>
                  <a:schemeClr val="bg1"/>
                </a:solidFill>
                <a:cs typeface="Akhbar MT" pitchFamily="2" charset="-78"/>
              </a:rPr>
              <a:t>ليغو</a:t>
            </a:r>
            <a:r>
              <a:rPr lang="ar-SA" sz="2800" b="1" smtClean="0">
                <a:solidFill>
                  <a:schemeClr val="bg1"/>
                </a:solidFill>
                <a:cs typeface="Akhbar MT" pitchFamily="2" charset="-78"/>
              </a:rPr>
              <a:t> ثلاثة </a:t>
            </a:r>
            <a:r>
              <a:rPr lang="ar-SA" sz="2800" b="1" dirty="0" smtClean="0">
                <a:solidFill>
                  <a:schemeClr val="bg1"/>
                </a:solidFill>
                <a:cs typeface="Akhbar MT" pitchFamily="2" charset="-78"/>
              </a:rPr>
              <a:t>دنانير، كم دينار دفعت المعلمة للبائع ثمن الألعاب جميعها؟ </a:t>
            </a:r>
            <a:endParaRPr lang="en-US" sz="2800" b="1" dirty="0">
              <a:solidFill>
                <a:schemeClr val="bg1"/>
              </a:solidFill>
              <a:cs typeface="Akhbar MT" pitchFamily="2" charset="-78"/>
            </a:endParaRPr>
          </a:p>
        </p:txBody>
      </p:sp>
      <p:pic>
        <p:nvPicPr>
          <p:cNvPr id="1027" name="Picture 3" descr="C:\Users\hp\Desktop\main_image5c0cfebb4129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20" r="14610"/>
          <a:stretch/>
        </p:blipFill>
        <p:spPr bwMode="auto">
          <a:xfrm>
            <a:off x="9250680" y="1591045"/>
            <a:ext cx="1980119" cy="147077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hp\Desktop\HTB1IjlHjL6H8KJjy0Fjq6yXepXa5.jpg_q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12" y="1066800"/>
            <a:ext cx="3567217" cy="508962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hp\Desktop\main_image5c0cfebb4129e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20" r="14610"/>
          <a:stretch/>
        </p:blipFill>
        <p:spPr bwMode="auto">
          <a:xfrm>
            <a:off x="7382907" y="1602607"/>
            <a:ext cx="1867773" cy="145921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hp\Desktop\main_image5c0cfebb4129e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20" r="14610"/>
          <a:stretch/>
        </p:blipFill>
        <p:spPr bwMode="auto">
          <a:xfrm>
            <a:off x="5547514" y="1595078"/>
            <a:ext cx="1844043" cy="146674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hp\Desktop\main_image5c0cfebb4129e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20" r="14610"/>
          <a:stretch/>
        </p:blipFill>
        <p:spPr bwMode="auto">
          <a:xfrm>
            <a:off x="3712889" y="1596420"/>
            <a:ext cx="1834625" cy="146531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92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عنوان 1"/>
          <p:cNvSpPr txBox="1">
            <a:spLocks/>
          </p:cNvSpPr>
          <p:nvPr/>
        </p:nvSpPr>
        <p:spPr>
          <a:xfrm>
            <a:off x="4207510" y="647918"/>
            <a:ext cx="7287805" cy="967522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احتفل عائلة عائشة في يوم ميلادها، فقام كل أخ من إخوتها الثلاث بنفخ ثلاث بالونات، كم عدد البالونات التي تم نفخها؟</a:t>
            </a:r>
            <a:endParaRPr lang="en-US" sz="3200" b="1" dirty="0">
              <a:solidFill>
                <a:schemeClr val="bg1"/>
              </a:solidFill>
              <a:cs typeface="Akhbar MT" pitchFamily="2" charset="-78"/>
            </a:endParaRPr>
          </a:p>
        </p:txBody>
      </p:sp>
      <p:pic>
        <p:nvPicPr>
          <p:cNvPr id="2052" name="Picture 4" descr="C:\Users\hp\Desktop\unnamed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60" y="880439"/>
            <a:ext cx="3295650" cy="255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عنوان 1"/>
          <p:cNvSpPr txBox="1">
            <a:spLocks/>
          </p:cNvSpPr>
          <p:nvPr/>
        </p:nvSpPr>
        <p:spPr>
          <a:xfrm>
            <a:off x="4069080" y="1855796"/>
            <a:ext cx="7106195" cy="1085523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600" b="1" dirty="0" smtClean="0">
                <a:solidFill>
                  <a:schemeClr val="bg1"/>
                </a:solidFill>
                <a:cs typeface="Akhbar MT" pitchFamily="2" charset="-78"/>
              </a:rPr>
              <a:t>الحل:</a:t>
            </a:r>
            <a:endParaRPr lang="ar-SA" sz="3600" b="1" dirty="0">
              <a:solidFill>
                <a:schemeClr val="bg1"/>
              </a:solidFill>
              <a:cs typeface="Akhbar MT" pitchFamily="2" charset="-78"/>
            </a:endParaRPr>
          </a:p>
          <a:p>
            <a:endParaRPr lang="ar-SA" sz="3600" b="1" dirty="0">
              <a:solidFill>
                <a:schemeClr val="bg1"/>
              </a:solidFill>
              <a:cs typeface="Akhbar MT" pitchFamily="2" charset="-78"/>
            </a:endParaRPr>
          </a:p>
        </p:txBody>
      </p:sp>
      <p:sp>
        <p:nvSpPr>
          <p:cNvPr id="27" name="عنوان 1"/>
          <p:cNvSpPr txBox="1">
            <a:spLocks/>
          </p:cNvSpPr>
          <p:nvPr/>
        </p:nvSpPr>
        <p:spPr>
          <a:xfrm>
            <a:off x="4922520" y="3432919"/>
            <a:ext cx="6572793" cy="967522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يوفر محمد ثلاث قروش يوميا في حصالته، كم قرشا وفر في 10 أيام؟</a:t>
            </a:r>
            <a:endParaRPr lang="en-US" sz="3200" b="1" dirty="0">
              <a:solidFill>
                <a:schemeClr val="bg1"/>
              </a:solidFill>
              <a:cs typeface="Akhbar MT" pitchFamily="2" charset="-78"/>
            </a:endParaRPr>
          </a:p>
        </p:txBody>
      </p:sp>
      <p:sp>
        <p:nvSpPr>
          <p:cNvPr id="28" name="عنوان 1"/>
          <p:cNvSpPr txBox="1">
            <a:spLocks/>
          </p:cNvSpPr>
          <p:nvPr/>
        </p:nvSpPr>
        <p:spPr>
          <a:xfrm>
            <a:off x="4298314" y="4675196"/>
            <a:ext cx="7106195" cy="1085523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600" b="1" dirty="0" smtClean="0">
                <a:solidFill>
                  <a:schemeClr val="bg1"/>
                </a:solidFill>
                <a:cs typeface="Akhbar MT" pitchFamily="2" charset="-78"/>
              </a:rPr>
              <a:t>الحل:</a:t>
            </a:r>
            <a:endParaRPr lang="ar-SA" sz="3600" b="1" u="sng" dirty="0" smtClean="0">
              <a:solidFill>
                <a:schemeClr val="bg1"/>
              </a:solidFill>
              <a:cs typeface="Akhbar MT" pitchFamily="2" charset="-78"/>
            </a:endParaRPr>
          </a:p>
          <a:p>
            <a:endParaRPr lang="ar-SA" sz="3600" b="1" dirty="0">
              <a:solidFill>
                <a:schemeClr val="bg1"/>
              </a:solidFill>
              <a:cs typeface="Akhbar MT" pitchFamily="2" charset="-78"/>
            </a:endParaRPr>
          </a:p>
          <a:p>
            <a:endParaRPr lang="ar-SA" sz="3600" b="1" dirty="0">
              <a:solidFill>
                <a:schemeClr val="bg1"/>
              </a:solidFill>
              <a:cs typeface="Akhbar MT" pitchFamily="2" charset="-78"/>
            </a:endParaRPr>
          </a:p>
        </p:txBody>
      </p:sp>
      <p:sp>
        <p:nvSpPr>
          <p:cNvPr id="29" name="سحابة 28"/>
          <p:cNvSpPr/>
          <p:nvPr/>
        </p:nvSpPr>
        <p:spPr>
          <a:xfrm>
            <a:off x="5836920" y="1735619"/>
            <a:ext cx="3964590" cy="1205699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A" sz="3200" b="1" dirty="0" smtClean="0">
                <a:solidFill>
                  <a:schemeClr val="tx1"/>
                </a:solidFill>
                <a:cs typeface="Akhbar MT" pitchFamily="2" charset="-78"/>
              </a:rPr>
              <a:t> </a:t>
            </a:r>
            <a:r>
              <a:rPr lang="ar-SA" sz="3200" b="1" dirty="0">
                <a:solidFill>
                  <a:schemeClr val="tx1"/>
                </a:solidFill>
                <a:cs typeface="Akhbar MT" pitchFamily="2" charset="-78"/>
              </a:rPr>
              <a:t>3    ×   3    =    9</a:t>
            </a:r>
          </a:p>
        </p:txBody>
      </p:sp>
      <p:sp>
        <p:nvSpPr>
          <p:cNvPr id="30" name="سحابة 29"/>
          <p:cNvSpPr/>
          <p:nvPr/>
        </p:nvSpPr>
        <p:spPr>
          <a:xfrm>
            <a:off x="5989320" y="4555020"/>
            <a:ext cx="3964590" cy="1205699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A" sz="3200" b="1" dirty="0" smtClean="0">
                <a:solidFill>
                  <a:schemeClr val="tx1"/>
                </a:solidFill>
                <a:cs typeface="Akhbar MT" pitchFamily="2" charset="-78"/>
              </a:rPr>
              <a:t> 10  ×   3   =    30</a:t>
            </a:r>
            <a:endParaRPr lang="ar-SA" sz="3200" b="1" dirty="0">
              <a:solidFill>
                <a:schemeClr val="tx1"/>
              </a:solidFill>
              <a:cs typeface="Akhbar MT" pitchFamily="2" charset="-78"/>
            </a:endParaRPr>
          </a:p>
        </p:txBody>
      </p:sp>
      <p:pic>
        <p:nvPicPr>
          <p:cNvPr id="1026" name="Picture 2" descr="C:\Users\hp\Desktop\هنالك أساليب كثيرة لتعليم الطفل أهمية العطاء ومعناه الحقيقي - (ارشيفية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" y="3261360"/>
            <a:ext cx="4175759" cy="324611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97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65918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هَيّا نٌشاهِدُ مَعاً  </a:t>
            </a:r>
            <a:endParaRPr lang="en-US" sz="11500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6" name="سهم إلى اليمين 5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9389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821577" y="2967335"/>
            <a:ext cx="69625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dirty="0" smtClean="0">
                <a:ln/>
                <a:solidFill>
                  <a:schemeClr val="accent4"/>
                </a:solidFill>
              </a:rPr>
              <a:t>إدراج فيديو أو اغنية  </a:t>
            </a:r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4" name="ضرب 3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2864.3816" end="2386.979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8120" y="136778"/>
            <a:ext cx="11536679" cy="672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6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509451" y="1478168"/>
            <a:ext cx="698862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تَدْريباتُ الْكِتاب</a:t>
            </a:r>
            <a:r>
              <a:rPr lang="ar-SA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561703" y="5394960"/>
            <a:ext cx="3252651" cy="1371600"/>
            <a:chOff x="561703" y="5381897"/>
            <a:chExt cx="3252651" cy="1371600"/>
          </a:xfrm>
        </p:grpSpPr>
        <p:sp>
          <p:nvSpPr>
            <p:cNvPr id="5" name="سهم إلى اليمين 4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مربع نص 5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178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7541620" y="515983"/>
            <a:ext cx="4127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bg1"/>
                </a:solidFill>
              </a:rPr>
              <a:t>تَدْريبُ الْكِتاب</a:t>
            </a: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5" t="9778" r="28250" b="18667"/>
          <a:stretch/>
        </p:blipFill>
        <p:spPr bwMode="auto">
          <a:xfrm>
            <a:off x="731520" y="1455446"/>
            <a:ext cx="10698480" cy="465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873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7541620" y="561703"/>
            <a:ext cx="4127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bg1"/>
                </a:solidFill>
              </a:rPr>
              <a:t>تَدْريبُ الْكِتاب</a:t>
            </a: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3074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5" t="42223" r="27000" b="25188"/>
          <a:stretch/>
        </p:blipFill>
        <p:spPr bwMode="auto">
          <a:xfrm>
            <a:off x="716280" y="1577366"/>
            <a:ext cx="10744200" cy="4259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22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37996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هَيّا نَلْعَب  </a:t>
            </a:r>
            <a:endParaRPr lang="en-US" sz="11500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6" name="سهم إلى اليمين 5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20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"/>
            <a:ext cx="12192000" cy="6858000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2309948" y="944944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هيّا نَلْعَب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4132216" y="3120681"/>
            <a:ext cx="3775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 smtClean="0">
                <a:solidFill>
                  <a:schemeClr val="accent1"/>
                </a:solidFill>
                <a:hlinkClick r:id="rId3"/>
              </a:rPr>
              <a:t>برنامج التعلم التفاعلي</a:t>
            </a:r>
            <a:endParaRPr lang="en-US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24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الْمَهامُ</a:t>
            </a:r>
            <a:endParaRPr lang="en-US" sz="11500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6" name="سهم إلى اليمين 5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2378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255592" y="184946"/>
            <a:ext cx="36808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6600" b="1" dirty="0" smtClean="0">
                <a:ln/>
                <a:solidFill>
                  <a:schemeClr val="accent4"/>
                </a:solidFill>
              </a:rPr>
              <a:t>فَريقُ الْعَمَل </a:t>
            </a:r>
            <a:r>
              <a:rPr lang="ar-SA" sz="66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ar-SA" sz="6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207146"/>
              </p:ext>
            </p:extLst>
          </p:nvPr>
        </p:nvGraphicFramePr>
        <p:xfrm>
          <a:off x="2317225" y="1592122"/>
          <a:ext cx="7162336" cy="15849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581168"/>
                <a:gridCol w="3581168"/>
              </a:tblGrid>
              <a:tr h="370840">
                <a:tc>
                  <a:txBody>
                    <a:bodyPr/>
                    <a:lstStyle/>
                    <a:p>
                      <a:r>
                        <a:rPr lang="ar-SA" sz="2000" b="1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مدرسة بنات زعترة</a:t>
                      </a:r>
                      <a:r>
                        <a:rPr lang="ar-SA" sz="2000" b="1" baseline="0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الأساسية</a:t>
                      </a:r>
                      <a:endParaRPr lang="en-US" sz="2000" b="1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r-SA" sz="2000" b="1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شرين</a:t>
                      </a:r>
                      <a:r>
                        <a:rPr lang="ar-SA" sz="2000" b="1" baseline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محمود عثمان أبو </a:t>
                      </a:r>
                      <a:r>
                        <a:rPr lang="ar-SA" sz="2000" b="1" baseline="0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طه</a:t>
                      </a:r>
                      <a:endParaRPr lang="en-US" sz="2000" b="1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r-SA" sz="2000" b="1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مدرسة</a:t>
                      </a:r>
                      <a:r>
                        <a:rPr lang="ar-SA" sz="2000" b="1" baseline="0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الفجر الأساسية المختلطة</a:t>
                      </a:r>
                      <a:endParaRPr lang="en-US" sz="2000" b="1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r-SA" sz="2000" b="1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إيمان ابراهيم محمد </a:t>
                      </a:r>
                      <a:r>
                        <a:rPr lang="ar-SA" sz="2000" b="1" dirty="0" err="1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بلاصي</a:t>
                      </a:r>
                      <a:endParaRPr lang="en-US" sz="2000" b="1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r-SA" sz="2000" b="1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مدرسة بنات تل الربيع الأساسية</a:t>
                      </a:r>
                      <a:endParaRPr lang="en-US" sz="2000" b="1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r-SA" sz="2000" b="1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أميرة محمد حامد سباتين</a:t>
                      </a:r>
                      <a:endParaRPr lang="en-US" sz="2000" b="1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r-SA" sz="2000" b="1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مدرسة البراق الأساسية</a:t>
                      </a:r>
                      <a:r>
                        <a:rPr lang="ar-SA" sz="2000" b="1" baseline="0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المختلطة</a:t>
                      </a:r>
                      <a:endParaRPr lang="en-US" sz="2000" b="1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r-SA" sz="2000" b="1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وفاء</a:t>
                      </a:r>
                      <a:r>
                        <a:rPr lang="en-US" sz="2000" b="1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ar-SA" sz="2000" b="1" baseline="0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خضر حسن صلاح</a:t>
                      </a:r>
                      <a:endParaRPr lang="en-US" sz="2000" b="1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مربع نص 4"/>
          <p:cNvSpPr txBox="1"/>
          <p:nvPr/>
        </p:nvSpPr>
        <p:spPr>
          <a:xfrm>
            <a:off x="2514600" y="3657600"/>
            <a:ext cx="649605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FFC000"/>
                </a:solidFill>
                <a:latin typeface="Traditional Arabic" pitchFamily="18" charset="-78"/>
                <a:cs typeface="Traditional Arabic" pitchFamily="18" charset="-78"/>
              </a:rPr>
              <a:t>بإشراف الأستاذ عصام عبيد الله</a:t>
            </a:r>
            <a:endParaRPr lang="ar-SA" sz="4000" b="1" dirty="0">
              <a:solidFill>
                <a:srgbClr val="FFC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740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0" y="-13063"/>
            <a:ext cx="3596639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8898177" y="404947"/>
            <a:ext cx="2991004" cy="209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sz="4800" b="1" dirty="0" smtClean="0">
                <a:solidFill>
                  <a:srgbClr val="FF0000"/>
                </a:solidFill>
              </a:rPr>
              <a:t>نشاط تطبيقي</a:t>
            </a:r>
          </a:p>
          <a:p>
            <a:pPr>
              <a:lnSpc>
                <a:spcPct val="200000"/>
              </a:lnSpc>
            </a:pPr>
            <a:endParaRPr lang="en-US" sz="20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36" t="42755" r="17250" b="17353"/>
          <a:stretch/>
        </p:blipFill>
        <p:spPr bwMode="auto">
          <a:xfrm>
            <a:off x="152400" y="3703320"/>
            <a:ext cx="8290560" cy="303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hp\Desktop\Page10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1" t="59147" r="3154" b="8582"/>
          <a:stretch/>
        </p:blipFill>
        <p:spPr bwMode="auto">
          <a:xfrm>
            <a:off x="152400" y="957943"/>
            <a:ext cx="8366760" cy="286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6584531" y="291409"/>
            <a:ext cx="1576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u="sng" dirty="0" smtClean="0">
                <a:cs typeface="Akhbar MT" pitchFamily="2" charset="-78"/>
              </a:rPr>
              <a:t>نَشاطٌ تَطْبيقِيٌ</a:t>
            </a:r>
            <a:endParaRPr lang="ar-SA" sz="3200" b="1" u="sng" dirty="0"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7280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5821680" y="656196"/>
            <a:ext cx="559898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u="sng" dirty="0">
                <a:solidFill>
                  <a:schemeClr val="bg1"/>
                </a:solidFill>
                <a:cs typeface="Akhbar MT" pitchFamily="2" charset="-78"/>
              </a:rPr>
              <a:t>مُهِمَّة أَدائِيَّة </a:t>
            </a:r>
          </a:p>
          <a:p>
            <a:endParaRPr lang="ar-SA" sz="3200" b="1" dirty="0" smtClean="0">
              <a:solidFill>
                <a:schemeClr val="bg1"/>
              </a:solidFill>
              <a:cs typeface="Akhbar MT" pitchFamily="2" charset="-78"/>
            </a:endParaRPr>
          </a:p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باستخدام الأعواد أكون 6 مثلثات، ثم أجد عدد الأعواد المستخدمة جميعها</a:t>
            </a:r>
          </a:p>
          <a:p>
            <a:endParaRPr lang="ar-SA" sz="3200" b="1" dirty="0">
              <a:solidFill>
                <a:schemeClr val="bg1"/>
              </a:solidFill>
              <a:cs typeface="Akhbar MT" pitchFamily="2" charset="-78"/>
            </a:endParaRPr>
          </a:p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الحل: </a:t>
            </a:r>
          </a:p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بالجمع المتكرر:</a:t>
            </a:r>
          </a:p>
          <a:p>
            <a:endParaRPr lang="ar-SA" sz="3200" b="1" dirty="0">
              <a:solidFill>
                <a:schemeClr val="bg1"/>
              </a:solidFill>
              <a:cs typeface="Akhbar MT" pitchFamily="2" charset="-78"/>
            </a:endParaRPr>
          </a:p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نقول بالكلمات:</a:t>
            </a:r>
          </a:p>
          <a:p>
            <a:endParaRPr lang="ar-SA" sz="3200" b="1" dirty="0">
              <a:solidFill>
                <a:schemeClr val="bg1"/>
              </a:solidFill>
              <a:cs typeface="Akhbar MT" pitchFamily="2" charset="-78"/>
            </a:endParaRPr>
          </a:p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جملة الضرب:</a:t>
            </a:r>
            <a:endParaRPr lang="ar-SA" sz="3200" b="1" dirty="0">
              <a:solidFill>
                <a:schemeClr val="bg1"/>
              </a:solidFill>
              <a:cs typeface="Akhbar MT" pitchFamily="2" charset="-78"/>
            </a:endParaRPr>
          </a:p>
        </p:txBody>
      </p:sp>
      <p:pic>
        <p:nvPicPr>
          <p:cNvPr id="4100" name="Picture 4" descr="C:\Users\hp\Desktop\triangle-clip-art-TN_triangle_cartoon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4" y="549516"/>
            <a:ext cx="4957445" cy="563258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hp\Desktop\525253785e219-84557_4_138104769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313" y="4352986"/>
            <a:ext cx="2356807" cy="183278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98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48203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1543593" y="352697"/>
            <a:ext cx="939001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6600" b="1" dirty="0" smtClean="0">
                <a:solidFill>
                  <a:srgbClr val="C00000"/>
                </a:solidFill>
              </a:rPr>
              <a:t>وفقكم الله يا أبطال </a:t>
            </a:r>
          </a:p>
          <a:p>
            <a:pPr algn="ctr">
              <a:lnSpc>
                <a:spcPct val="150000"/>
              </a:lnSpc>
            </a:pPr>
            <a:r>
              <a:rPr lang="ar-SA" sz="6600" b="1" dirty="0" smtClean="0">
                <a:solidFill>
                  <a:srgbClr val="C00000"/>
                </a:solidFill>
              </a:rPr>
              <a:t>أحسنتم </a:t>
            </a:r>
          </a:p>
          <a:p>
            <a:pPr algn="ctr"/>
            <a:endParaRPr lang="ar-SA" sz="6600" b="1" dirty="0" smtClean="0">
              <a:solidFill>
                <a:srgbClr val="C00000"/>
              </a:solidFill>
            </a:endParaRPr>
          </a:p>
          <a:p>
            <a:pPr algn="l"/>
            <a:r>
              <a:rPr lang="ar-SA" sz="8800" b="1" dirty="0" smtClean="0">
                <a:solidFill>
                  <a:schemeClr val="tx2"/>
                </a:solidFill>
              </a:rPr>
              <a:t>إلى اللقــــاء</a:t>
            </a:r>
            <a:endParaRPr lang="en-US" sz="8800" b="1" dirty="0">
              <a:solidFill>
                <a:schemeClr val="tx2"/>
              </a:solidFill>
            </a:endParaRPr>
          </a:p>
        </p:txBody>
      </p:sp>
      <p:sp>
        <p:nvSpPr>
          <p:cNvPr id="6" name="وجه ضاحك 5"/>
          <p:cNvSpPr/>
          <p:nvPr/>
        </p:nvSpPr>
        <p:spPr>
          <a:xfrm rot="20079790">
            <a:off x="463659" y="422227"/>
            <a:ext cx="1937396" cy="1720019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hlinkClick r:id="rId3" action="ppaction://hlinksldjump"/>
          </p:cNvPr>
          <p:cNvSpPr txBox="1"/>
          <p:nvPr/>
        </p:nvSpPr>
        <p:spPr>
          <a:xfrm>
            <a:off x="5095875" y="723901"/>
            <a:ext cx="2305050" cy="58477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عنوان الدرس </a:t>
            </a:r>
            <a:endParaRPr lang="ar-JO" sz="3200" b="1" dirty="0">
              <a:solidFill>
                <a:schemeClr val="tx1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3835" y="444502"/>
            <a:ext cx="1828801" cy="1664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مجموعة 9"/>
          <p:cNvGrpSpPr/>
          <p:nvPr/>
        </p:nvGrpSpPr>
        <p:grpSpPr>
          <a:xfrm>
            <a:off x="152400" y="222977"/>
            <a:ext cx="12192000" cy="6779522"/>
            <a:chOff x="1" y="78656"/>
            <a:chExt cx="9143999" cy="6801792"/>
          </a:xfrm>
        </p:grpSpPr>
        <p:pic>
          <p:nvPicPr>
            <p:cNvPr id="4" name="صورة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78656"/>
              <a:ext cx="9143999" cy="6801792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6" name="مربع نص 5">
              <a:hlinkClick r:id="rId6" action="ppaction://hlinksldjump"/>
            </p:cNvPr>
            <p:cNvSpPr txBox="1"/>
            <p:nvPr/>
          </p:nvSpPr>
          <p:spPr>
            <a:xfrm>
              <a:off x="7215174" y="428604"/>
              <a:ext cx="1928826" cy="523220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>
                  <a:solidFill>
                    <a:schemeClr val="tx1"/>
                  </a:solidFill>
                  <a:hlinkClick r:id="rId7" action="ppaction://hlinksldjump"/>
                </a:rPr>
                <a:t>تدريب الكتاب </a:t>
              </a:r>
              <a:endParaRPr lang="ar-JO" sz="2800" b="1" dirty="0">
                <a:solidFill>
                  <a:schemeClr val="tx1"/>
                </a:solidFill>
              </a:endParaRPr>
            </a:p>
          </p:txBody>
        </p:sp>
        <p:pic>
          <p:nvPicPr>
            <p:cNvPr id="7" name="صورة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64781" y="1715077"/>
              <a:ext cx="1519238" cy="252738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8" name="مربع نص 7">
            <a:hlinkClick r:id="rId9" action="ppaction://hlinksldjump"/>
          </p:cNvPr>
          <p:cNvSpPr txBox="1"/>
          <p:nvPr/>
        </p:nvSpPr>
        <p:spPr>
          <a:xfrm>
            <a:off x="9525024" y="2143116"/>
            <a:ext cx="1142976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0" action="ppaction://hlinksldjump"/>
              </a:rPr>
              <a:t>المهام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9" name="مربع نص 8">
            <a:hlinkClick r:id="rId11" action="ppaction://hlinksldjump"/>
          </p:cNvPr>
          <p:cNvSpPr txBox="1"/>
          <p:nvPr/>
        </p:nvSpPr>
        <p:spPr>
          <a:xfrm>
            <a:off x="7688156" y="2446010"/>
            <a:ext cx="1073362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2" action="ppaction://hlinksldjump"/>
              </a:rPr>
              <a:t>الهدف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1" name="مربع نص 10">
            <a:hlinkClick r:id="rId9" action="ppaction://hlinksldjump"/>
          </p:cNvPr>
          <p:cNvSpPr txBox="1"/>
          <p:nvPr/>
        </p:nvSpPr>
        <p:spPr>
          <a:xfrm>
            <a:off x="804477" y="2184400"/>
            <a:ext cx="1857388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3" action="ppaction://hlinksldjump"/>
              </a:rPr>
              <a:t>لعبة تفاعلية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3" name="مربع نص 12">
            <a:hlinkClick r:id="rId14" action="ppaction://hlinksldjump"/>
          </p:cNvPr>
          <p:cNvSpPr txBox="1"/>
          <p:nvPr/>
        </p:nvSpPr>
        <p:spPr>
          <a:xfrm>
            <a:off x="4226636" y="2462681"/>
            <a:ext cx="1071570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5" action="ppaction://hlinksldjump"/>
              </a:rPr>
              <a:t>العرض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3" name="مربع نص 2">
            <a:hlinkClick r:id="" action="ppaction://noaction"/>
          </p:cNvPr>
          <p:cNvSpPr txBox="1"/>
          <p:nvPr/>
        </p:nvSpPr>
        <p:spPr>
          <a:xfrm>
            <a:off x="3395670" y="723900"/>
            <a:ext cx="1031081" cy="58477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tx1"/>
                </a:solidFill>
                <a:hlinkClick r:id="rId16" action="ppaction://hlinksldjump"/>
              </a:rPr>
              <a:t>فيديو</a:t>
            </a:r>
            <a:endParaRPr lang="ar-JO" sz="3200" b="1" dirty="0">
              <a:solidFill>
                <a:schemeClr val="tx1"/>
              </a:solidFill>
            </a:endParaRPr>
          </a:p>
        </p:txBody>
      </p:sp>
      <p:sp>
        <p:nvSpPr>
          <p:cNvPr id="14" name="مربع نص 13">
            <a:hlinkClick r:id="rId9" action="ppaction://hlinksldjump"/>
          </p:cNvPr>
          <p:cNvSpPr txBox="1"/>
          <p:nvPr/>
        </p:nvSpPr>
        <p:spPr>
          <a:xfrm>
            <a:off x="5441899" y="1047065"/>
            <a:ext cx="1931422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1" action="ppaction://hlinksldjump"/>
              </a:rPr>
              <a:t>عنوان الدرس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5" name="مربع نص 14">
            <a:hlinkClick r:id="rId6" action="ppaction://hlinksldjump"/>
          </p:cNvPr>
          <p:cNvSpPr txBox="1"/>
          <p:nvPr/>
        </p:nvSpPr>
        <p:spPr>
          <a:xfrm>
            <a:off x="594572" y="222977"/>
            <a:ext cx="2571768" cy="521507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4" action="ppaction://hlinksldjump"/>
              </a:rPr>
              <a:t>نشاط كاشف </a:t>
            </a:r>
            <a:endParaRPr lang="ar-JO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316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3421234" y="1804740"/>
            <a:ext cx="53495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عِنْوانُ الدَّرْس</a:t>
            </a:r>
          </a:p>
          <a:p>
            <a:pPr algn="ctr"/>
            <a:r>
              <a:rPr lang="ar-SA" sz="5400" b="1" dirty="0" smtClean="0">
                <a:ln/>
                <a:solidFill>
                  <a:schemeClr val="accent4"/>
                </a:solidFill>
              </a:rPr>
              <a:t>حَقائِقُ الضَّرْبِ لِلْعَدَد 3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4763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1540749" y="1804740"/>
            <a:ext cx="8951489" cy="24929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dirty="0" smtClean="0">
                <a:ln/>
                <a:solidFill>
                  <a:schemeClr val="accent4"/>
                </a:solidFill>
              </a:rPr>
              <a:t>الهَــــدَف</a:t>
            </a:r>
          </a:p>
          <a:p>
            <a:pPr algn="ctr"/>
            <a:r>
              <a:rPr lang="ar-SA" sz="4800" b="1" dirty="0">
                <a:ln/>
                <a:solidFill>
                  <a:schemeClr val="accent4"/>
                </a:solidFill>
              </a:rPr>
              <a:t>أَنْ يَتعَرَّف الطَّالِبُ </a:t>
            </a:r>
            <a:r>
              <a:rPr lang="ar-SA" sz="4800" b="1" dirty="0" smtClean="0">
                <a:ln/>
                <a:solidFill>
                  <a:schemeClr val="accent4"/>
                </a:solidFill>
              </a:rPr>
              <a:t>إِلى </a:t>
            </a:r>
            <a:r>
              <a:rPr lang="ar-SA" sz="4800" b="1" dirty="0">
                <a:ln/>
                <a:solidFill>
                  <a:schemeClr val="accent4"/>
                </a:solidFill>
              </a:rPr>
              <a:t>حَقائِقُ الضَّرْبِ لِلْعَدَد </a:t>
            </a:r>
            <a:r>
              <a:rPr lang="ar-SA" sz="4800" b="1" dirty="0" smtClean="0">
                <a:ln/>
                <a:solidFill>
                  <a:schemeClr val="accent4"/>
                </a:solidFill>
              </a:rPr>
              <a:t>3</a:t>
            </a:r>
            <a:endParaRPr lang="ar-SA" sz="48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ar-SA" sz="5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1092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679269" y="1478168"/>
            <a:ext cx="659674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نَشاط كاشف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3" name="سهم إلى اليمين 2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مربع نص 3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2792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عنوان 1"/>
          <p:cNvSpPr txBox="1">
            <a:spLocks/>
          </p:cNvSpPr>
          <p:nvPr/>
        </p:nvSpPr>
        <p:spPr>
          <a:xfrm>
            <a:off x="604155" y="435913"/>
            <a:ext cx="10907486" cy="1331386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800" b="1" dirty="0" smtClean="0">
                <a:solidFill>
                  <a:schemeClr val="bg1"/>
                </a:solidFill>
                <a:cs typeface="Akhbar MT" pitchFamily="2" charset="-78"/>
              </a:rPr>
              <a:t>ذهب سامي لزيارة الطبيب بسبب شعوره بالألم، وبعد فحصه تبين وجود التهاب في الحلق عنده، فأوصاه الطبيب بتناول 3 حبات من الدواء يوميا، كم حبة دواء تناول سامي في أسبوع؟</a:t>
            </a:r>
            <a:endParaRPr lang="en-US" sz="2800" b="1" dirty="0">
              <a:solidFill>
                <a:schemeClr val="bg1"/>
              </a:solidFill>
              <a:cs typeface="Akhbar MT" pitchFamily="2" charset="-78"/>
            </a:endParaRPr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604156" y="4049486"/>
            <a:ext cx="10972800" cy="2052734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لإيجاد عدد حبات الدواء التي تناولها نعُد </a:t>
            </a:r>
            <a:r>
              <a:rPr lang="ar-SA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ثلاثات</a:t>
            </a:r>
            <a:endParaRPr lang="ar-SA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khbar MT" pitchFamily="2" charset="-78"/>
            </a:endParaRPr>
          </a:p>
          <a:p>
            <a:r>
              <a:rPr lang="ar-SA" sz="2800" b="1" dirty="0" smtClean="0">
                <a:solidFill>
                  <a:schemeClr val="bg1"/>
                </a:solidFill>
                <a:cs typeface="Akhbar MT" pitchFamily="2" charset="-78"/>
              </a:rPr>
              <a:t>الحل </a:t>
            </a:r>
          </a:p>
          <a:p>
            <a:r>
              <a:rPr lang="ar-SA" sz="2800" b="1" dirty="0" smtClean="0">
                <a:solidFill>
                  <a:schemeClr val="bg1"/>
                </a:solidFill>
                <a:cs typeface="Akhbar MT" pitchFamily="2" charset="-78"/>
              </a:rPr>
              <a:t>بالجمع المتكرر  3 + 3 + 3 + 3 + 3 + 3 + 3 = 21</a:t>
            </a:r>
          </a:p>
          <a:p>
            <a:r>
              <a:rPr lang="ar-S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بالكلمات: سبع </a:t>
            </a:r>
            <a:r>
              <a:rPr lang="ar-SA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ثلاثات</a:t>
            </a:r>
            <a:endParaRPr lang="ar-SA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khbar MT" pitchFamily="2" charset="-78"/>
            </a:endParaRPr>
          </a:p>
          <a:p>
            <a:r>
              <a:rPr lang="ar-S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جملة الضرب 7  ×  3  =  21</a:t>
            </a:r>
          </a:p>
          <a:p>
            <a:endParaRPr lang="ar-S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khbar MT" pitchFamily="2" charset="-78"/>
            </a:endParaRPr>
          </a:p>
        </p:txBody>
      </p:sp>
      <p:pic>
        <p:nvPicPr>
          <p:cNvPr id="1026" name="Picture 2" descr="C:\Users\hp\Desktop\pngtree-tablets-capsules-png-image_51499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3" t="4823" r="1994" b="696"/>
          <a:stretch/>
        </p:blipFill>
        <p:spPr bwMode="auto">
          <a:xfrm>
            <a:off x="10038260" y="1648559"/>
            <a:ext cx="1293357" cy="139846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جسم مشطوف الحواف 2"/>
          <p:cNvSpPr/>
          <p:nvPr/>
        </p:nvSpPr>
        <p:spPr>
          <a:xfrm>
            <a:off x="10093125" y="1319515"/>
            <a:ext cx="1192192" cy="671331"/>
          </a:xfrm>
          <a:prstGeom prst="beve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اليوم الأول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Picture 2" descr="C:\Users\hp\Desktop\pngtree-tablets-capsules-png-image_51499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3" t="4823" r="1994" b="696"/>
          <a:stretch/>
        </p:blipFill>
        <p:spPr bwMode="auto">
          <a:xfrm>
            <a:off x="8535479" y="1643605"/>
            <a:ext cx="1293357" cy="139846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مجسم مشطوف الحواف 29"/>
          <p:cNvSpPr/>
          <p:nvPr/>
        </p:nvSpPr>
        <p:spPr>
          <a:xfrm>
            <a:off x="8590344" y="1314561"/>
            <a:ext cx="1192192" cy="671331"/>
          </a:xfrm>
          <a:prstGeom prst="beve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اليوم الثاني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" name="Picture 2" descr="C:\Users\hp\Desktop\pngtree-tablets-capsules-png-image_51499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3" t="4823" r="1994" b="696"/>
          <a:stretch/>
        </p:blipFill>
        <p:spPr bwMode="auto">
          <a:xfrm>
            <a:off x="7044274" y="1638651"/>
            <a:ext cx="1293357" cy="139846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مجسم مشطوف الحواف 31"/>
          <p:cNvSpPr/>
          <p:nvPr/>
        </p:nvSpPr>
        <p:spPr>
          <a:xfrm>
            <a:off x="7099139" y="1309607"/>
            <a:ext cx="1192192" cy="671331"/>
          </a:xfrm>
          <a:prstGeom prst="beve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اليوم الثالث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" name="Picture 2" descr="C:\Users\hp\Desktop\pngtree-tablets-capsules-png-image_51499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3" t="4823" r="1994" b="696"/>
          <a:stretch/>
        </p:blipFill>
        <p:spPr bwMode="auto">
          <a:xfrm>
            <a:off x="5553069" y="1645272"/>
            <a:ext cx="1293357" cy="139846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مجسم مشطوف الحواف 33"/>
          <p:cNvSpPr/>
          <p:nvPr/>
        </p:nvSpPr>
        <p:spPr>
          <a:xfrm>
            <a:off x="5607934" y="1316228"/>
            <a:ext cx="1192192" cy="671331"/>
          </a:xfrm>
          <a:prstGeom prst="beve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اليوم الرابع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" name="Picture 2" descr="C:\Users\hp\Desktop\pngtree-tablets-capsules-png-image_51499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3" t="4823" r="1994" b="696"/>
          <a:stretch/>
        </p:blipFill>
        <p:spPr bwMode="auto">
          <a:xfrm>
            <a:off x="4119738" y="1698193"/>
            <a:ext cx="1293357" cy="139846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مجسم مشطوف الحواف 35"/>
          <p:cNvSpPr/>
          <p:nvPr/>
        </p:nvSpPr>
        <p:spPr>
          <a:xfrm>
            <a:off x="4119738" y="1334424"/>
            <a:ext cx="1247057" cy="671331"/>
          </a:xfrm>
          <a:prstGeom prst="beve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اليوم الخامس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" name="Picture 2" descr="C:\Users\hp\Desktop\pngtree-tablets-capsules-png-image_51499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3" t="4823" r="1994" b="696"/>
          <a:stretch/>
        </p:blipFill>
        <p:spPr bwMode="auto">
          <a:xfrm>
            <a:off x="2535934" y="1704814"/>
            <a:ext cx="1293357" cy="139846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مجسم مشطوف الحواف 37"/>
          <p:cNvSpPr/>
          <p:nvPr/>
        </p:nvSpPr>
        <p:spPr>
          <a:xfrm>
            <a:off x="2535934" y="1329470"/>
            <a:ext cx="1247057" cy="671331"/>
          </a:xfrm>
          <a:prstGeom prst="beve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اليوم السادس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" name="Picture 2" descr="C:\Users\hp\Desktop\pngtree-tablets-capsules-png-image_51499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3" t="4823" r="1994" b="696"/>
          <a:stretch/>
        </p:blipFill>
        <p:spPr bwMode="auto">
          <a:xfrm>
            <a:off x="928984" y="1665135"/>
            <a:ext cx="1293357" cy="139846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مجسم مشطوف الحواف 39"/>
          <p:cNvSpPr/>
          <p:nvPr/>
        </p:nvSpPr>
        <p:spPr>
          <a:xfrm>
            <a:off x="983849" y="1336091"/>
            <a:ext cx="1192192" cy="671331"/>
          </a:xfrm>
          <a:prstGeom prst="beve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اليوم السابع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مجسم مشطوف الحواف 18"/>
          <p:cNvSpPr/>
          <p:nvPr/>
        </p:nvSpPr>
        <p:spPr>
          <a:xfrm>
            <a:off x="10382488" y="3034501"/>
            <a:ext cx="671338" cy="510249"/>
          </a:xfrm>
          <a:prstGeom prst="beve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مجسم مشطوف الحواف 19"/>
          <p:cNvSpPr/>
          <p:nvPr/>
        </p:nvSpPr>
        <p:spPr>
          <a:xfrm>
            <a:off x="8850771" y="3034501"/>
            <a:ext cx="671338" cy="510249"/>
          </a:xfrm>
          <a:prstGeom prst="beve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مجسم مشطوف الحواف 20"/>
          <p:cNvSpPr/>
          <p:nvPr/>
        </p:nvSpPr>
        <p:spPr>
          <a:xfrm>
            <a:off x="7355283" y="3034500"/>
            <a:ext cx="671338" cy="510249"/>
          </a:xfrm>
          <a:prstGeom prst="beve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مجسم مشطوف الحواف 21"/>
          <p:cNvSpPr/>
          <p:nvPr/>
        </p:nvSpPr>
        <p:spPr>
          <a:xfrm>
            <a:off x="5864078" y="3046076"/>
            <a:ext cx="671338" cy="510249"/>
          </a:xfrm>
          <a:prstGeom prst="beve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مجسم مشطوف الحواف 22"/>
          <p:cNvSpPr/>
          <p:nvPr/>
        </p:nvSpPr>
        <p:spPr>
          <a:xfrm>
            <a:off x="4407597" y="3092374"/>
            <a:ext cx="671338" cy="510249"/>
          </a:xfrm>
          <a:prstGeom prst="beve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مجسم مشطوف الحواف 23"/>
          <p:cNvSpPr/>
          <p:nvPr/>
        </p:nvSpPr>
        <p:spPr>
          <a:xfrm>
            <a:off x="2823793" y="3103278"/>
            <a:ext cx="671338" cy="510249"/>
          </a:xfrm>
          <a:prstGeom prst="beve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مجسم مشطوف الحواف 24"/>
          <p:cNvSpPr/>
          <p:nvPr/>
        </p:nvSpPr>
        <p:spPr>
          <a:xfrm>
            <a:off x="1239993" y="3071151"/>
            <a:ext cx="671338" cy="510249"/>
          </a:xfrm>
          <a:prstGeom prst="beve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917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0" y="104503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1332412" y="1478168"/>
            <a:ext cx="544721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الْعَرْض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5" name="سهم إلى اليمين 4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مربع نص 5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165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عنوان 1"/>
          <p:cNvSpPr txBox="1">
            <a:spLocks/>
          </p:cNvSpPr>
          <p:nvPr/>
        </p:nvSpPr>
        <p:spPr>
          <a:xfrm>
            <a:off x="604155" y="470638"/>
            <a:ext cx="10907486" cy="1331386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800" b="1" dirty="0" smtClean="0">
                <a:solidFill>
                  <a:schemeClr val="bg1"/>
                </a:solidFill>
                <a:cs typeface="Akhbar MT" pitchFamily="2" charset="-78"/>
              </a:rPr>
              <a:t>في شهر رمضان المبارك يفطر المسلمون على حبات من التمر، فإذا وضعت أم أحمد لكل ابن من أبنائها الخمسة 3 تمرات، كم عدد التمرات جميعها؟</a:t>
            </a:r>
            <a:endParaRPr lang="en-US" sz="2800" b="1" dirty="0">
              <a:solidFill>
                <a:schemeClr val="bg1"/>
              </a:solidFill>
              <a:cs typeface="Akhbar MT" pitchFamily="2" charset="-78"/>
            </a:endParaRPr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6456777" y="3130419"/>
            <a:ext cx="5004602" cy="2981132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* المعطيات: </a:t>
            </a:r>
          </a:p>
          <a:p>
            <a:r>
              <a:rPr lang="ar-SA" sz="2800" b="1" dirty="0" smtClean="0">
                <a:solidFill>
                  <a:schemeClr val="bg1"/>
                </a:solidFill>
                <a:cs typeface="Akhbar MT" pitchFamily="2" charset="-78"/>
              </a:rPr>
              <a:t>أولا: عدد الأبناء 5</a:t>
            </a:r>
          </a:p>
          <a:p>
            <a:r>
              <a:rPr lang="ar-SA" sz="2800" b="1" dirty="0" smtClean="0">
                <a:solidFill>
                  <a:schemeClr val="bg1"/>
                </a:solidFill>
                <a:cs typeface="Akhbar MT" pitchFamily="2" charset="-78"/>
              </a:rPr>
              <a:t>ثانيا: عدد حبات التمر لكل ابن 3</a:t>
            </a:r>
          </a:p>
          <a:p>
            <a:r>
              <a:rPr lang="ar-SA" sz="2800" b="1" dirty="0" smtClean="0">
                <a:solidFill>
                  <a:schemeClr val="bg1"/>
                </a:solidFill>
                <a:cs typeface="Akhbar MT" pitchFamily="2" charset="-78"/>
              </a:rPr>
              <a:t> </a:t>
            </a:r>
          </a:p>
          <a:p>
            <a:r>
              <a:rPr lang="ar-SA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* المطلوب:</a:t>
            </a:r>
          </a:p>
          <a:p>
            <a:r>
              <a:rPr lang="ar-SA" sz="2800" b="1" dirty="0" smtClean="0">
                <a:solidFill>
                  <a:schemeClr val="bg1"/>
                </a:solidFill>
                <a:cs typeface="Akhbar MT" pitchFamily="2" charset="-78"/>
              </a:rPr>
              <a:t> كم عدد حبات التمر جميعها؟ </a:t>
            </a:r>
          </a:p>
          <a:p>
            <a:endParaRPr lang="ar-SA" sz="2800" b="1" dirty="0" smtClean="0">
              <a:solidFill>
                <a:schemeClr val="bg1"/>
              </a:solidFill>
              <a:cs typeface="Akhbar MT" pitchFamily="2" charset="-78"/>
            </a:endParaRPr>
          </a:p>
          <a:p>
            <a:endParaRPr lang="ar-SA" sz="2800" b="1" dirty="0" smtClean="0">
              <a:solidFill>
                <a:schemeClr val="bg1"/>
              </a:solidFill>
              <a:cs typeface="Akhbar MT" pitchFamily="2" charset="-78"/>
            </a:endParaRPr>
          </a:p>
        </p:txBody>
      </p:sp>
      <p:sp>
        <p:nvSpPr>
          <p:cNvPr id="7" name="تمرير أفقي 6"/>
          <p:cNvSpPr/>
          <p:nvPr/>
        </p:nvSpPr>
        <p:spPr>
          <a:xfrm>
            <a:off x="679950" y="2758942"/>
            <a:ext cx="7106738" cy="3474218"/>
          </a:xfrm>
          <a:prstGeom prst="horizontalScroll">
            <a:avLst>
              <a:gd name="adj" fmla="val 5920"/>
            </a:avLst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3 + 3 + 3 + 3 + 3 = 15</a:t>
            </a:r>
          </a:p>
          <a:p>
            <a:endParaRPr lang="ar-S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خمس </a:t>
            </a:r>
            <a:r>
              <a:rPr lang="ar-S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ثـلاثات</a:t>
            </a:r>
            <a:endParaRPr lang="ar-S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ar-S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5  ×  3  =  15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سحابة 7"/>
          <p:cNvSpPr/>
          <p:nvPr/>
        </p:nvSpPr>
        <p:spPr>
          <a:xfrm>
            <a:off x="5331006" y="3096505"/>
            <a:ext cx="1950098" cy="847870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الجمع المتكرر</a:t>
            </a:r>
            <a:endParaRPr lang="en-US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سحابة 9"/>
          <p:cNvSpPr/>
          <p:nvPr/>
        </p:nvSpPr>
        <p:spPr>
          <a:xfrm>
            <a:off x="5331006" y="4068796"/>
            <a:ext cx="1950098" cy="825759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نقول بالكلمات</a:t>
            </a:r>
            <a:endParaRPr lang="en-US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سحابة 10"/>
          <p:cNvSpPr/>
          <p:nvPr/>
        </p:nvSpPr>
        <p:spPr>
          <a:xfrm>
            <a:off x="5331006" y="5062945"/>
            <a:ext cx="1950098" cy="836650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جملة الضرب</a:t>
            </a:r>
            <a:endParaRPr lang="en-US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C:\Users\hp\Desktop\01_khidri_lf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0"/>
          <a:stretch/>
        </p:blipFill>
        <p:spPr bwMode="auto">
          <a:xfrm>
            <a:off x="9850609" y="1288262"/>
            <a:ext cx="1413384" cy="139692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hp\Desktop\01_khidri_lf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0"/>
          <a:stretch/>
        </p:blipFill>
        <p:spPr bwMode="auto">
          <a:xfrm>
            <a:off x="7519125" y="1329518"/>
            <a:ext cx="1439953" cy="136957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hp\Desktop\01_khidri_lf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0"/>
          <a:stretch/>
        </p:blipFill>
        <p:spPr bwMode="auto">
          <a:xfrm>
            <a:off x="3037206" y="1314278"/>
            <a:ext cx="1439953" cy="136957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hp\Desktop\01_khidri_lf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0"/>
          <a:stretch/>
        </p:blipFill>
        <p:spPr bwMode="auto">
          <a:xfrm>
            <a:off x="5351229" y="1299560"/>
            <a:ext cx="1439953" cy="136957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hp\Desktop\01_khidri_lf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0"/>
          <a:stretch/>
        </p:blipFill>
        <p:spPr bwMode="auto">
          <a:xfrm>
            <a:off x="864819" y="1343246"/>
            <a:ext cx="1439953" cy="136957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25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3076</TotalTime>
  <Words>423</Words>
  <Application>Microsoft Office PowerPoint</Application>
  <PresentationFormat>Personnalisé</PresentationFormat>
  <Paragraphs>109</Paragraphs>
  <Slides>22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نسق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داود ابو مويس</Manager>
  <Company>الملتقى التربوي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درس بوربوينت رياضيات الصف الثالث الفصل الثاني جدول ضرب 3 الوحدة السابعة</dc:title>
  <dc:subject>درس بوربوينت رياضيات جدول ضرب 3 الصف الثالث الفصل الثاني الوحدة السابعة</dc:subject>
  <dc:creator>الملتقى التربوي</dc:creator>
  <cp:keywords>رياضيات; الفصل الثاني; عرض بوربوينت; الملتقى التربوي</cp:keywords>
  <dc:description>درس بوربوينت رياضيات الصف الثالث الفصل الثاني الوحدة السابعة جدول ضرب 3</dc:description>
  <cp:lastModifiedBy>HDNL2GSR557</cp:lastModifiedBy>
  <cp:revision>1</cp:revision>
  <dcterms:created xsi:type="dcterms:W3CDTF">2021-03-12T00:23:49Z</dcterms:created>
  <dcterms:modified xsi:type="dcterms:W3CDTF">2021-03-12T00:23:49Z</dcterms:modified>
  <cp:category>الملتقى التربوي; الرياضيات; عرض بوربوينت; الفصل الثاني; الصف الثالث</cp:category>
</cp:coreProperties>
</file>