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1" r:id="rId3"/>
    <p:sldId id="258" r:id="rId4"/>
    <p:sldId id="259" r:id="rId5"/>
    <p:sldId id="281" r:id="rId6"/>
    <p:sldId id="265" r:id="rId7"/>
    <p:sldId id="284" r:id="rId8"/>
    <p:sldId id="283" r:id="rId9"/>
    <p:sldId id="285" r:id="rId10"/>
    <p:sldId id="286" r:id="rId11"/>
    <p:sldId id="287" r:id="rId12"/>
    <p:sldId id="289" r:id="rId13"/>
    <p:sldId id="276" r:id="rId14"/>
    <p:sldId id="280" r:id="rId15"/>
    <p:sldId id="290" r:id="rId16"/>
    <p:sldId id="271" r:id="rId17"/>
    <p:sldId id="275" r:id="rId18"/>
    <p:sldId id="288" r:id="rId19"/>
    <p:sldId id="273" r:id="rId20"/>
    <p:sldId id="270" r:id="rId21"/>
    <p:sldId id="274" r:id="rId22"/>
    <p:sldId id="268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2" d="100"/>
          <a:sy n="82" d="100"/>
        </p:scale>
        <p:origin x="-37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7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7&amp;submit=submit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3.xml"/><Relationship Id="rId1" Type="http://schemas.openxmlformats.org/officeDocument/2006/relationships/tags" Target="../tags/tag1.xml"/><Relationship Id="rId6" Type="http://schemas.openxmlformats.org/officeDocument/2006/relationships/slide" Target="slide24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1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2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456777" y="3760228"/>
            <a:ext cx="5004602" cy="215537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أولا: عدد المجموعات: 8  وهي أحواض الزراعة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ثانيا: عدد العناصر: زهرتان في كل حوض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المطلوب: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كم عدد الأزهار جميعها؟ </a:t>
            </a: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زاوية مطوية 6"/>
          <p:cNvSpPr/>
          <p:nvPr/>
        </p:nvSpPr>
        <p:spPr>
          <a:xfrm>
            <a:off x="1194318" y="1315610"/>
            <a:ext cx="4901682" cy="462799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الحل:</a:t>
            </a:r>
          </a:p>
          <a:p>
            <a:endParaRPr lang="ar-SA" b="1" dirty="0" smtClean="0"/>
          </a:p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ar-S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2+2+2+2+2+2+2+2= 16</a:t>
            </a:r>
          </a:p>
          <a:p>
            <a:endParaRPr lang="ar-SA" b="1" dirty="0"/>
          </a:p>
          <a:p>
            <a:endParaRPr lang="ar-SA" b="1" dirty="0" smtClean="0"/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ar-S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ثمانية اثـنـيـنات</a:t>
            </a:r>
            <a:endParaRPr lang="ar-S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b="1" dirty="0" smtClean="0"/>
          </a:p>
          <a:p>
            <a:endParaRPr lang="ar-SA" b="1" dirty="0"/>
          </a:p>
          <a:p>
            <a:endParaRPr lang="ar-SA" b="1" dirty="0" smtClean="0"/>
          </a:p>
          <a:p>
            <a:r>
              <a:rPr lang="ar-SA" b="1" dirty="0" smtClean="0"/>
              <a:t> </a:t>
            </a:r>
          </a:p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ar-S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  ×  2  =    16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4030831" y="1837319"/>
            <a:ext cx="1950098" cy="84787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3935976" y="3130419"/>
            <a:ext cx="1950098" cy="825759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3959309" y="4398370"/>
            <a:ext cx="1950098" cy="83665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5756989" y="647918"/>
            <a:ext cx="5738326" cy="159142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قام بلال بمساعدة والده في العناية بالأرض، وزرع الأزهار التالية في 8 أحواض، ما عدد الأزهار جميعها؟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3" name="Picture 2" descr="C:\Users\hp\Desktop\maxresdefault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10262" r="34636" b="22952"/>
          <a:stretch/>
        </p:blipFill>
        <p:spPr bwMode="auto">
          <a:xfrm>
            <a:off x="6141228" y="1315610"/>
            <a:ext cx="5561051" cy="25472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5756989" y="647918"/>
            <a:ext cx="5738326" cy="62104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أعبر عن الرسم التالي بجملة الضرب: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9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9881119" y="1156995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8559290" y="1206758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8506425" y="2904928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9769159" y="2808513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5984041" y="1206758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7274776" y="1163214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6086677" y="4419597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7346319" y="4419597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8616822" y="4419597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9881119" y="4419597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hp\Desktop\maxres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5945" r="30005" b="35256"/>
          <a:stretch/>
        </p:blipFill>
        <p:spPr bwMode="auto">
          <a:xfrm>
            <a:off x="4774171" y="4419596"/>
            <a:ext cx="1810139" cy="1810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حابة 2"/>
          <p:cNvSpPr/>
          <p:nvPr/>
        </p:nvSpPr>
        <p:spPr>
          <a:xfrm>
            <a:off x="3760232" y="1486676"/>
            <a:ext cx="2419746" cy="125030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المجموعات </a:t>
            </a:r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ar-S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العناصر </a:t>
            </a:r>
            <a:r>
              <a:rPr lang="ar-SA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سحابة 21"/>
          <p:cNvSpPr/>
          <p:nvPr/>
        </p:nvSpPr>
        <p:spPr>
          <a:xfrm>
            <a:off x="6313716" y="3184846"/>
            <a:ext cx="2419746" cy="125030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المجموعات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العناصر </a:t>
            </a:r>
            <a:r>
              <a:rPr lang="ar-S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سحابة 22"/>
          <p:cNvSpPr/>
          <p:nvPr/>
        </p:nvSpPr>
        <p:spPr>
          <a:xfrm>
            <a:off x="2531700" y="4749278"/>
            <a:ext cx="2419746" cy="125030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المجموعات </a:t>
            </a:r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عدد العناصر </a:t>
            </a:r>
            <a:r>
              <a:rPr lang="ar-S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زاوية مطوية 20"/>
          <p:cNvSpPr/>
          <p:nvPr/>
        </p:nvSpPr>
        <p:spPr>
          <a:xfrm flipH="1">
            <a:off x="1772816" y="1819467"/>
            <a:ext cx="1634392" cy="584720"/>
          </a:xfrm>
          <a:prstGeom prst="foldedCorner">
            <a:avLst>
              <a:gd name="adj" fmla="val 37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× </a:t>
            </a:r>
            <a:r>
              <a:rPr lang="ar-SA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زاوية مطوية 24"/>
          <p:cNvSpPr/>
          <p:nvPr/>
        </p:nvSpPr>
        <p:spPr>
          <a:xfrm flipH="1">
            <a:off x="793095" y="5094514"/>
            <a:ext cx="1579978" cy="597160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ar-S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زاوية مطوية 25"/>
          <p:cNvSpPr/>
          <p:nvPr/>
        </p:nvSpPr>
        <p:spPr>
          <a:xfrm flipH="1">
            <a:off x="4189445" y="3475656"/>
            <a:ext cx="1766600" cy="651584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ar-SA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9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5756989" y="647918"/>
            <a:ext cx="5738326" cy="62104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أجد العدد الناقص  في جمل الضرب التالية: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8705461" y="1380929"/>
            <a:ext cx="2668555" cy="113833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× 2 = 14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6718041" y="3200398"/>
            <a:ext cx="2668555" cy="113833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 ×  2 =  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تمرير أفقي 7"/>
          <p:cNvSpPr/>
          <p:nvPr/>
        </p:nvSpPr>
        <p:spPr>
          <a:xfrm>
            <a:off x="1066800" y="1533329"/>
            <a:ext cx="2668555" cy="113833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× 2 =20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تمرير أفقي 8"/>
          <p:cNvSpPr/>
          <p:nvPr/>
        </p:nvSpPr>
        <p:spPr>
          <a:xfrm>
            <a:off x="4839477" y="1421361"/>
            <a:ext cx="2668555" cy="113833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×         =10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نجمة ذات 8 نقاط 9"/>
          <p:cNvSpPr/>
          <p:nvPr/>
        </p:nvSpPr>
        <p:spPr>
          <a:xfrm>
            <a:off x="10506265" y="1639074"/>
            <a:ext cx="765110" cy="643812"/>
          </a:xfrm>
          <a:prstGeom prst="star8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نجمة ذات 8 نقاط 10"/>
          <p:cNvSpPr/>
          <p:nvPr/>
        </p:nvSpPr>
        <p:spPr>
          <a:xfrm>
            <a:off x="5837854" y="1667067"/>
            <a:ext cx="765110" cy="643812"/>
          </a:xfrm>
          <a:prstGeom prst="star8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نجمة ذات 8 نقاط 11"/>
          <p:cNvSpPr/>
          <p:nvPr/>
        </p:nvSpPr>
        <p:spPr>
          <a:xfrm>
            <a:off x="2892491" y="1780590"/>
            <a:ext cx="765110" cy="643812"/>
          </a:xfrm>
          <a:prstGeom prst="star8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نجمة ذات 8 نقاط 12"/>
          <p:cNvSpPr/>
          <p:nvPr/>
        </p:nvSpPr>
        <p:spPr>
          <a:xfrm>
            <a:off x="7047722" y="3447659"/>
            <a:ext cx="765110" cy="643812"/>
          </a:xfrm>
          <a:prstGeom prst="star8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تمرير أفقي 13"/>
          <p:cNvSpPr/>
          <p:nvPr/>
        </p:nvSpPr>
        <p:spPr>
          <a:xfrm>
            <a:off x="2892491" y="3228389"/>
            <a:ext cx="2668555" cy="113833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× 2 = 6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نجمة ذات 8 نقاط 14"/>
          <p:cNvSpPr/>
          <p:nvPr/>
        </p:nvSpPr>
        <p:spPr>
          <a:xfrm>
            <a:off x="4693295" y="3486534"/>
            <a:ext cx="765110" cy="643812"/>
          </a:xfrm>
          <a:prstGeom prst="star8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تمرير أفقي 15"/>
          <p:cNvSpPr/>
          <p:nvPr/>
        </p:nvSpPr>
        <p:spPr>
          <a:xfrm>
            <a:off x="4839476" y="4783492"/>
            <a:ext cx="2668555" cy="113833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×          = 12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نجمة ذات 8 نقاط 16"/>
          <p:cNvSpPr/>
          <p:nvPr/>
        </p:nvSpPr>
        <p:spPr>
          <a:xfrm>
            <a:off x="5865846" y="5029198"/>
            <a:ext cx="765110" cy="643812"/>
          </a:xfrm>
          <a:prstGeom prst="star8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3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شرح ضرب 2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127.86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951" y="93306"/>
            <a:ext cx="11901227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ضـــرب 2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04.7558" end="1818.66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306" y="0"/>
            <a:ext cx="1209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37369" r="27627" b="18549"/>
          <a:stretch/>
        </p:blipFill>
        <p:spPr bwMode="auto">
          <a:xfrm>
            <a:off x="1128997" y="1577366"/>
            <a:ext cx="10095723" cy="43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7" t="30976" r="28010" b="29569"/>
          <a:stretch/>
        </p:blipFill>
        <p:spPr bwMode="auto">
          <a:xfrm>
            <a:off x="923727" y="1716832"/>
            <a:ext cx="10394303" cy="42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85482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 </a:t>
                      </a:r>
                      <a:r>
                        <a:rPr lang="ar-SA" sz="2000" b="1" baseline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محمود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عثمان أبو 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3541853" y="3429000"/>
            <a:ext cx="54516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36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12528" y="87766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3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034796" y="3637536"/>
            <a:ext cx="37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/>
                </a:solidFill>
                <a:hlinkClick r:id="rId4"/>
              </a:rPr>
              <a:t>برنامج التعلم التفاعلي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6146" name="Picture 2" descr="C:\Users\hp\Desktop\Page1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25377" b="40822"/>
          <a:stretch/>
        </p:blipFill>
        <p:spPr bwMode="auto">
          <a:xfrm>
            <a:off x="354561" y="675810"/>
            <a:ext cx="8166152" cy="61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84531" y="29140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cs typeface="Akhbar MT" pitchFamily="2" charset="-78"/>
              </a:rPr>
              <a:t>نَشاطٌ تَطْبيقِيٌ</a:t>
            </a:r>
            <a:endParaRPr lang="ar-SA" sz="32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038531" y="656196"/>
            <a:ext cx="63821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أُزَيِّن غرفتي بوضع بالونان على كل حائط ثم أجد عدد البالونات جميعها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بالجمع المتكرر: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نقول بالكلمات: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الضرب: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7170" name="Picture 2" descr="C:\Users\hp\Desktop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3"/>
          <a:stretch/>
        </p:blipFill>
        <p:spPr bwMode="auto">
          <a:xfrm>
            <a:off x="710227" y="830424"/>
            <a:ext cx="4514915" cy="54770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21234" y="1804740"/>
            <a:ext cx="5349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حَقائِقُ الضَّرْبِ لِلْعَدَد 2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54988" y="1804740"/>
            <a:ext cx="9123010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800" b="1" dirty="0">
                <a:ln/>
                <a:solidFill>
                  <a:schemeClr val="accent4"/>
                </a:solidFill>
              </a:rPr>
              <a:t>أَنْ يَتعَرَّف </a:t>
            </a:r>
            <a:r>
              <a:rPr lang="ar-SA" sz="4800" b="1">
                <a:ln/>
                <a:solidFill>
                  <a:schemeClr val="accent4"/>
                </a:solidFill>
              </a:rPr>
              <a:t>الطَّالِبُ </a:t>
            </a:r>
            <a:r>
              <a:rPr lang="ar-SA" sz="4800" b="1" smtClean="0">
                <a:ln/>
                <a:solidFill>
                  <a:schemeClr val="accent4"/>
                </a:solidFill>
              </a:rPr>
              <a:t>إِلى </a:t>
            </a:r>
            <a:r>
              <a:rPr lang="ar-SA" sz="4800" b="1" dirty="0">
                <a:ln/>
                <a:solidFill>
                  <a:schemeClr val="accent4"/>
                </a:solidFill>
              </a:rPr>
              <a:t>حَقائِقُ الضَّرْبِ لِلْعَدَد 2 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470638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في يوم الأرض قام </a:t>
            </a:r>
            <a:r>
              <a:rPr lang="ar-SA" sz="2800" b="1" smtClean="0">
                <a:solidFill>
                  <a:schemeClr val="bg1"/>
                </a:solidFill>
                <a:cs typeface="Akhbar MT" pitchFamily="2" charset="-78"/>
              </a:rPr>
              <a:t>أحد مزارعي فلسطين </a:t>
            </a:r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بإهداء أصدقائه الخمسة بعضا من زيت الزيتون، فأعطى كل واحد منهم قارورتان، كم عدد القوارير جميعها التي قدمها المزارع لأصدقائه؟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04156" y="4049486"/>
            <a:ext cx="10972800" cy="2052734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لمعرفة عدد القوارير هيا نعد عدا </a:t>
            </a:r>
            <a:r>
              <a:rPr lang="ar-S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قفزيا</a:t>
            </a:r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(اثنينات)</a:t>
            </a:r>
          </a:p>
          <a:p>
            <a:endParaRPr lang="ar-SA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أي نقوم بزيادة 2 في كل مرة ونسمى ذلك بـ (الجمع المتكرر)</a:t>
            </a:r>
          </a:p>
          <a:p>
            <a:r>
              <a:rPr lang="ar-SA" sz="2800" b="1" dirty="0">
                <a:solidFill>
                  <a:schemeClr val="bg1"/>
                </a:solidFill>
                <a:cs typeface="Akhbar MT" pitchFamily="2" charset="-78"/>
              </a:rPr>
              <a:t> </a:t>
            </a:r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2   +   2    +    2     +    2     +    2    =    10</a:t>
            </a: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032" name="Picture 8" descr="C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87" y="1208354"/>
            <a:ext cx="2162368" cy="216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5" y="1236345"/>
            <a:ext cx="2162368" cy="216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83" y="1217683"/>
            <a:ext cx="2162368" cy="216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51" y="1217683"/>
            <a:ext cx="2162368" cy="216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hp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219" y="1196905"/>
            <a:ext cx="2162368" cy="216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وسيلة شرح على شكل سحابة 11"/>
          <p:cNvSpPr/>
          <p:nvPr/>
        </p:nvSpPr>
        <p:spPr>
          <a:xfrm>
            <a:off x="1300458" y="3301291"/>
            <a:ext cx="1091681" cy="429207"/>
          </a:xfrm>
          <a:prstGeom prst="cloudCallout">
            <a:avLst>
              <a:gd name="adj1" fmla="val -20833"/>
              <a:gd name="adj2" fmla="val -1353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وسيلة شرح على شكل سحابة 23"/>
          <p:cNvSpPr/>
          <p:nvPr/>
        </p:nvSpPr>
        <p:spPr>
          <a:xfrm>
            <a:off x="7787561" y="3292343"/>
            <a:ext cx="1091681" cy="429207"/>
          </a:xfrm>
          <a:prstGeom prst="cloudCallout">
            <a:avLst>
              <a:gd name="adj1" fmla="val -20833"/>
              <a:gd name="adj2" fmla="val -1353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وسيلة شرح على شكل سحابة 24"/>
          <p:cNvSpPr/>
          <p:nvPr/>
        </p:nvSpPr>
        <p:spPr>
          <a:xfrm>
            <a:off x="5718504" y="3349313"/>
            <a:ext cx="1091681" cy="429207"/>
          </a:xfrm>
          <a:prstGeom prst="cloudCallout">
            <a:avLst>
              <a:gd name="adj1" fmla="val -20833"/>
              <a:gd name="adj2" fmla="val -1353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وسيلة شرح على شكل سحابة 25"/>
          <p:cNvSpPr/>
          <p:nvPr/>
        </p:nvSpPr>
        <p:spPr>
          <a:xfrm>
            <a:off x="3509481" y="3336869"/>
            <a:ext cx="1091681" cy="429207"/>
          </a:xfrm>
          <a:prstGeom prst="cloudCallout">
            <a:avLst>
              <a:gd name="adj1" fmla="val -20833"/>
              <a:gd name="adj2" fmla="val -1353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وسيلة شرح على شكل سحابة 26"/>
          <p:cNvSpPr/>
          <p:nvPr/>
        </p:nvSpPr>
        <p:spPr>
          <a:xfrm>
            <a:off x="10046352" y="3301664"/>
            <a:ext cx="1091681" cy="429207"/>
          </a:xfrm>
          <a:prstGeom prst="cloudCallout">
            <a:avLst>
              <a:gd name="adj1" fmla="val -20833"/>
              <a:gd name="adj2" fmla="val -13532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hp\Desktop\maxresdefault (2)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33667" r="8749" b="35925"/>
          <a:stretch/>
        </p:blipFill>
        <p:spPr bwMode="auto">
          <a:xfrm>
            <a:off x="6391460" y="1315610"/>
            <a:ext cx="5054864" cy="139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470638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في حديقة السلام بينما كان الأطفال يلعبون، لاحظوا وجود أعشاش في أقفاص الطيور، وكان في كل عش بيضتين، ما عدد البيوض في الأعشاش جميعها؟</a:t>
            </a:r>
            <a:endParaRPr lang="en-US" sz="28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456777" y="2685189"/>
            <a:ext cx="5004602" cy="342636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أولا: عدد أعشاش الطيور 3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ثانيا: عدد البيوض في كل عش 2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المطلوب: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كم عدد البيوض جميعها؟ </a:t>
            </a: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زاوية مطوية 6"/>
          <p:cNvSpPr/>
          <p:nvPr/>
        </p:nvSpPr>
        <p:spPr>
          <a:xfrm>
            <a:off x="1194318" y="1315610"/>
            <a:ext cx="4901682" cy="462799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الحل:</a:t>
            </a:r>
          </a:p>
          <a:p>
            <a:endParaRPr lang="ar-SA" b="1" dirty="0" smtClean="0"/>
          </a:p>
          <a:p>
            <a:r>
              <a:rPr lang="ar-S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ar-SA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+  2  +  2  =    6</a:t>
            </a:r>
          </a:p>
          <a:p>
            <a:endParaRPr lang="ar-SA" b="1" dirty="0"/>
          </a:p>
          <a:p>
            <a:endParaRPr lang="ar-SA" b="1" dirty="0" smtClean="0"/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ar-S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ثـلاث اثـنـيـنات</a:t>
            </a:r>
            <a:endParaRPr lang="ar-SA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b="1" dirty="0" smtClean="0"/>
          </a:p>
          <a:p>
            <a:endParaRPr lang="ar-SA" b="1" dirty="0"/>
          </a:p>
          <a:p>
            <a:endParaRPr lang="ar-SA" b="1" dirty="0" smtClean="0"/>
          </a:p>
          <a:p>
            <a:r>
              <a:rPr lang="ar-SA" b="1" dirty="0" smtClean="0"/>
              <a:t> </a:t>
            </a:r>
          </a:p>
          <a:p>
            <a:pPr algn="ctr"/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ar-S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×  2  =    6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4030831" y="1837319"/>
            <a:ext cx="1950098" cy="84787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حابة 9"/>
          <p:cNvSpPr/>
          <p:nvPr/>
        </p:nvSpPr>
        <p:spPr>
          <a:xfrm>
            <a:off x="3935976" y="3130419"/>
            <a:ext cx="1950098" cy="825759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3959309" y="4398370"/>
            <a:ext cx="1950098" cy="83665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2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448</Words>
  <PresentationFormat>Personnalisé</PresentationFormat>
  <Paragraphs>135</Paragraphs>
  <Slides>24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رياضيات جدول ضرب 2 الصف الثالث الفصل الثاني الوحدة السابعة</dc:title>
  <dc:subject>درس بوربوينت رياضيات الصف الثالث جدول ضرب 2 الفصل الثاني الوحدة السابعة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جدول ضرب 2</dc:description>
  <cp:revision>1</cp:revision>
  <dcterms:created xsi:type="dcterms:W3CDTF">2021-03-12T00:22:03Z</dcterms:created>
  <dcterms:modified xsi:type="dcterms:W3CDTF">2021-03-12T00:22:03Z</dcterms:modified>
  <cp:category>الملتقى التربوي; الرياضيات; عرض بوربوينت; الفصل الثاني; الصف الثالث</cp:category>
</cp:coreProperties>
</file>