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92" r:id="rId8"/>
    <p:sldId id="294" r:id="rId9"/>
    <p:sldId id="283" r:id="rId10"/>
    <p:sldId id="285" r:id="rId11"/>
    <p:sldId id="293" r:id="rId12"/>
    <p:sldId id="286" r:id="rId13"/>
    <p:sldId id="272" r:id="rId14"/>
    <p:sldId id="291" r:id="rId15"/>
    <p:sldId id="295" r:id="rId16"/>
    <p:sldId id="276" r:id="rId17"/>
    <p:sldId id="296" r:id="rId18"/>
    <p:sldId id="280" r:id="rId19"/>
    <p:sldId id="273" r:id="rId20"/>
    <p:sldId id="270" r:id="rId21"/>
    <p:sldId id="290" r:id="rId22"/>
    <p:sldId id="274" r:id="rId23"/>
    <p:sldId id="268" r:id="rId24"/>
    <p:sldId id="297" r:id="rId25"/>
    <p:sldId id="289" r:id="rId26"/>
    <p:sldId id="267" r:id="rId2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907"/>
    <a:srgbClr val="D6A300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نمط فاتح 1 - تميي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2" autoAdjust="0"/>
    <p:restoredTop sz="94660"/>
  </p:normalViewPr>
  <p:slideViewPr>
    <p:cSldViewPr snapToGrid="0">
      <p:cViewPr>
        <p:scale>
          <a:sx n="91" d="100"/>
          <a:sy n="91" d="100"/>
        </p:scale>
        <p:origin x="-24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ttps://play.google.com/store/apps/details?id=aprender.tablasdemultiplicar&amp;fbclid=IwAR3aLmPkj-l6jUVHwD8lMDxcb4lKMg_ugDzyRa1LeHm0bGhlDE3dmiPWjRk&amp;subject=&#1604;&#1593;&#1576;&#1577;%20&#1580;&#1583;&#1608;&#1604;%20&#1575;&#1604;&#1590;&#1585;&#1576;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99536800936115/permalink/501427810747014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https://www.facebook.com/groups/499536800936115/permalink/501427810747014?subject=&#1604;&#1593;&#1576;&#1577;%20&#1580;&#1583;&#1608;&#1604;%20&#1575;&#1604;&#1590;&#1585;&#1576;" TargetMode="External"/><Relationship Id="rId5" Type="http://schemas.openxmlformats.org/officeDocument/2006/relationships/hyperlink" Target="mailto:https://www.facebook.com/groups/499536800936115/permalink/501427810747014?subject=&#1580;&#1583;&#1608;&#1604;%20&#1575;&#1604;&#1590;&#1585;&#1576;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19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6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6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3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الثَّالِث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2"/>
            <a:ext cx="12192000" cy="6858000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604155" y="470638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بسبب انتشار فايروس كورونا في فلسطين، وضعت سلمى ثلاث كمامات في حقيبة كل من أبنائها الأربعة، ما عدد الكمامات التي وضعتها سلمى؟ 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6401107" y="1381713"/>
            <a:ext cx="1822187" cy="1703627"/>
            <a:chOff x="776633" y="1929910"/>
            <a:chExt cx="1547086" cy="1495933"/>
          </a:xfrm>
        </p:grpSpPr>
        <p:pic>
          <p:nvPicPr>
            <p:cNvPr id="20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375" y="2669046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922" y="1929910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3" y="1942924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2"/>
          <p:cNvGrpSpPr/>
          <p:nvPr/>
        </p:nvGrpSpPr>
        <p:grpSpPr>
          <a:xfrm>
            <a:off x="9238843" y="1311514"/>
            <a:ext cx="1822187" cy="1703627"/>
            <a:chOff x="776633" y="1929910"/>
            <a:chExt cx="1547086" cy="1495933"/>
          </a:xfrm>
        </p:grpSpPr>
        <p:pic>
          <p:nvPicPr>
            <p:cNvPr id="24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375" y="2669046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922" y="1929910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3" y="1942924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مجموعة 26"/>
          <p:cNvGrpSpPr/>
          <p:nvPr/>
        </p:nvGrpSpPr>
        <p:grpSpPr>
          <a:xfrm>
            <a:off x="3738118" y="1406590"/>
            <a:ext cx="1822187" cy="1703627"/>
            <a:chOff x="776633" y="1929910"/>
            <a:chExt cx="1547086" cy="1495933"/>
          </a:xfrm>
        </p:grpSpPr>
        <p:pic>
          <p:nvPicPr>
            <p:cNvPr id="28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375" y="2669046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922" y="1929910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3" y="1942924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مجموعة 30"/>
          <p:cNvGrpSpPr/>
          <p:nvPr/>
        </p:nvGrpSpPr>
        <p:grpSpPr>
          <a:xfrm>
            <a:off x="1027002" y="1434279"/>
            <a:ext cx="1822187" cy="1703627"/>
            <a:chOff x="776633" y="1929910"/>
            <a:chExt cx="1547086" cy="1495933"/>
          </a:xfrm>
        </p:grpSpPr>
        <p:pic>
          <p:nvPicPr>
            <p:cNvPr id="32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375" y="2669046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922" y="1929910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hp\Desktop\تنزيل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3" y="1942924"/>
              <a:ext cx="756797" cy="75679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عنوان 1"/>
          <p:cNvSpPr txBox="1">
            <a:spLocks/>
          </p:cNvSpPr>
          <p:nvPr/>
        </p:nvSpPr>
        <p:spPr>
          <a:xfrm>
            <a:off x="740513" y="2862478"/>
            <a:ext cx="10907486" cy="3217479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المعطيات: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أولا: عدد الأبناء 4 ويمثل عدد المجموعات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ثانيا: عدد الكمامات في حقيبة كل ابن هي 3 كمامات، ويمثل عدد العناصر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الحل: </a:t>
            </a:r>
          </a:p>
          <a:p>
            <a:endParaRPr lang="ar-SA" sz="24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cs typeface="Akhbar MT" pitchFamily="2" charset="-78"/>
              </a:rPr>
              <a:t>                                   +        +        +        =    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جملة الضرب هي: عدد المجموعات × عدد العناصر = الناتج                                                     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       </a:t>
            </a:r>
          </a:p>
          <a:p>
            <a:r>
              <a:rPr lang="ar-SA" sz="2400" b="1" dirty="0">
                <a:solidFill>
                  <a:schemeClr val="bg1"/>
                </a:solidFill>
                <a:cs typeface="Akhbar MT" pitchFamily="2" charset="-78"/>
              </a:rPr>
              <a:t> </a:t>
            </a:r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                                                                 </a:t>
            </a:r>
            <a:r>
              <a:rPr lang="ar-S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×                =</a:t>
            </a: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2400" b="1" dirty="0" smtClean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8357937" y="4419078"/>
            <a:ext cx="491000" cy="505848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3</a:t>
            </a:r>
            <a:endParaRPr lang="en-US" sz="2800" b="1" dirty="0"/>
          </a:p>
        </p:txBody>
      </p:sp>
      <p:sp>
        <p:nvSpPr>
          <p:cNvPr id="37" name="شكل بيضاوي 36"/>
          <p:cNvSpPr/>
          <p:nvPr/>
        </p:nvSpPr>
        <p:spPr>
          <a:xfrm>
            <a:off x="5446295" y="4442359"/>
            <a:ext cx="491000" cy="505848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3</a:t>
            </a:r>
            <a:endParaRPr lang="en-US" sz="2800" b="1" dirty="0"/>
          </a:p>
        </p:txBody>
      </p:sp>
      <p:sp>
        <p:nvSpPr>
          <p:cNvPr id="38" name="شكل بيضاوي 37"/>
          <p:cNvSpPr/>
          <p:nvPr/>
        </p:nvSpPr>
        <p:spPr>
          <a:xfrm>
            <a:off x="6433191" y="4434600"/>
            <a:ext cx="491000" cy="505848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3</a:t>
            </a:r>
            <a:endParaRPr lang="en-US" sz="2800" b="1" dirty="0"/>
          </a:p>
        </p:txBody>
      </p:sp>
      <p:sp>
        <p:nvSpPr>
          <p:cNvPr id="39" name="شكل بيضاوي 38"/>
          <p:cNvSpPr/>
          <p:nvPr/>
        </p:nvSpPr>
        <p:spPr>
          <a:xfrm>
            <a:off x="7370619" y="4403036"/>
            <a:ext cx="491000" cy="505848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3</a:t>
            </a:r>
            <a:endParaRPr lang="en-US" sz="2800" b="1" dirty="0"/>
          </a:p>
        </p:txBody>
      </p:sp>
      <p:sp>
        <p:nvSpPr>
          <p:cNvPr id="40" name="شكل بيضاوي 39"/>
          <p:cNvSpPr/>
          <p:nvPr/>
        </p:nvSpPr>
        <p:spPr>
          <a:xfrm>
            <a:off x="4148414" y="4343140"/>
            <a:ext cx="900074" cy="565744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/>
              <a:t>12</a:t>
            </a:r>
            <a:endParaRPr lang="en-US" sz="2400" b="1" dirty="0"/>
          </a:p>
        </p:txBody>
      </p:sp>
      <p:sp>
        <p:nvSpPr>
          <p:cNvPr id="41" name="شكل بيضاوي 40"/>
          <p:cNvSpPr/>
          <p:nvPr/>
        </p:nvSpPr>
        <p:spPr>
          <a:xfrm>
            <a:off x="7795732" y="5413163"/>
            <a:ext cx="491000" cy="505848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/>
              <a:t>4</a:t>
            </a:r>
            <a:endParaRPr lang="en-US" sz="2800" b="1" dirty="0"/>
          </a:p>
        </p:txBody>
      </p:sp>
      <p:sp>
        <p:nvSpPr>
          <p:cNvPr id="42" name="شكل بيضاوي 41"/>
          <p:cNvSpPr/>
          <p:nvPr/>
        </p:nvSpPr>
        <p:spPr>
          <a:xfrm>
            <a:off x="6007050" y="5413164"/>
            <a:ext cx="491000" cy="505848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/>
              <a:t>3</a:t>
            </a:r>
            <a:endParaRPr lang="en-US" sz="2800" b="1" dirty="0"/>
          </a:p>
        </p:txBody>
      </p:sp>
      <p:sp>
        <p:nvSpPr>
          <p:cNvPr id="43" name="شكل بيضاوي 42"/>
          <p:cNvSpPr/>
          <p:nvPr/>
        </p:nvSpPr>
        <p:spPr>
          <a:xfrm>
            <a:off x="4124351" y="5384309"/>
            <a:ext cx="900074" cy="565744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/>
              <a:t>12</a:t>
            </a:r>
            <a:endParaRPr lang="en-US" sz="2400" b="1" dirty="0"/>
          </a:p>
        </p:txBody>
      </p:sp>
      <p:sp>
        <p:nvSpPr>
          <p:cNvPr id="7" name="سهم مسنن إلى اليمين 6"/>
          <p:cNvSpPr/>
          <p:nvPr/>
        </p:nvSpPr>
        <p:spPr>
          <a:xfrm flipH="1">
            <a:off x="9043867" y="4381812"/>
            <a:ext cx="2001121" cy="633532"/>
          </a:xfrm>
          <a:prstGeom prst="notchedRightArrow">
            <a:avLst>
              <a:gd name="adj1" fmla="val 56291"/>
              <a:gd name="adj2" fmla="val 3741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جمع متكرر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سهم مسنن إلى اليمين 44"/>
          <p:cNvSpPr/>
          <p:nvPr/>
        </p:nvSpPr>
        <p:spPr>
          <a:xfrm flipH="1">
            <a:off x="9055006" y="5408374"/>
            <a:ext cx="2001121" cy="633532"/>
          </a:xfrm>
          <a:prstGeom prst="notchedRightArrow">
            <a:avLst>
              <a:gd name="adj1" fmla="val 56291"/>
              <a:gd name="adj2" fmla="val 3741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جملة الضرب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3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7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7" y="-16042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604155" y="470638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قامت اللجنة الصحية في المدرسة بإعداد لوحات توعوية عن النظافة كما في الشكل، وطبعت من كل لوحة 3 نُسخ، ما عدد اللوحات جميعها؟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48" name="عنوان 1"/>
          <p:cNvSpPr txBox="1">
            <a:spLocks/>
          </p:cNvSpPr>
          <p:nvPr/>
        </p:nvSpPr>
        <p:spPr>
          <a:xfrm>
            <a:off x="740513" y="4128939"/>
            <a:ext cx="10907486" cy="211946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هيا نعد </a:t>
            </a:r>
            <a:r>
              <a:rPr lang="ar-SA" sz="2400" b="1" dirty="0" err="1" smtClean="0">
                <a:solidFill>
                  <a:schemeClr val="bg1"/>
                </a:solidFill>
                <a:cs typeface="Akhbar MT" pitchFamily="2" charset="-78"/>
              </a:rPr>
              <a:t>ثلاثات</a:t>
            </a:r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لمعرفة عدد اللوحات جميعها</a:t>
            </a: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جملة الضرب:      عدد المجموعات × عدد العناصر =   الناتج</a:t>
            </a:r>
          </a:p>
          <a:p>
            <a:endParaRPr lang="ar-SA" sz="24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2800" b="1" dirty="0">
                <a:solidFill>
                  <a:schemeClr val="bg1"/>
                </a:solidFill>
                <a:cs typeface="Akhbar MT" pitchFamily="2" charset="-78"/>
              </a:rPr>
              <a:t> </a:t>
            </a:r>
            <a:r>
              <a:rPr lang="ar-SA" sz="2800" b="1" dirty="0" smtClean="0">
                <a:solidFill>
                  <a:schemeClr val="bg1"/>
                </a:solidFill>
                <a:cs typeface="Akhbar MT" pitchFamily="2" charset="-78"/>
              </a:rPr>
              <a:t>                            7       ×       3       =    21</a:t>
            </a:r>
          </a:p>
        </p:txBody>
      </p:sp>
      <p:pic>
        <p:nvPicPr>
          <p:cNvPr id="33" name="Picture 2" descr="C:\Users\hp\Desktop\4a05bedbda2aa3b65ee853ced32fbb2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 bwMode="auto">
          <a:xfrm>
            <a:off x="3996030" y="1558266"/>
            <a:ext cx="1254481" cy="15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ff47be995085d72f31a359898e39a31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/>
        </p:blipFill>
        <p:spPr bwMode="auto">
          <a:xfrm>
            <a:off x="10270393" y="1552360"/>
            <a:ext cx="1254481" cy="15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esktop\4250883653254d5715fc0c40e8b1c84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3"/>
          <a:stretch/>
        </p:blipFill>
        <p:spPr bwMode="auto">
          <a:xfrm>
            <a:off x="2403966" y="1552359"/>
            <a:ext cx="1254481" cy="1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esktop\1169c2fa788fc529524074d66501d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/>
        </p:blipFill>
        <p:spPr bwMode="auto">
          <a:xfrm>
            <a:off x="5599052" y="1573174"/>
            <a:ext cx="1254482" cy="1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p\Desktop\346debc39f5e42aad7f80922fab0ca1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0"/>
          <a:stretch/>
        </p:blipFill>
        <p:spPr bwMode="auto">
          <a:xfrm>
            <a:off x="8681621" y="1552360"/>
            <a:ext cx="1254481" cy="1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hp\Desktop\ae358f1eabca72e9fd31bc5661bb179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9"/>
          <a:stretch/>
        </p:blipFill>
        <p:spPr bwMode="auto">
          <a:xfrm>
            <a:off x="820533" y="1563747"/>
            <a:ext cx="1254482" cy="15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hp\Desktop\f93ecb7608ae1126823b20bdca95328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"/>
          <a:stretch/>
        </p:blipFill>
        <p:spPr bwMode="auto">
          <a:xfrm>
            <a:off x="7107344" y="1573174"/>
            <a:ext cx="1254483" cy="15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وسيلة شرح مع سهم إلى الأعلى 36"/>
          <p:cNvSpPr/>
          <p:nvPr/>
        </p:nvSpPr>
        <p:spPr>
          <a:xfrm>
            <a:off x="10459287" y="3271102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وسيلة شرح مع سهم إلى الأعلى 70"/>
          <p:cNvSpPr/>
          <p:nvPr/>
        </p:nvSpPr>
        <p:spPr>
          <a:xfrm>
            <a:off x="8870515" y="3282100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وسيلة شرح مع سهم إلى الأعلى 71"/>
          <p:cNvSpPr/>
          <p:nvPr/>
        </p:nvSpPr>
        <p:spPr>
          <a:xfrm>
            <a:off x="7296239" y="3297812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وسيلة شرح مع سهم إلى الأعلى 72"/>
          <p:cNvSpPr/>
          <p:nvPr/>
        </p:nvSpPr>
        <p:spPr>
          <a:xfrm>
            <a:off x="5787947" y="3291526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وسيلة شرح مع سهم إلى الأعلى 73"/>
          <p:cNvSpPr/>
          <p:nvPr/>
        </p:nvSpPr>
        <p:spPr>
          <a:xfrm>
            <a:off x="4184924" y="3282101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وسيلة شرح مع سهم إلى الأعلى 74"/>
          <p:cNvSpPr/>
          <p:nvPr/>
        </p:nvSpPr>
        <p:spPr>
          <a:xfrm>
            <a:off x="2592860" y="3291527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وسيلة شرح مع سهم إلى الأعلى 75"/>
          <p:cNvSpPr/>
          <p:nvPr/>
        </p:nvSpPr>
        <p:spPr>
          <a:xfrm>
            <a:off x="1009428" y="3271102"/>
            <a:ext cx="876692" cy="650449"/>
          </a:xfrm>
          <a:prstGeom prst="upArrowCallout">
            <a:avLst>
              <a:gd name="adj1" fmla="val 19203"/>
              <a:gd name="adj2" fmla="val 25000"/>
              <a:gd name="adj3" fmla="val 25000"/>
              <a:gd name="adj4" fmla="val 490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8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2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604155" y="470638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قامت معلمة الرياضيات بوضع نجمتين لكل طالب على لوحة الشرف بمناسبة الالتزام في حل الواجبات البيتية كما في الشكل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604155" y="994611"/>
            <a:ext cx="7424919" cy="1836821"/>
            <a:chOff x="604155" y="994611"/>
            <a:chExt cx="7424919" cy="1443789"/>
          </a:xfrm>
        </p:grpSpPr>
        <p:grpSp>
          <p:nvGrpSpPr>
            <p:cNvPr id="5" name="مجموعة 4"/>
            <p:cNvGrpSpPr/>
            <p:nvPr/>
          </p:nvGrpSpPr>
          <p:grpSpPr>
            <a:xfrm>
              <a:off x="604155" y="994611"/>
              <a:ext cx="7424919" cy="1443789"/>
              <a:chOff x="5719011" y="2487036"/>
              <a:chExt cx="4940968" cy="2960928"/>
            </a:xfrm>
          </p:grpSpPr>
          <p:pic>
            <p:nvPicPr>
              <p:cNvPr id="2050" name="Picture 2" descr="C:\Users\hp\Desktop\0x300a0a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8" t="12538" r="4874" b="9747"/>
              <a:stretch/>
            </p:blipFill>
            <p:spPr bwMode="auto">
              <a:xfrm>
                <a:off x="5719011" y="2487036"/>
                <a:ext cx="4940968" cy="2960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شكل بيضاوي 3"/>
              <p:cNvSpPr/>
              <p:nvPr/>
            </p:nvSpPr>
            <p:spPr>
              <a:xfrm>
                <a:off x="7309894" y="2959769"/>
                <a:ext cx="1914256" cy="1050756"/>
              </a:xfrm>
              <a:prstGeom prst="ellips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لوحة شرف الصف الثالث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4932950" y="1791290"/>
              <a:ext cx="1371598" cy="478668"/>
              <a:chOff x="4932950" y="1791290"/>
              <a:chExt cx="1371598" cy="478668"/>
            </a:xfrm>
          </p:grpSpPr>
          <p:grpSp>
            <p:nvGrpSpPr>
              <p:cNvPr id="7" name="مجموعة 6"/>
              <p:cNvGrpSpPr/>
              <p:nvPr/>
            </p:nvGrpSpPr>
            <p:grpSpPr>
              <a:xfrm>
                <a:off x="5799224" y="1802024"/>
                <a:ext cx="505323" cy="163135"/>
                <a:chOff x="5799224" y="1802024"/>
                <a:chExt cx="505323" cy="163135"/>
              </a:xfrm>
            </p:grpSpPr>
            <p:sp>
              <p:nvSpPr>
                <p:cNvPr id="6" name="نجمة ذات 4 نقاط 5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نجمة ذات 4 نقاط 7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مجموعة 9"/>
              <p:cNvGrpSpPr/>
              <p:nvPr/>
            </p:nvGrpSpPr>
            <p:grpSpPr>
              <a:xfrm>
                <a:off x="5799225" y="2106823"/>
                <a:ext cx="505323" cy="163135"/>
                <a:chOff x="5799224" y="1802024"/>
                <a:chExt cx="505323" cy="163135"/>
              </a:xfrm>
            </p:grpSpPr>
            <p:sp>
              <p:nvSpPr>
                <p:cNvPr id="11" name="نجمة ذات 4 نقاط 10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نجمة ذات 4 نقاط 11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مجموعة 12"/>
              <p:cNvGrpSpPr/>
              <p:nvPr/>
            </p:nvGrpSpPr>
            <p:grpSpPr>
              <a:xfrm>
                <a:off x="4932950" y="1791290"/>
                <a:ext cx="505323" cy="163135"/>
                <a:chOff x="5799224" y="1802024"/>
                <a:chExt cx="505323" cy="163135"/>
              </a:xfrm>
            </p:grpSpPr>
            <p:sp>
              <p:nvSpPr>
                <p:cNvPr id="14" name="نجمة ذات 4 نقاط 13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نجمة ذات 4 نقاط 14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مجموعة 15"/>
              <p:cNvGrpSpPr/>
              <p:nvPr/>
            </p:nvGrpSpPr>
            <p:grpSpPr>
              <a:xfrm>
                <a:off x="4932951" y="2096089"/>
                <a:ext cx="505323" cy="163135"/>
                <a:chOff x="5799224" y="1802024"/>
                <a:chExt cx="505323" cy="163135"/>
              </a:xfrm>
            </p:grpSpPr>
            <p:sp>
              <p:nvSpPr>
                <p:cNvPr id="17" name="نجمة ذات 4 نقاط 16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نجمة ذات 4 نقاط 17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مجموعة 19"/>
            <p:cNvGrpSpPr/>
            <p:nvPr/>
          </p:nvGrpSpPr>
          <p:grpSpPr>
            <a:xfrm>
              <a:off x="3200403" y="1802025"/>
              <a:ext cx="1371598" cy="478668"/>
              <a:chOff x="4932950" y="1791290"/>
              <a:chExt cx="1371598" cy="478668"/>
            </a:xfrm>
          </p:grpSpPr>
          <p:grpSp>
            <p:nvGrpSpPr>
              <p:cNvPr id="21" name="مجموعة 20"/>
              <p:cNvGrpSpPr/>
              <p:nvPr/>
            </p:nvGrpSpPr>
            <p:grpSpPr>
              <a:xfrm>
                <a:off x="5799224" y="1802024"/>
                <a:ext cx="505323" cy="163135"/>
                <a:chOff x="5799224" y="1802024"/>
                <a:chExt cx="505323" cy="163135"/>
              </a:xfrm>
            </p:grpSpPr>
            <p:sp>
              <p:nvSpPr>
                <p:cNvPr id="31" name="نجمة ذات 4 نقاط 30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نجمة ذات 4 نقاط 31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مجموعة 21"/>
              <p:cNvGrpSpPr/>
              <p:nvPr/>
            </p:nvGrpSpPr>
            <p:grpSpPr>
              <a:xfrm>
                <a:off x="5799225" y="2106823"/>
                <a:ext cx="505323" cy="163135"/>
                <a:chOff x="5799224" y="1802024"/>
                <a:chExt cx="505323" cy="163135"/>
              </a:xfrm>
            </p:grpSpPr>
            <p:sp>
              <p:nvSpPr>
                <p:cNvPr id="29" name="نجمة ذات 4 نقاط 28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نجمة ذات 4 نقاط 29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مجموعة 22"/>
              <p:cNvGrpSpPr/>
              <p:nvPr/>
            </p:nvGrpSpPr>
            <p:grpSpPr>
              <a:xfrm>
                <a:off x="4932950" y="1791290"/>
                <a:ext cx="505323" cy="163135"/>
                <a:chOff x="5799224" y="1802024"/>
                <a:chExt cx="505323" cy="163135"/>
              </a:xfrm>
            </p:grpSpPr>
            <p:sp>
              <p:nvSpPr>
                <p:cNvPr id="27" name="نجمة ذات 4 نقاط 26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نجمة ذات 4 نقاط 27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مجموعة 23"/>
              <p:cNvGrpSpPr/>
              <p:nvPr/>
            </p:nvGrpSpPr>
            <p:grpSpPr>
              <a:xfrm>
                <a:off x="4932951" y="2096089"/>
                <a:ext cx="505323" cy="163135"/>
                <a:chOff x="5799224" y="1802024"/>
                <a:chExt cx="505323" cy="163135"/>
              </a:xfrm>
            </p:grpSpPr>
            <p:sp>
              <p:nvSpPr>
                <p:cNvPr id="25" name="نجمة ذات 4 نقاط 24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نجمة ذات 4 نقاط 25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مجموعة 33"/>
            <p:cNvGrpSpPr/>
            <p:nvPr/>
          </p:nvGrpSpPr>
          <p:grpSpPr>
            <a:xfrm>
              <a:off x="2342151" y="1807331"/>
              <a:ext cx="505324" cy="467934"/>
              <a:chOff x="5799224" y="1802024"/>
              <a:chExt cx="505324" cy="467934"/>
            </a:xfrm>
          </p:grpSpPr>
          <p:grpSp>
            <p:nvGrpSpPr>
              <p:cNvPr id="35" name="مجموعة 34"/>
              <p:cNvGrpSpPr/>
              <p:nvPr/>
            </p:nvGrpSpPr>
            <p:grpSpPr>
              <a:xfrm>
                <a:off x="5799224" y="1802024"/>
                <a:ext cx="505323" cy="163135"/>
                <a:chOff x="5799224" y="1802024"/>
                <a:chExt cx="505323" cy="163135"/>
              </a:xfrm>
            </p:grpSpPr>
            <p:sp>
              <p:nvSpPr>
                <p:cNvPr id="45" name="نجمة ذات 4 نقاط 44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نجمة ذات 4 نقاط 45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مجموعة 35"/>
              <p:cNvGrpSpPr/>
              <p:nvPr/>
            </p:nvGrpSpPr>
            <p:grpSpPr>
              <a:xfrm>
                <a:off x="5799225" y="2106823"/>
                <a:ext cx="505323" cy="163135"/>
                <a:chOff x="5799224" y="1802024"/>
                <a:chExt cx="505323" cy="163135"/>
              </a:xfrm>
            </p:grpSpPr>
            <p:sp>
              <p:nvSpPr>
                <p:cNvPr id="43" name="نجمة ذات 4 نقاط 42"/>
                <p:cNvSpPr/>
                <p:nvPr/>
              </p:nvSpPr>
              <p:spPr>
                <a:xfrm>
                  <a:off x="6096000" y="1802024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نجمة ذات 4 نقاط 43"/>
                <p:cNvSpPr/>
                <p:nvPr/>
              </p:nvSpPr>
              <p:spPr>
                <a:xfrm>
                  <a:off x="5799224" y="1802025"/>
                  <a:ext cx="208547" cy="163134"/>
                </a:xfrm>
                <a:prstGeom prst="star4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8" name="عنوان 1"/>
          <p:cNvSpPr txBox="1">
            <a:spLocks/>
          </p:cNvSpPr>
          <p:nvPr/>
        </p:nvSpPr>
        <p:spPr>
          <a:xfrm>
            <a:off x="740513" y="2677995"/>
            <a:ext cx="10907486" cy="3570405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المعطيات: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أولا: عدد المجموعات (الطلاب) = 10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ثانيا: عدد العناصر (النجوم)  = 2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الحل: </a:t>
            </a:r>
          </a:p>
          <a:p>
            <a:endParaRPr lang="ar-SA" sz="24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cs typeface="Akhbar MT" pitchFamily="2" charset="-78"/>
              </a:rPr>
              <a:t>                            +     +     +     +     +     +     +     +     +     =     </a:t>
            </a:r>
          </a:p>
          <a:p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       </a:t>
            </a:r>
          </a:p>
          <a:p>
            <a:r>
              <a:rPr lang="ar-SA" sz="2400" b="1" dirty="0">
                <a:solidFill>
                  <a:schemeClr val="bg1"/>
                </a:solidFill>
                <a:cs typeface="Akhbar MT" pitchFamily="2" charset="-78"/>
              </a:rPr>
              <a:t> </a:t>
            </a:r>
            <a:r>
              <a:rPr lang="ar-SA" sz="2400" b="1" dirty="0" smtClean="0">
                <a:solidFill>
                  <a:schemeClr val="bg1"/>
                </a:solidFill>
                <a:cs typeface="Akhbar MT" pitchFamily="2" charset="-78"/>
              </a:rPr>
              <a:t>                                                                                       </a:t>
            </a:r>
            <a:r>
              <a:rPr lang="ar-S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×                =</a:t>
            </a: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2400" b="1" dirty="0" smtClean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50" name="سهم مسنن إلى اليمين 49"/>
          <p:cNvSpPr/>
          <p:nvPr/>
        </p:nvSpPr>
        <p:spPr>
          <a:xfrm flipH="1">
            <a:off x="9530429" y="4614421"/>
            <a:ext cx="2001121" cy="633532"/>
          </a:xfrm>
          <a:prstGeom prst="notchedRightArrow">
            <a:avLst>
              <a:gd name="adj1" fmla="val 56291"/>
              <a:gd name="adj2" fmla="val 3741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جمع متكرر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سهم مسنن إلى اليمين 50"/>
          <p:cNvSpPr/>
          <p:nvPr/>
        </p:nvSpPr>
        <p:spPr>
          <a:xfrm flipH="1">
            <a:off x="9570535" y="5480690"/>
            <a:ext cx="2001121" cy="633532"/>
          </a:xfrm>
          <a:prstGeom prst="notchedRightArrow">
            <a:avLst>
              <a:gd name="adj1" fmla="val 56291"/>
              <a:gd name="adj2" fmla="val 3741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جملة الضرب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" name="مستطيل 2047"/>
          <p:cNvSpPr/>
          <p:nvPr/>
        </p:nvSpPr>
        <p:spPr>
          <a:xfrm>
            <a:off x="8975549" y="4756484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مستطيل 55"/>
          <p:cNvSpPr/>
          <p:nvPr/>
        </p:nvSpPr>
        <p:spPr>
          <a:xfrm>
            <a:off x="5582722" y="4780253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مستطيل 56"/>
          <p:cNvSpPr/>
          <p:nvPr/>
        </p:nvSpPr>
        <p:spPr>
          <a:xfrm>
            <a:off x="6243661" y="4764432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مستطيل 57"/>
          <p:cNvSpPr/>
          <p:nvPr/>
        </p:nvSpPr>
        <p:spPr>
          <a:xfrm>
            <a:off x="6943943" y="4766387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مستطيل 58"/>
          <p:cNvSpPr/>
          <p:nvPr/>
        </p:nvSpPr>
        <p:spPr>
          <a:xfrm>
            <a:off x="7584080" y="4764432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مستطيل 59"/>
          <p:cNvSpPr/>
          <p:nvPr/>
        </p:nvSpPr>
        <p:spPr>
          <a:xfrm>
            <a:off x="8312083" y="4755087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مستطيل 60"/>
          <p:cNvSpPr/>
          <p:nvPr/>
        </p:nvSpPr>
        <p:spPr>
          <a:xfrm>
            <a:off x="4932950" y="4778646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مستطيل 61"/>
          <p:cNvSpPr/>
          <p:nvPr/>
        </p:nvSpPr>
        <p:spPr>
          <a:xfrm>
            <a:off x="4231659" y="4784680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مستطيل 62"/>
          <p:cNvSpPr/>
          <p:nvPr/>
        </p:nvSpPr>
        <p:spPr>
          <a:xfrm>
            <a:off x="1419729" y="4768637"/>
            <a:ext cx="858253" cy="3288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مستطيل 63"/>
          <p:cNvSpPr/>
          <p:nvPr/>
        </p:nvSpPr>
        <p:spPr>
          <a:xfrm>
            <a:off x="6194256" y="5633024"/>
            <a:ext cx="858253" cy="3288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مستطيل 64"/>
          <p:cNvSpPr/>
          <p:nvPr/>
        </p:nvSpPr>
        <p:spPr>
          <a:xfrm>
            <a:off x="4608097" y="5620992"/>
            <a:ext cx="858253" cy="3288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مستطيل 65"/>
          <p:cNvSpPr/>
          <p:nvPr/>
        </p:nvSpPr>
        <p:spPr>
          <a:xfrm>
            <a:off x="2638926" y="5620992"/>
            <a:ext cx="858253" cy="3288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مستطيل 66"/>
          <p:cNvSpPr/>
          <p:nvPr/>
        </p:nvSpPr>
        <p:spPr>
          <a:xfrm>
            <a:off x="3584675" y="4777655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مستطيل 67"/>
          <p:cNvSpPr/>
          <p:nvPr/>
        </p:nvSpPr>
        <p:spPr>
          <a:xfrm>
            <a:off x="2924955" y="4785047"/>
            <a:ext cx="379721" cy="3128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2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2048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604155" y="2474366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أمثل جملة الضرب السابقة باستخدام الرسم: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642257" y="575329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في زيارة لبيت سعيد قدم للضيوف 5 أطباق، في كل طبق 3 قطع من الحلوى، ما عدد قطع الحلوى جميعها؟</a:t>
            </a: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الحل: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8" name="سحابة 7"/>
          <p:cNvSpPr/>
          <p:nvPr/>
        </p:nvSpPr>
        <p:spPr>
          <a:xfrm>
            <a:off x="6780362" y="1384817"/>
            <a:ext cx="3795623" cy="92302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× 3 = 15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p\Desktop\7f6bf93dd00ec9b91e451d17ad722f57f88e6f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230"/>
          <a:stretch/>
        </p:blipFill>
        <p:spPr bwMode="auto">
          <a:xfrm>
            <a:off x="9307903" y="3140059"/>
            <a:ext cx="1870904" cy="2160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7f6bf93dd00ec9b91e451d17ad722f57f88e6f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230"/>
          <a:stretch/>
        </p:blipFill>
        <p:spPr bwMode="auto">
          <a:xfrm>
            <a:off x="3378175" y="3238030"/>
            <a:ext cx="1870904" cy="2160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p\Desktop\7f6bf93dd00ec9b91e451d17ad722f57f88e6f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230"/>
          <a:stretch/>
        </p:blipFill>
        <p:spPr bwMode="auto">
          <a:xfrm>
            <a:off x="5368822" y="3238030"/>
            <a:ext cx="1870904" cy="2160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7f6bf93dd00ec9b91e451d17ad722f57f88e6f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230"/>
          <a:stretch/>
        </p:blipFill>
        <p:spPr bwMode="auto">
          <a:xfrm>
            <a:off x="7359390" y="3140059"/>
            <a:ext cx="1870904" cy="2160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7f6bf93dd00ec9b91e451d17ad722f57f88e6f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230"/>
          <a:stretch/>
        </p:blipFill>
        <p:spPr bwMode="auto">
          <a:xfrm>
            <a:off x="1353432" y="3238030"/>
            <a:ext cx="1870904" cy="2160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642257" y="575329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هيا نمثل جمل الضرب التالية باستخدام الرسم: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4" name="سحابة 3"/>
          <p:cNvSpPr/>
          <p:nvPr/>
        </p:nvSpPr>
        <p:spPr>
          <a:xfrm>
            <a:off x="7706985" y="1259876"/>
            <a:ext cx="3795623" cy="92302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× 2 = 8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سحابة 4"/>
          <p:cNvSpPr/>
          <p:nvPr/>
        </p:nvSpPr>
        <p:spPr>
          <a:xfrm>
            <a:off x="7706984" y="3429000"/>
            <a:ext cx="3795623" cy="92302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× 4 = 20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8810867" y="2359446"/>
            <a:ext cx="1587858" cy="8631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2413640" y="2366128"/>
            <a:ext cx="1587858" cy="8631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شكل بيضاوي 8"/>
          <p:cNvSpPr/>
          <p:nvPr/>
        </p:nvSpPr>
        <p:spPr>
          <a:xfrm>
            <a:off x="4508142" y="2359446"/>
            <a:ext cx="1587858" cy="8631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شكل بيضاوي 9"/>
          <p:cNvSpPr/>
          <p:nvPr/>
        </p:nvSpPr>
        <p:spPr>
          <a:xfrm>
            <a:off x="6561235" y="2359446"/>
            <a:ext cx="1587858" cy="8631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مجموعة 12"/>
          <p:cNvGrpSpPr/>
          <p:nvPr/>
        </p:nvGrpSpPr>
        <p:grpSpPr>
          <a:xfrm>
            <a:off x="9245980" y="2650603"/>
            <a:ext cx="812420" cy="362673"/>
            <a:chOff x="9245980" y="2650603"/>
            <a:chExt cx="812420" cy="362673"/>
          </a:xfrm>
        </p:grpSpPr>
        <p:sp>
          <p:nvSpPr>
            <p:cNvPr id="11" name="قلب 10"/>
            <p:cNvSpPr/>
            <p:nvPr/>
          </p:nvSpPr>
          <p:spPr>
            <a:xfrm>
              <a:off x="9699585" y="2650603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قلب 11"/>
            <p:cNvSpPr/>
            <p:nvPr/>
          </p:nvSpPr>
          <p:spPr>
            <a:xfrm>
              <a:off x="9245980" y="2689185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6882989" y="2640957"/>
            <a:ext cx="812420" cy="362673"/>
            <a:chOff x="9245980" y="2650603"/>
            <a:chExt cx="812420" cy="362673"/>
          </a:xfrm>
        </p:grpSpPr>
        <p:sp>
          <p:nvSpPr>
            <p:cNvPr id="15" name="قلب 14"/>
            <p:cNvSpPr/>
            <p:nvPr/>
          </p:nvSpPr>
          <p:spPr>
            <a:xfrm>
              <a:off x="9699585" y="2650603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قلب 15"/>
            <p:cNvSpPr/>
            <p:nvPr/>
          </p:nvSpPr>
          <p:spPr>
            <a:xfrm>
              <a:off x="9245980" y="2689185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مجموعة 16"/>
          <p:cNvGrpSpPr/>
          <p:nvPr/>
        </p:nvGrpSpPr>
        <p:grpSpPr>
          <a:xfrm>
            <a:off x="4895861" y="2640957"/>
            <a:ext cx="812420" cy="362673"/>
            <a:chOff x="9245980" y="2650603"/>
            <a:chExt cx="812420" cy="362673"/>
          </a:xfrm>
        </p:grpSpPr>
        <p:sp>
          <p:nvSpPr>
            <p:cNvPr id="18" name="قلب 17"/>
            <p:cNvSpPr/>
            <p:nvPr/>
          </p:nvSpPr>
          <p:spPr>
            <a:xfrm>
              <a:off x="9699585" y="2650603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قلب 18"/>
            <p:cNvSpPr/>
            <p:nvPr/>
          </p:nvSpPr>
          <p:spPr>
            <a:xfrm>
              <a:off x="9245980" y="2689185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2801359" y="2679539"/>
            <a:ext cx="812420" cy="362673"/>
            <a:chOff x="9245980" y="2650603"/>
            <a:chExt cx="812420" cy="362673"/>
          </a:xfrm>
        </p:grpSpPr>
        <p:sp>
          <p:nvSpPr>
            <p:cNvPr id="21" name="قلب 20"/>
            <p:cNvSpPr/>
            <p:nvPr/>
          </p:nvSpPr>
          <p:spPr>
            <a:xfrm>
              <a:off x="9699585" y="2650603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قلب 21"/>
            <p:cNvSpPr/>
            <p:nvPr/>
          </p:nvSpPr>
          <p:spPr>
            <a:xfrm>
              <a:off x="9245980" y="2689185"/>
              <a:ext cx="358815" cy="324091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مستطيل مستدير الزوايا 30"/>
          <p:cNvSpPr/>
          <p:nvPr/>
        </p:nvSpPr>
        <p:spPr>
          <a:xfrm>
            <a:off x="9517986" y="4479403"/>
            <a:ext cx="1744183" cy="1412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2980766" y="4479403"/>
            <a:ext cx="1744183" cy="1412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مستدير الزوايا 32"/>
          <p:cNvSpPr/>
          <p:nvPr/>
        </p:nvSpPr>
        <p:spPr>
          <a:xfrm>
            <a:off x="817680" y="4463969"/>
            <a:ext cx="1744183" cy="1412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ستطيل مستدير الزوايا 33"/>
          <p:cNvSpPr/>
          <p:nvPr/>
        </p:nvSpPr>
        <p:spPr>
          <a:xfrm>
            <a:off x="5138806" y="4479403"/>
            <a:ext cx="1744183" cy="1412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7277001" y="4471687"/>
            <a:ext cx="1744183" cy="14121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مجموعة 40"/>
          <p:cNvGrpSpPr/>
          <p:nvPr/>
        </p:nvGrpSpPr>
        <p:grpSpPr>
          <a:xfrm>
            <a:off x="9878991" y="4618299"/>
            <a:ext cx="1134318" cy="1138176"/>
            <a:chOff x="9878991" y="4618299"/>
            <a:chExt cx="1134318" cy="1138176"/>
          </a:xfrm>
        </p:grpSpPr>
        <p:sp>
          <p:nvSpPr>
            <p:cNvPr id="36" name="وجه ضاحك 35"/>
            <p:cNvSpPr/>
            <p:nvPr/>
          </p:nvSpPr>
          <p:spPr>
            <a:xfrm>
              <a:off x="10683433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وجه ضاحك 37"/>
            <p:cNvSpPr/>
            <p:nvPr/>
          </p:nvSpPr>
          <p:spPr>
            <a:xfrm>
              <a:off x="9878991" y="5339787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وجه ضاحك 38"/>
            <p:cNvSpPr/>
            <p:nvPr/>
          </p:nvSpPr>
          <p:spPr>
            <a:xfrm>
              <a:off x="10723942" y="5318568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وجه ضاحك 39"/>
            <p:cNvSpPr/>
            <p:nvPr/>
          </p:nvSpPr>
          <p:spPr>
            <a:xfrm>
              <a:off x="9878992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مجموعة 47"/>
          <p:cNvGrpSpPr/>
          <p:nvPr/>
        </p:nvGrpSpPr>
        <p:grpSpPr>
          <a:xfrm>
            <a:off x="1122612" y="4618299"/>
            <a:ext cx="1134318" cy="1138176"/>
            <a:chOff x="9878991" y="4618299"/>
            <a:chExt cx="1134318" cy="1138176"/>
          </a:xfrm>
        </p:grpSpPr>
        <p:sp>
          <p:nvSpPr>
            <p:cNvPr id="49" name="وجه ضاحك 48"/>
            <p:cNvSpPr/>
            <p:nvPr/>
          </p:nvSpPr>
          <p:spPr>
            <a:xfrm>
              <a:off x="10683433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وجه ضاحك 50"/>
            <p:cNvSpPr/>
            <p:nvPr/>
          </p:nvSpPr>
          <p:spPr>
            <a:xfrm>
              <a:off x="9878991" y="5339787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وجه ضاحك 51"/>
            <p:cNvSpPr/>
            <p:nvPr/>
          </p:nvSpPr>
          <p:spPr>
            <a:xfrm>
              <a:off x="10723942" y="5318568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وجه ضاحك 52"/>
            <p:cNvSpPr/>
            <p:nvPr/>
          </p:nvSpPr>
          <p:spPr>
            <a:xfrm>
              <a:off x="9878992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مجموعة 53"/>
          <p:cNvGrpSpPr/>
          <p:nvPr/>
        </p:nvGrpSpPr>
        <p:grpSpPr>
          <a:xfrm>
            <a:off x="3285698" y="4608654"/>
            <a:ext cx="1134318" cy="1138176"/>
            <a:chOff x="9878991" y="4618299"/>
            <a:chExt cx="1134318" cy="1138176"/>
          </a:xfrm>
        </p:grpSpPr>
        <p:sp>
          <p:nvSpPr>
            <p:cNvPr id="55" name="وجه ضاحك 54"/>
            <p:cNvSpPr/>
            <p:nvPr/>
          </p:nvSpPr>
          <p:spPr>
            <a:xfrm>
              <a:off x="10683433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وجه ضاحك 56"/>
            <p:cNvSpPr/>
            <p:nvPr/>
          </p:nvSpPr>
          <p:spPr>
            <a:xfrm>
              <a:off x="9878991" y="5339787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وجه ضاحك 57"/>
            <p:cNvSpPr/>
            <p:nvPr/>
          </p:nvSpPr>
          <p:spPr>
            <a:xfrm>
              <a:off x="10723942" y="5318568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وجه ضاحك 58"/>
            <p:cNvSpPr/>
            <p:nvPr/>
          </p:nvSpPr>
          <p:spPr>
            <a:xfrm>
              <a:off x="9878992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مجموعة 59"/>
          <p:cNvGrpSpPr/>
          <p:nvPr/>
        </p:nvGrpSpPr>
        <p:grpSpPr>
          <a:xfrm>
            <a:off x="5349466" y="4637592"/>
            <a:ext cx="1134318" cy="1138176"/>
            <a:chOff x="9878991" y="4618299"/>
            <a:chExt cx="1134318" cy="1138176"/>
          </a:xfrm>
        </p:grpSpPr>
        <p:sp>
          <p:nvSpPr>
            <p:cNvPr id="61" name="وجه ضاحك 60"/>
            <p:cNvSpPr/>
            <p:nvPr/>
          </p:nvSpPr>
          <p:spPr>
            <a:xfrm>
              <a:off x="10683433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وجه ضاحك 62"/>
            <p:cNvSpPr/>
            <p:nvPr/>
          </p:nvSpPr>
          <p:spPr>
            <a:xfrm>
              <a:off x="9878991" y="5339787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وجه ضاحك 63"/>
            <p:cNvSpPr/>
            <p:nvPr/>
          </p:nvSpPr>
          <p:spPr>
            <a:xfrm>
              <a:off x="10723942" y="5318568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وجه ضاحك 64"/>
            <p:cNvSpPr/>
            <p:nvPr/>
          </p:nvSpPr>
          <p:spPr>
            <a:xfrm>
              <a:off x="9878992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مجموعة 65"/>
          <p:cNvGrpSpPr/>
          <p:nvPr/>
        </p:nvGrpSpPr>
        <p:grpSpPr>
          <a:xfrm>
            <a:off x="7581934" y="4602868"/>
            <a:ext cx="1134318" cy="1138176"/>
            <a:chOff x="9878991" y="4618299"/>
            <a:chExt cx="1134318" cy="1138176"/>
          </a:xfrm>
        </p:grpSpPr>
        <p:sp>
          <p:nvSpPr>
            <p:cNvPr id="67" name="وجه ضاحك 66"/>
            <p:cNvSpPr/>
            <p:nvPr/>
          </p:nvSpPr>
          <p:spPr>
            <a:xfrm>
              <a:off x="10683433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وجه ضاحك 68"/>
            <p:cNvSpPr/>
            <p:nvPr/>
          </p:nvSpPr>
          <p:spPr>
            <a:xfrm>
              <a:off x="9878991" y="5339787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وجه ضاحك 69"/>
            <p:cNvSpPr/>
            <p:nvPr/>
          </p:nvSpPr>
          <p:spPr>
            <a:xfrm>
              <a:off x="10723942" y="5318568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وجه ضاحك 70"/>
            <p:cNvSpPr/>
            <p:nvPr/>
          </p:nvSpPr>
          <p:spPr>
            <a:xfrm>
              <a:off x="9878992" y="4618299"/>
              <a:ext cx="289367" cy="416688"/>
            </a:xfrm>
            <a:prstGeom prst="smileyFace">
              <a:avLst/>
            </a:prstGeom>
            <a:solidFill>
              <a:srgbClr val="E8F907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68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6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hp\Desktop\1598418250804594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b="22741"/>
          <a:stretch/>
        </p:blipFill>
        <p:spPr bwMode="auto">
          <a:xfrm>
            <a:off x="748145" y="644235"/>
            <a:ext cx="10555865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رابط مستقيم 3"/>
          <p:cNvCxnSpPr/>
          <p:nvPr/>
        </p:nvCxnSpPr>
        <p:spPr>
          <a:xfrm flipH="1">
            <a:off x="6748041" y="1689904"/>
            <a:ext cx="2129741" cy="10069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 flipV="1">
            <a:off x="6574420" y="1459684"/>
            <a:ext cx="2328444" cy="1982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 flipV="1">
            <a:off x="6574420" y="3607266"/>
            <a:ext cx="2303364" cy="744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6748041" y="2650602"/>
            <a:ext cx="2123954" cy="25464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 flipV="1">
            <a:off x="4606724" y="4352081"/>
            <a:ext cx="4271059" cy="9841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8886174" y="3233573"/>
            <a:ext cx="1893680" cy="482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3 ×  6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مفهوم الضرب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122.3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مفهوم الضرب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1" y="116814"/>
            <a:ext cx="11996057" cy="66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577419"/>
              </p:ext>
            </p:extLst>
          </p:nvPr>
        </p:nvGraphicFramePr>
        <p:xfrm>
          <a:off x="2317225" y="1592122"/>
          <a:ext cx="7162336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81168"/>
                <a:gridCol w="3581168"/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</a:t>
                      </a:r>
                      <a:r>
                        <a:rPr lang="ar-SA" sz="2000" b="1" baseline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محمود عثمان أبو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طه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</a:t>
                      </a:r>
                      <a:r>
                        <a:rPr lang="en-US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خضر حسن صلاح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3310759" y="3429000"/>
            <a:ext cx="54023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88030" y="1197375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3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910299" y="3490242"/>
            <a:ext cx="377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لعبة جدول الضرب</a:t>
            </a:r>
            <a:r>
              <a:rPr lang="ar-SA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63571" y="578955"/>
            <a:ext cx="10785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bg1"/>
                </a:solidFill>
              </a:rPr>
              <a:t>هَــيــَّـــا نَــلْــعَــب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US" b="1" dirty="0" smtClean="0">
                <a:solidFill>
                  <a:schemeClr val="bg1"/>
                </a:solidFill>
                <a:hlinkClick r:id="rId3"/>
              </a:rPr>
              <a:t>www.facebook.com/groups/499536800936115/permalink/501427810747014</a:t>
            </a:r>
            <a:r>
              <a:rPr lang="ar-SA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C:\Users\hp\Desktop\جدول الضرب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59" y="1862269"/>
            <a:ext cx="4648200" cy="39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5"/>
          </p:cNvPr>
          <p:cNvSpPr txBox="1"/>
          <p:nvPr/>
        </p:nvSpPr>
        <p:spPr>
          <a:xfrm>
            <a:off x="4208417" y="5290862"/>
            <a:ext cx="377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لعبة جدول الضرب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2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1026" name="Picture 2" descr="C:\Users\hp\Desktop\Page1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b="8448"/>
          <a:stretch/>
        </p:blipFill>
        <p:spPr bwMode="auto">
          <a:xfrm>
            <a:off x="180305" y="-13063"/>
            <a:ext cx="84150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دمعة 4"/>
          <p:cNvSpPr/>
          <p:nvPr/>
        </p:nvSpPr>
        <p:spPr>
          <a:xfrm>
            <a:off x="6156101" y="479000"/>
            <a:ext cx="2009104" cy="602825"/>
          </a:xfrm>
          <a:prstGeom prst="teardrop">
            <a:avLst/>
          </a:prstGeom>
          <a:solidFill>
            <a:srgbClr val="E8F907"/>
          </a:solidFill>
          <a:ln w="5715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5" t="22519" r="33029" b="12715"/>
          <a:stretch/>
        </p:blipFill>
        <p:spPr bwMode="auto">
          <a:xfrm>
            <a:off x="1" y="604007"/>
            <a:ext cx="8595360" cy="59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754449" y="291409"/>
            <a:ext cx="1406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u="sng" dirty="0" smtClean="0">
                <a:cs typeface="Akhbar MT" pitchFamily="2" charset="-78"/>
              </a:rPr>
              <a:t>نَشاطٌ تَطْبيقِيٌ</a:t>
            </a:r>
            <a:endParaRPr lang="ar-SA" sz="2800" b="1" u="sng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66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79894" y="578955"/>
            <a:ext cx="1066882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khbar MT" pitchFamily="2" charset="-78"/>
              </a:rPr>
              <a:t>مُهِمَّة </a:t>
            </a:r>
            <a:r>
              <a:rPr lang="ar-SA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khbar MT" pitchFamily="2" charset="-78"/>
              </a:rPr>
              <a:t>أَدائِيَّة </a:t>
            </a:r>
            <a:endParaRPr lang="ar-SA" sz="44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cs typeface="Akhbar MT" pitchFamily="2" charset="-78"/>
              </a:rPr>
              <a:t>طلابي الأعزاء، هيا نقوم برسم مجموعات متساوية من الفاكهة المفضلة لدي وأكمل ما يلي:</a:t>
            </a:r>
            <a:endParaRPr lang="ar-SA" sz="36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cs typeface="Akhbar MT" pitchFamily="2" charset="-78"/>
              </a:rPr>
              <a:t>الجمع المتكرر</a:t>
            </a:r>
          </a:p>
          <a:p>
            <a:endParaRPr lang="ar-SA" sz="36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cs typeface="Akhbar MT" pitchFamily="2" charset="-78"/>
              </a:rPr>
              <a:t>جملة الضرب</a:t>
            </a:r>
          </a:p>
          <a:p>
            <a:endParaRPr lang="ar-SA" sz="36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cs typeface="Akhbar MT" pitchFamily="2" charset="-78"/>
              </a:rPr>
              <a:t>بالكلمات</a:t>
            </a:r>
            <a:endParaRPr lang="ar-SA" sz="36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36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36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en-US" sz="36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4098" name="Picture 2" descr="C:\Users\hp\Desktop\تنزيل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8807"/>
          <a:stretch/>
        </p:blipFill>
        <p:spPr bwMode="auto">
          <a:xfrm>
            <a:off x="458226" y="2433455"/>
            <a:ext cx="4554747" cy="38635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7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3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223533" y="1804740"/>
            <a:ext cx="37449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مَفهومُ الضَّرْب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622659" y="1804740"/>
            <a:ext cx="8946681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r>
              <a:rPr lang="ar-SA" sz="4800" b="1" dirty="0" smtClean="0">
                <a:ln/>
                <a:solidFill>
                  <a:schemeClr val="accent4"/>
                </a:solidFill>
              </a:rPr>
              <a:t>- أَنْ </a:t>
            </a:r>
            <a:r>
              <a:rPr lang="ar-SA" sz="4800" b="1" dirty="0">
                <a:ln/>
                <a:solidFill>
                  <a:schemeClr val="accent4"/>
                </a:solidFill>
              </a:rPr>
              <a:t>يَعُدَّ الطَّالِبُ مُضاعَفاتِ الْأَعدادِ عَدَّاً قَفْزيّ</a:t>
            </a:r>
          </a:p>
          <a:p>
            <a:r>
              <a:rPr lang="ar-SA" sz="4800" b="1" dirty="0" smtClean="0">
                <a:ln/>
                <a:solidFill>
                  <a:schemeClr val="accent4"/>
                </a:solidFill>
              </a:rPr>
              <a:t>- أَنْ </a:t>
            </a:r>
            <a:r>
              <a:rPr lang="ar-SA" sz="4800" b="1" dirty="0">
                <a:ln/>
                <a:solidFill>
                  <a:schemeClr val="accent4"/>
                </a:solidFill>
              </a:rPr>
              <a:t>يَتعَرَّف الطَّالِبُ </a:t>
            </a:r>
            <a:r>
              <a:rPr lang="ar-SA" sz="4800" b="1" dirty="0" smtClean="0">
                <a:ln/>
                <a:solidFill>
                  <a:schemeClr val="accent4"/>
                </a:solidFill>
              </a:rPr>
              <a:t>إِلى </a:t>
            </a:r>
            <a:r>
              <a:rPr lang="ar-SA" sz="4800" b="1" dirty="0">
                <a:ln/>
                <a:solidFill>
                  <a:schemeClr val="accent4"/>
                </a:solidFill>
              </a:rPr>
              <a:t>مَفْهومِ الضَّرْب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6615"/>
            <a:ext cx="12192000" cy="6858000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604155" y="470638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هيا نساعد الأرنب مفكر في الوصول إلى بيته من خلال العد القفزي لمضاعفات الأعداد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35" name="عنوان 1"/>
          <p:cNvSpPr txBox="1">
            <a:spLocks/>
          </p:cNvSpPr>
          <p:nvPr/>
        </p:nvSpPr>
        <p:spPr>
          <a:xfrm>
            <a:off x="608535" y="3726025"/>
            <a:ext cx="10907486" cy="1194807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بما أن كل قفزة تمثل وحدتين اثنتين، إذاً سنعد </a:t>
            </a:r>
            <a:r>
              <a:rPr lang="ar-S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اثنينات</a:t>
            </a:r>
            <a:r>
              <a:rPr lang="ar-S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</a:t>
            </a:r>
            <a:r>
              <a:rPr lang="ar-S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(أي سنزيد في كل مرة 2)</a:t>
            </a:r>
          </a:p>
          <a:p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  <a:p>
            <a:endParaRPr lang="ar-S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  <a:p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  <a:p>
            <a:endParaRPr lang="ar-S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  <a:p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  <a:p>
            <a:endParaRPr lang="ar-S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  <a:p>
            <a:endParaRPr lang="ar-S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1026" name="Picture 2" descr="C:\Users\hp\Desktop\hqdefaul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12626" r="5043" b="50536"/>
          <a:stretch/>
        </p:blipFill>
        <p:spPr bwMode="auto">
          <a:xfrm>
            <a:off x="599106" y="972119"/>
            <a:ext cx="10995863" cy="25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سهم منحني إلى الأسفل 7"/>
          <p:cNvSpPr/>
          <p:nvPr/>
        </p:nvSpPr>
        <p:spPr>
          <a:xfrm>
            <a:off x="1346705" y="2667786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سهم منحني إلى الأسفل 58"/>
          <p:cNvSpPr/>
          <p:nvPr/>
        </p:nvSpPr>
        <p:spPr>
          <a:xfrm>
            <a:off x="2187018" y="2667581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سهم منحني إلى الأسفل 59"/>
          <p:cNvSpPr/>
          <p:nvPr/>
        </p:nvSpPr>
        <p:spPr>
          <a:xfrm>
            <a:off x="3009803" y="2637628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سهم منحني إلى الأسفل 60"/>
          <p:cNvSpPr/>
          <p:nvPr/>
        </p:nvSpPr>
        <p:spPr>
          <a:xfrm>
            <a:off x="3744012" y="2637628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سهم منحني إلى الأسفل 61"/>
          <p:cNvSpPr/>
          <p:nvPr/>
        </p:nvSpPr>
        <p:spPr>
          <a:xfrm>
            <a:off x="4565471" y="2637628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سهم منحني إلى الأسفل 62"/>
          <p:cNvSpPr/>
          <p:nvPr/>
        </p:nvSpPr>
        <p:spPr>
          <a:xfrm>
            <a:off x="5353448" y="2637628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سهم منحني إلى الأسفل 63"/>
          <p:cNvSpPr/>
          <p:nvPr/>
        </p:nvSpPr>
        <p:spPr>
          <a:xfrm>
            <a:off x="6146977" y="2641933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سهم منحني إلى الأسفل 64"/>
          <p:cNvSpPr/>
          <p:nvPr/>
        </p:nvSpPr>
        <p:spPr>
          <a:xfrm>
            <a:off x="6949582" y="2660787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سهم منحني إلى الأسفل 65"/>
          <p:cNvSpPr/>
          <p:nvPr/>
        </p:nvSpPr>
        <p:spPr>
          <a:xfrm>
            <a:off x="7736689" y="2641728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سهم منحني إلى الأسفل 66"/>
          <p:cNvSpPr/>
          <p:nvPr/>
        </p:nvSpPr>
        <p:spPr>
          <a:xfrm>
            <a:off x="8558406" y="2633869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سهم منحني إلى الأسفل 67"/>
          <p:cNvSpPr/>
          <p:nvPr/>
        </p:nvSpPr>
        <p:spPr>
          <a:xfrm>
            <a:off x="9293712" y="2624442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سهم منحني إلى الأسفل 68"/>
          <p:cNvSpPr/>
          <p:nvPr/>
        </p:nvSpPr>
        <p:spPr>
          <a:xfrm>
            <a:off x="10010119" y="2627488"/>
            <a:ext cx="821459" cy="2731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دمعة 9"/>
          <p:cNvSpPr/>
          <p:nvPr/>
        </p:nvSpPr>
        <p:spPr>
          <a:xfrm>
            <a:off x="10812547" y="4223208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دمعة 69"/>
          <p:cNvSpPr/>
          <p:nvPr/>
        </p:nvSpPr>
        <p:spPr>
          <a:xfrm>
            <a:off x="9965706" y="4213780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دمعة 70"/>
          <p:cNvSpPr/>
          <p:nvPr/>
        </p:nvSpPr>
        <p:spPr>
          <a:xfrm>
            <a:off x="9063407" y="4213781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دمعة 71"/>
          <p:cNvSpPr/>
          <p:nvPr/>
        </p:nvSpPr>
        <p:spPr>
          <a:xfrm>
            <a:off x="8174614" y="4213779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دمعة 72"/>
          <p:cNvSpPr/>
          <p:nvPr/>
        </p:nvSpPr>
        <p:spPr>
          <a:xfrm>
            <a:off x="7284206" y="4213781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دمعة 73"/>
          <p:cNvSpPr/>
          <p:nvPr/>
        </p:nvSpPr>
        <p:spPr>
          <a:xfrm>
            <a:off x="6317986" y="4213776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دمعة 74"/>
          <p:cNvSpPr/>
          <p:nvPr/>
        </p:nvSpPr>
        <p:spPr>
          <a:xfrm>
            <a:off x="5353448" y="4232627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دمعة 75"/>
          <p:cNvSpPr/>
          <p:nvPr/>
        </p:nvSpPr>
        <p:spPr>
          <a:xfrm>
            <a:off x="4426548" y="4213781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دمعة 76"/>
          <p:cNvSpPr/>
          <p:nvPr/>
        </p:nvSpPr>
        <p:spPr>
          <a:xfrm>
            <a:off x="3504291" y="4232627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دمعة 77"/>
          <p:cNvSpPr/>
          <p:nvPr/>
        </p:nvSpPr>
        <p:spPr>
          <a:xfrm>
            <a:off x="2553156" y="4223202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دمعة 78"/>
          <p:cNvSpPr/>
          <p:nvPr/>
        </p:nvSpPr>
        <p:spPr>
          <a:xfrm>
            <a:off x="1680357" y="4213775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دمعة 79"/>
          <p:cNvSpPr/>
          <p:nvPr/>
        </p:nvSpPr>
        <p:spPr>
          <a:xfrm>
            <a:off x="755203" y="4223208"/>
            <a:ext cx="650450" cy="612743"/>
          </a:xfrm>
          <a:prstGeom prst="teardrop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90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10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6"/>
            <a:ext cx="12192000" cy="6858000"/>
          </a:xfrm>
          <a:prstGeom prst="rect">
            <a:avLst/>
          </a:prstGeom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642257" y="575329"/>
            <a:ext cx="10907486" cy="13313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هيا نقفز ونعد مع الأصدقاء الثلاثة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3076" name="Picture 4" descr="C:\Users\hp\Desktop\image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6" r="33917"/>
          <a:stretch/>
        </p:blipFill>
        <p:spPr bwMode="auto">
          <a:xfrm>
            <a:off x="9916998" y="1438985"/>
            <a:ext cx="1355462" cy="11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hp\Desktop\image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/>
          <a:stretch/>
        </p:blipFill>
        <p:spPr bwMode="auto">
          <a:xfrm>
            <a:off x="9916998" y="4525010"/>
            <a:ext cx="1355462" cy="11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hp\Desktop\image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37"/>
          <a:stretch/>
        </p:blipFill>
        <p:spPr bwMode="auto">
          <a:xfrm flipH="1">
            <a:off x="9916998" y="2988439"/>
            <a:ext cx="1355462" cy="11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داسي 3"/>
          <p:cNvSpPr/>
          <p:nvPr/>
        </p:nvSpPr>
        <p:spPr>
          <a:xfrm>
            <a:off x="8826044" y="1906715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سداسي 20"/>
          <p:cNvSpPr/>
          <p:nvPr/>
        </p:nvSpPr>
        <p:spPr>
          <a:xfrm>
            <a:off x="8026146" y="1566839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سداسي 21"/>
          <p:cNvSpPr/>
          <p:nvPr/>
        </p:nvSpPr>
        <p:spPr>
          <a:xfrm>
            <a:off x="7198585" y="1231595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سداسي 22"/>
          <p:cNvSpPr/>
          <p:nvPr/>
        </p:nvSpPr>
        <p:spPr>
          <a:xfrm>
            <a:off x="6398686" y="1566377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سداسي 23"/>
          <p:cNvSpPr/>
          <p:nvPr/>
        </p:nvSpPr>
        <p:spPr>
          <a:xfrm>
            <a:off x="5596483" y="1890249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سداسي 24"/>
          <p:cNvSpPr/>
          <p:nvPr/>
        </p:nvSpPr>
        <p:spPr>
          <a:xfrm>
            <a:off x="4796585" y="1536612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سداسي 25"/>
          <p:cNvSpPr/>
          <p:nvPr/>
        </p:nvSpPr>
        <p:spPr>
          <a:xfrm>
            <a:off x="3994381" y="1201829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سداسي 26"/>
          <p:cNvSpPr/>
          <p:nvPr/>
        </p:nvSpPr>
        <p:spPr>
          <a:xfrm>
            <a:off x="3206008" y="1536611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سداسي 27"/>
          <p:cNvSpPr/>
          <p:nvPr/>
        </p:nvSpPr>
        <p:spPr>
          <a:xfrm>
            <a:off x="2340027" y="1887541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سداسي 28"/>
          <p:cNvSpPr/>
          <p:nvPr/>
        </p:nvSpPr>
        <p:spPr>
          <a:xfrm>
            <a:off x="1478280" y="1562505"/>
            <a:ext cx="995838" cy="650711"/>
          </a:xfrm>
          <a:prstGeom prst="hexagon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سداسي 31"/>
          <p:cNvSpPr/>
          <p:nvPr/>
        </p:nvSpPr>
        <p:spPr>
          <a:xfrm>
            <a:off x="8826044" y="3287830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سداسي 32"/>
          <p:cNvSpPr/>
          <p:nvPr/>
        </p:nvSpPr>
        <p:spPr>
          <a:xfrm>
            <a:off x="8026146" y="2947954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سداسي 33"/>
          <p:cNvSpPr/>
          <p:nvPr/>
        </p:nvSpPr>
        <p:spPr>
          <a:xfrm>
            <a:off x="7198585" y="2612710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سداسي 34"/>
          <p:cNvSpPr/>
          <p:nvPr/>
        </p:nvSpPr>
        <p:spPr>
          <a:xfrm>
            <a:off x="6398686" y="2947492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سداسي 35"/>
          <p:cNvSpPr/>
          <p:nvPr/>
        </p:nvSpPr>
        <p:spPr>
          <a:xfrm>
            <a:off x="5596483" y="3271364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سداسي 36"/>
          <p:cNvSpPr/>
          <p:nvPr/>
        </p:nvSpPr>
        <p:spPr>
          <a:xfrm>
            <a:off x="4796585" y="2917727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سداسي 37"/>
          <p:cNvSpPr/>
          <p:nvPr/>
        </p:nvSpPr>
        <p:spPr>
          <a:xfrm>
            <a:off x="3994381" y="2582944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سداسي 38"/>
          <p:cNvSpPr/>
          <p:nvPr/>
        </p:nvSpPr>
        <p:spPr>
          <a:xfrm>
            <a:off x="3129808" y="2917726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سداسي 39"/>
          <p:cNvSpPr/>
          <p:nvPr/>
        </p:nvSpPr>
        <p:spPr>
          <a:xfrm>
            <a:off x="2263827" y="3268656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سداسي 40"/>
          <p:cNvSpPr/>
          <p:nvPr/>
        </p:nvSpPr>
        <p:spPr>
          <a:xfrm>
            <a:off x="1417320" y="2943620"/>
            <a:ext cx="995838" cy="650711"/>
          </a:xfrm>
          <a:prstGeom prst="hexagon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سداسي 42"/>
          <p:cNvSpPr/>
          <p:nvPr/>
        </p:nvSpPr>
        <p:spPr>
          <a:xfrm>
            <a:off x="8858311" y="4985454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سداسي 43"/>
          <p:cNvSpPr/>
          <p:nvPr/>
        </p:nvSpPr>
        <p:spPr>
          <a:xfrm>
            <a:off x="8058413" y="4645578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سداسي 44"/>
          <p:cNvSpPr/>
          <p:nvPr/>
        </p:nvSpPr>
        <p:spPr>
          <a:xfrm>
            <a:off x="7230851" y="4310334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سداسي 45"/>
          <p:cNvSpPr/>
          <p:nvPr/>
        </p:nvSpPr>
        <p:spPr>
          <a:xfrm>
            <a:off x="6430953" y="4645116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سداسي 46"/>
          <p:cNvSpPr/>
          <p:nvPr/>
        </p:nvSpPr>
        <p:spPr>
          <a:xfrm>
            <a:off x="5628750" y="4968988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سداسي 47"/>
          <p:cNvSpPr/>
          <p:nvPr/>
        </p:nvSpPr>
        <p:spPr>
          <a:xfrm>
            <a:off x="4828852" y="4615351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سداسي 48"/>
          <p:cNvSpPr/>
          <p:nvPr/>
        </p:nvSpPr>
        <p:spPr>
          <a:xfrm>
            <a:off x="4026648" y="4280568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سداسي 49"/>
          <p:cNvSpPr/>
          <p:nvPr/>
        </p:nvSpPr>
        <p:spPr>
          <a:xfrm>
            <a:off x="3238275" y="4615350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سداسي 50"/>
          <p:cNvSpPr/>
          <p:nvPr/>
        </p:nvSpPr>
        <p:spPr>
          <a:xfrm>
            <a:off x="2357054" y="4966280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سداسي 51"/>
          <p:cNvSpPr/>
          <p:nvPr/>
        </p:nvSpPr>
        <p:spPr>
          <a:xfrm>
            <a:off x="1480067" y="4641244"/>
            <a:ext cx="995838" cy="650711"/>
          </a:xfrm>
          <a:prstGeom prst="hexagon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7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</TotalTime>
  <Words>516</Words>
  <Application>Microsoft Office PowerPoint</Application>
  <PresentationFormat>Personnalisé</PresentationFormat>
  <Paragraphs>179</Paragraphs>
  <Slides>26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بوربوينت رياضيات الصف الثالث الفصل الثاني مفهوم الضرب الوحدة السابعة</dc:title>
  <dc:subject>درس بوربوينت رياضيات الصف الثالث مفهوم الضرب الفصل الثاني الوحدة السابعة</dc:subject>
  <dc:creator>الملتقى التربوي</dc:creator>
  <cp:keywords>رياضيات; الفصل الثاني; عرض بوربوينت; الملتقى التربوي</cp:keywords>
  <dc:description>درس بوربوينت رياضيات الصف الثالث الفصل الثاني الوحدة السابعة مفهوم الضرب</dc:description>
  <cp:lastModifiedBy>HDNL2GSR557</cp:lastModifiedBy>
  <cp:revision>1</cp:revision>
  <dcterms:created xsi:type="dcterms:W3CDTF">2021-03-12T00:31:09Z</dcterms:created>
  <dcterms:modified xsi:type="dcterms:W3CDTF">2021-03-12T00:31:09Z</dcterms:modified>
  <cp:category>الملتقى التربوي; الرياضيات; عرض بوربوينت; الفصل الثاني; الصف الثالث</cp:category>
</cp:coreProperties>
</file>