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96" r:id="rId3"/>
    <p:sldId id="258" r:id="rId4"/>
    <p:sldId id="259" r:id="rId5"/>
    <p:sldId id="281" r:id="rId6"/>
    <p:sldId id="265" r:id="rId7"/>
    <p:sldId id="283" r:id="rId8"/>
    <p:sldId id="293" r:id="rId9"/>
    <p:sldId id="272" r:id="rId10"/>
    <p:sldId id="290" r:id="rId11"/>
    <p:sldId id="291" r:id="rId12"/>
    <p:sldId id="292" r:id="rId13"/>
    <p:sldId id="271" r:id="rId14"/>
    <p:sldId id="289" r:id="rId15"/>
    <p:sldId id="275" r:id="rId16"/>
    <p:sldId id="294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274" r:id="rId26"/>
    <p:sldId id="268" r:id="rId27"/>
    <p:sldId id="266" r:id="rId28"/>
    <p:sldId id="267" r:id="rId2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9AD"/>
    <a:srgbClr val="F1A19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46" d="100"/>
          <a:sy n="46" d="100"/>
        </p:scale>
        <p:origin x="-1776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2&amp;subject=2&amp;type=7&amp;submit=submit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wepal.net/library/?app=content.list&amp;level=3&amp;semester=2&amp;subject=2&amp;type=2&amp;submit=submi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6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16.xml"/><Relationship Id="rId10" Type="http://schemas.openxmlformats.org/officeDocument/2006/relationships/slide" Target="slide25.xml"/><Relationship Id="rId4" Type="http://schemas.openxmlformats.org/officeDocument/2006/relationships/image" Target="../media/image3.emf"/><Relationship Id="rId9" Type="http://schemas.openxmlformats.org/officeDocument/2006/relationships/slide" Target="slide9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86398" y="3163277"/>
            <a:ext cx="302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الصَّفُّ الثّالِث</a:t>
            </a: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70263" y="662338"/>
            <a:ext cx="110119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أَنْتَجَتْ مَزْرَعَةُ أَحْمَد  45253 كيلو غراماً مِنَ الْجَوافَةِ أُقَرِبُ ما أَنْتَجَتهُ مَزْرَعَةُ أَحْمَدَ لأَقْرَبِ أَلفٍ.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93594"/>
              </p:ext>
            </p:extLst>
          </p:nvPr>
        </p:nvGraphicFramePr>
        <p:xfrm>
          <a:off x="923530" y="2180409"/>
          <a:ext cx="5503395" cy="17068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1006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0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06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06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06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879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عَشَرات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مئات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آحاد الأُلوف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عَشَراتِ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الأُلوف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151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26" name="Picture 2" descr="Teacher PNG Transparent Images | PNG 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74" y="2899955"/>
            <a:ext cx="1598824" cy="328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وسيلة شرح على شكل سحابة 4"/>
          <p:cNvSpPr/>
          <p:nvPr/>
        </p:nvSpPr>
        <p:spPr>
          <a:xfrm>
            <a:off x="6495574" y="1862667"/>
            <a:ext cx="4532812" cy="1867989"/>
          </a:xfrm>
          <a:prstGeom prst="cloudCallout">
            <a:avLst>
              <a:gd name="adj1" fmla="val 40514"/>
              <a:gd name="adj2" fmla="val 6389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لأَقْرَب أَلف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</a:rPr>
              <a:t>نَذْهَبُ إِلى مَنْزِلَةِ آحادِ الأُلوف</a:t>
            </a:r>
          </a:p>
        </p:txBody>
      </p:sp>
      <p:sp>
        <p:nvSpPr>
          <p:cNvPr id="6" name="سهم منحني إلى الأعلى 5"/>
          <p:cNvSpPr/>
          <p:nvPr/>
        </p:nvSpPr>
        <p:spPr>
          <a:xfrm>
            <a:off x="2547257" y="3730656"/>
            <a:ext cx="1188720" cy="4102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77239" y="4140926"/>
            <a:ext cx="472875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تَنْظُرُ إلى جارَتِها مِنْ جِهَةِ اليَمينِ وَتَطْلُبُ مِنْها واحِداً ولا تُعطيها لأَنَّها عَدَد بَخيل</a:t>
            </a:r>
          </a:p>
        </p:txBody>
      </p:sp>
      <p:sp>
        <p:nvSpPr>
          <p:cNvPr id="9" name="سهم إلى اليسار 8"/>
          <p:cNvSpPr/>
          <p:nvPr/>
        </p:nvSpPr>
        <p:spPr>
          <a:xfrm>
            <a:off x="5505992" y="3935791"/>
            <a:ext cx="4493623" cy="167204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نَضَعُ أَمامَ مَنْزِلَةِ آحاد ِالأُلوف </a:t>
            </a:r>
            <a:r>
              <a:rPr lang="ar-SA" sz="2400" dirty="0" err="1">
                <a:solidFill>
                  <a:schemeClr val="tx1"/>
                </a:solidFill>
              </a:rPr>
              <a:t>أَصفارأ</a:t>
            </a:r>
            <a:r>
              <a:rPr lang="ar-SA" sz="2400" dirty="0">
                <a:solidFill>
                  <a:schemeClr val="tx1"/>
                </a:solidFill>
              </a:rPr>
              <a:t> بِعَدَدِ المَنازِلِ الَّتي أَمامَها فَيَصبِحُ الْعَدَد</a:t>
            </a:r>
          </a:p>
        </p:txBody>
      </p:sp>
      <p:sp>
        <p:nvSpPr>
          <p:cNvPr id="10" name="تمرير أفقي 9"/>
          <p:cNvSpPr/>
          <p:nvPr/>
        </p:nvSpPr>
        <p:spPr>
          <a:xfrm>
            <a:off x="2312126" y="5095033"/>
            <a:ext cx="3193866" cy="1188201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45000</a:t>
            </a:r>
          </a:p>
        </p:txBody>
      </p:sp>
    </p:spTree>
    <p:extLst>
      <p:ext uri="{BB962C8B-B14F-4D97-AF65-F5344CB8AC3E}">
        <p14:creationId xmlns:p14="http://schemas.microsoft.com/office/powerpoint/2010/main" val="251388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02276" y="592428"/>
            <a:ext cx="1111446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باعَ مَصْنَع الأَلْبانِ الفِلَسطينيّ  76874 عُبوَة حَليب خِلال الْعام 2020 أُقَرّب الْعَدَد لأَقْرَبِ عَشَرَةِ آلاف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878982"/>
              </p:ext>
            </p:extLst>
          </p:nvPr>
        </p:nvGraphicFramePr>
        <p:xfrm>
          <a:off x="872014" y="1722120"/>
          <a:ext cx="5503395" cy="17068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1006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0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06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06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06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879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آحاد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عَشَرات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مئات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آحاد الأُلوف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عَشَراتِ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الأُلوف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151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078" name="Picture 6" descr="teacher png google characters pinterest | Yearbook design layout, Tutor,  Cartoon b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7870" y="3429000"/>
            <a:ext cx="1520693" cy="29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وسيلة شرح على شكل سحابة 7"/>
          <p:cNvSpPr/>
          <p:nvPr/>
        </p:nvSpPr>
        <p:spPr>
          <a:xfrm>
            <a:off x="6753151" y="1669646"/>
            <a:ext cx="4532812" cy="1867989"/>
          </a:xfrm>
          <a:prstGeom prst="cloudCallout">
            <a:avLst>
              <a:gd name="adj1" fmla="val 39377"/>
              <a:gd name="adj2" fmla="val 71483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لأَقْرَب عَشَرَةِ آلاف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</a:rPr>
              <a:t>نَذْهَبُ إِلى مَنْزِلَةِ عَشَراتِ الأُلوف</a:t>
            </a:r>
          </a:p>
        </p:txBody>
      </p:sp>
      <p:sp>
        <p:nvSpPr>
          <p:cNvPr id="10" name="سهم منحني إلى الأعلى 9"/>
          <p:cNvSpPr/>
          <p:nvPr/>
        </p:nvSpPr>
        <p:spPr>
          <a:xfrm>
            <a:off x="1452551" y="3332500"/>
            <a:ext cx="1188720" cy="4102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77238" y="3775884"/>
            <a:ext cx="528227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تَنْظُرُ إلى جارَتِها مِنْ جِهَةِ اليَمينِ وَتَطْلُبُ مِنْها واحِداً و تُعطيها واحِداَ لأَنَّها عَدَد كَريم</a:t>
            </a:r>
          </a:p>
        </p:txBody>
      </p:sp>
      <p:sp>
        <p:nvSpPr>
          <p:cNvPr id="12" name="سهم إلى اليسار 11"/>
          <p:cNvSpPr/>
          <p:nvPr/>
        </p:nvSpPr>
        <p:spPr>
          <a:xfrm>
            <a:off x="6059510" y="3781956"/>
            <a:ext cx="4493623" cy="1672046"/>
          </a:xfrm>
          <a:prstGeom prst="leftArrow">
            <a:avLst/>
          </a:prstGeom>
          <a:solidFill>
            <a:srgbClr val="E739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نَضَعُ أَمامَ مَنْزِلَةِ عَشَراتِ الأُلوف </a:t>
            </a:r>
            <a:r>
              <a:rPr lang="ar-SA" sz="2400" dirty="0" err="1">
                <a:solidFill>
                  <a:schemeClr val="tx1"/>
                </a:solidFill>
              </a:rPr>
              <a:t>أَصفارأ</a:t>
            </a:r>
            <a:r>
              <a:rPr lang="ar-SA" sz="2400" dirty="0">
                <a:solidFill>
                  <a:schemeClr val="tx1"/>
                </a:solidFill>
              </a:rPr>
              <a:t> بِعَدَدِ المَنازِلِ الَّتي أَمامَها فَيَصبِحُ الْعَدَد</a:t>
            </a:r>
          </a:p>
        </p:txBody>
      </p:sp>
      <p:sp>
        <p:nvSpPr>
          <p:cNvPr id="13" name="تمرير أفقي 12"/>
          <p:cNvSpPr/>
          <p:nvPr/>
        </p:nvSpPr>
        <p:spPr>
          <a:xfrm>
            <a:off x="1821440" y="4797002"/>
            <a:ext cx="3193866" cy="1188201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80000</a:t>
            </a:r>
            <a:endParaRPr lang="ar-S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7547" y="545910"/>
            <a:ext cx="1121846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اشْتَرَت سُعادٌ سَيّارَةً  ثَمَنُها 85641 ديناراَ أُقَرِب الْعَدَد لأَقْرَبِ 10 وَ 100 وَ 1000 </a:t>
            </a:r>
          </a:p>
          <a:p>
            <a:r>
              <a:rPr lang="ar-SA" sz="3200" dirty="0"/>
              <a:t>وَ 10000</a:t>
            </a:r>
          </a:p>
        </p:txBody>
      </p:sp>
      <p:pic>
        <p:nvPicPr>
          <p:cNvPr id="4" name="Picture 6" descr="Sports Car Yellow Auto - Free image o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7" y="1084519"/>
            <a:ext cx="1569493" cy="87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244624"/>
              </p:ext>
            </p:extLst>
          </p:nvPr>
        </p:nvGraphicFramePr>
        <p:xfrm>
          <a:off x="703619" y="2047162"/>
          <a:ext cx="10842388" cy="4039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893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9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93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93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85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60311"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/>
                        <a:t>الْعَدَد</a:t>
                      </a:r>
                    </a:p>
                  </a:txBody>
                  <a:tcPr>
                    <a:solidFill>
                      <a:srgbClr val="F1A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b="1" dirty="0"/>
                        <a:t>لأَقْرَبِ 10</a:t>
                      </a:r>
                    </a:p>
                  </a:txBody>
                  <a:tcPr>
                    <a:solidFill>
                      <a:srgbClr val="F1A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لأَقْرَبِ 100</a:t>
                      </a:r>
                    </a:p>
                  </a:txBody>
                  <a:tcPr>
                    <a:solidFill>
                      <a:srgbClr val="F1A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لأَقْرَبِ 1000</a:t>
                      </a:r>
                    </a:p>
                  </a:txBody>
                  <a:tcPr>
                    <a:solidFill>
                      <a:srgbClr val="F1A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/>
                        <a:t>لأَقْرَبِ 10000</a:t>
                      </a:r>
                    </a:p>
                    <a:p>
                      <a:pPr algn="ctr" rtl="1"/>
                      <a:endParaRPr lang="ar-SA" sz="3200" b="1" dirty="0"/>
                    </a:p>
                  </a:txBody>
                  <a:tcPr>
                    <a:solidFill>
                      <a:srgbClr val="F1A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9243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85641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185">
                <a:tc>
                  <a:txBody>
                    <a:bodyPr/>
                    <a:lstStyle/>
                    <a:p>
                      <a:pPr algn="ctr" rtl="1"/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7672316" y="3837296"/>
            <a:ext cx="14330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7519916" y="3624324"/>
            <a:ext cx="1746914" cy="10372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856</a:t>
            </a:r>
            <a:r>
              <a:rPr lang="ar-SA" sz="3600" b="1" dirty="0">
                <a:solidFill>
                  <a:srgbClr val="FF0000"/>
                </a:solidFill>
              </a:rPr>
              <a:t>4</a:t>
            </a:r>
            <a:r>
              <a:rPr lang="ar-SA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519916" y="4888173"/>
            <a:ext cx="1746914" cy="10372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856</a:t>
            </a:r>
            <a:r>
              <a:rPr lang="ar-SA" sz="3600" b="1" dirty="0">
                <a:solidFill>
                  <a:srgbClr val="FF0000"/>
                </a:solidFill>
              </a:rPr>
              <a:t>40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470476" y="4917744"/>
            <a:ext cx="1746914" cy="103723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85</a:t>
            </a:r>
            <a:r>
              <a:rPr lang="ar-SA" sz="3600" b="1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436358" y="3624324"/>
            <a:ext cx="1746914" cy="103723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85</a:t>
            </a:r>
            <a:r>
              <a:rPr lang="ar-SA" sz="3600" b="1" dirty="0">
                <a:solidFill>
                  <a:srgbClr val="FF0000"/>
                </a:solidFill>
              </a:rPr>
              <a:t>6</a:t>
            </a:r>
            <a:r>
              <a:rPr lang="ar-SA" sz="3600" b="1" dirty="0">
                <a:solidFill>
                  <a:schemeClr val="tx1"/>
                </a:solidFill>
              </a:rPr>
              <a:t>41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343701" y="4917744"/>
            <a:ext cx="1746914" cy="1037230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8</a:t>
            </a:r>
            <a:r>
              <a:rPr lang="ar-SA" sz="3600" b="1" dirty="0">
                <a:solidFill>
                  <a:srgbClr val="FF0000"/>
                </a:solidFill>
              </a:rPr>
              <a:t>6000</a:t>
            </a:r>
            <a:endParaRPr lang="ar-SA" sz="3600" b="1" dirty="0"/>
          </a:p>
        </p:txBody>
      </p:sp>
      <p:sp>
        <p:nvSpPr>
          <p:cNvPr id="14" name="مستطيل 13"/>
          <p:cNvSpPr/>
          <p:nvPr/>
        </p:nvSpPr>
        <p:spPr>
          <a:xfrm>
            <a:off x="3352799" y="3573861"/>
            <a:ext cx="1746914" cy="1037230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8</a:t>
            </a:r>
            <a:r>
              <a:rPr lang="ar-SA" sz="3600" b="1" dirty="0">
                <a:solidFill>
                  <a:srgbClr val="FF0000"/>
                </a:solidFill>
              </a:rPr>
              <a:t>5</a:t>
            </a:r>
            <a:r>
              <a:rPr lang="ar-SA" sz="3600" b="1" dirty="0">
                <a:solidFill>
                  <a:schemeClr val="tx1"/>
                </a:solidFill>
              </a:rPr>
              <a:t>641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991737" y="4888173"/>
            <a:ext cx="1746914" cy="103723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90000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991737" y="3624324"/>
            <a:ext cx="1746914" cy="103723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>
                <a:solidFill>
                  <a:srgbClr val="FF0000"/>
                </a:solidFill>
              </a:rPr>
              <a:t>8</a:t>
            </a:r>
            <a:r>
              <a:rPr lang="ar-SA" sz="3600" b="1" dirty="0">
                <a:solidFill>
                  <a:schemeClr val="tx1"/>
                </a:solidFill>
              </a:rPr>
              <a:t>5641</a:t>
            </a:r>
          </a:p>
        </p:txBody>
      </p:sp>
      <p:sp>
        <p:nvSpPr>
          <p:cNvPr id="22" name="سهم لأعلى 21"/>
          <p:cNvSpPr/>
          <p:nvPr/>
        </p:nvSpPr>
        <p:spPr>
          <a:xfrm>
            <a:off x="8623300" y="4305300"/>
            <a:ext cx="152400" cy="35625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سهم منحني إلى الأسفل 23"/>
          <p:cNvSpPr/>
          <p:nvPr/>
        </p:nvSpPr>
        <p:spPr>
          <a:xfrm>
            <a:off x="8610884" y="3730810"/>
            <a:ext cx="329631" cy="2129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5" name="سهم لأعلى 24"/>
          <p:cNvSpPr/>
          <p:nvPr/>
        </p:nvSpPr>
        <p:spPr>
          <a:xfrm>
            <a:off x="3898900" y="4206628"/>
            <a:ext cx="152400" cy="35625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 لأعلى 25"/>
          <p:cNvSpPr/>
          <p:nvPr/>
        </p:nvSpPr>
        <p:spPr>
          <a:xfrm>
            <a:off x="1282700" y="4270792"/>
            <a:ext cx="152400" cy="35625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سهم لأعلى 26"/>
          <p:cNvSpPr/>
          <p:nvPr/>
        </p:nvSpPr>
        <p:spPr>
          <a:xfrm>
            <a:off x="6267733" y="4254837"/>
            <a:ext cx="152400" cy="35625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28" name="سهم منحني إلى الأسفل 27"/>
          <p:cNvSpPr/>
          <p:nvPr/>
        </p:nvSpPr>
        <p:spPr>
          <a:xfrm>
            <a:off x="6267733" y="3730810"/>
            <a:ext cx="329631" cy="2129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 منحني إلى الأسفل 28"/>
          <p:cNvSpPr/>
          <p:nvPr/>
        </p:nvSpPr>
        <p:spPr>
          <a:xfrm>
            <a:off x="3951026" y="3670238"/>
            <a:ext cx="329631" cy="2129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سهم منحني إلى الأسفل 29"/>
          <p:cNvSpPr/>
          <p:nvPr/>
        </p:nvSpPr>
        <p:spPr>
          <a:xfrm>
            <a:off x="1350287" y="3730810"/>
            <a:ext cx="329631" cy="2129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2" y="733567"/>
            <a:ext cx="10822675" cy="539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2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33" y="1781908"/>
            <a:ext cx="9254582" cy="448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134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xmlns="" id="{F010B543-EEAF-49EA-A947-48700C1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1C2C0302-7C10-4B50-9FB6-81718B357800}"/>
              </a:ext>
            </a:extLst>
          </p:cNvPr>
          <p:cNvSpPr/>
          <p:nvPr/>
        </p:nvSpPr>
        <p:spPr>
          <a:xfrm>
            <a:off x="4849586" y="5265964"/>
            <a:ext cx="2596243" cy="9470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ابدأ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1073EF-1F3D-48DE-86A4-E770AA5E0FA4}"/>
              </a:ext>
            </a:extLst>
          </p:cNvPr>
          <p:cNvSpPr txBox="1"/>
          <p:nvPr/>
        </p:nvSpPr>
        <p:spPr>
          <a:xfrm>
            <a:off x="9260484" y="6457890"/>
            <a:ext cx="301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Teacher Abrar </a:t>
            </a:r>
            <a:r>
              <a:rPr lang="en-US" sz="1600" b="1" dirty="0" err="1"/>
              <a:t>AlEbrahim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4934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7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colorful lollipops&#10;&#10;Description automatically generated with medium confidence">
            <a:hlinkClick r:id="rId2" action="ppaction://hlinksldjump"/>
            <a:extLst>
              <a:ext uri="{FF2B5EF4-FFF2-40B4-BE49-F238E27FC236}">
                <a16:creationId xmlns:a16="http://schemas.microsoft.com/office/drawing/2014/main" xmlns="" id="{E7138E86-4B79-4CA6-9CA9-36B480D61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3" r="-134"/>
          <a:stretch/>
        </p:blipFill>
        <p:spPr>
          <a:xfrm>
            <a:off x="8869680" y="643467"/>
            <a:ext cx="1851660" cy="5571066"/>
          </a:xfrm>
          <a:prstGeom prst="rect">
            <a:avLst/>
          </a:prstGeom>
        </p:spPr>
      </p:pic>
      <p:pic>
        <p:nvPicPr>
          <p:cNvPr id="5" name="Picture 4" descr="A group of colorful lollipops&#10;&#10;Description automatically generated with medium confidence">
            <a:hlinkClick r:id="rId4" action="ppaction://hlinksldjump"/>
            <a:extLst>
              <a:ext uri="{FF2B5EF4-FFF2-40B4-BE49-F238E27FC236}">
                <a16:creationId xmlns:a16="http://schemas.microsoft.com/office/drawing/2014/main" xmlns="" id="{57757BA7-6A0B-4A0E-BA71-ADC97BC3E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1" r="19855"/>
          <a:stretch/>
        </p:blipFill>
        <p:spPr>
          <a:xfrm>
            <a:off x="6987540" y="643467"/>
            <a:ext cx="1889760" cy="5571066"/>
          </a:xfrm>
          <a:prstGeom prst="rect">
            <a:avLst/>
          </a:prstGeom>
        </p:spPr>
      </p:pic>
      <p:pic>
        <p:nvPicPr>
          <p:cNvPr id="6" name="Picture 5" descr="A group of colorful lollipops&#10;&#10;Description automatically generated with medium confidence">
            <a:hlinkClick r:id="rId5" action="ppaction://hlinksldjump"/>
            <a:extLst>
              <a:ext uri="{FF2B5EF4-FFF2-40B4-BE49-F238E27FC236}">
                <a16:creationId xmlns:a16="http://schemas.microsoft.com/office/drawing/2014/main" xmlns="" id="{5A5A290C-F467-4842-868E-253C2D5E5D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7" r="39677"/>
          <a:stretch/>
        </p:blipFill>
        <p:spPr>
          <a:xfrm>
            <a:off x="5181600" y="643467"/>
            <a:ext cx="1866900" cy="5571066"/>
          </a:xfrm>
          <a:prstGeom prst="rect">
            <a:avLst/>
          </a:prstGeom>
        </p:spPr>
      </p:pic>
      <p:pic>
        <p:nvPicPr>
          <p:cNvPr id="7" name="Picture 6" descr="A group of colorful lollipops&#10;&#10;Description automatically generated with medium confidence">
            <a:hlinkClick r:id="rId6" action="ppaction://hlinksldjump"/>
            <a:extLst>
              <a:ext uri="{FF2B5EF4-FFF2-40B4-BE49-F238E27FC236}">
                <a16:creationId xmlns:a16="http://schemas.microsoft.com/office/drawing/2014/main" xmlns="" id="{B40FDFA7-C83C-4145-B08D-8587CBFA6E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3" r="59087"/>
          <a:stretch/>
        </p:blipFill>
        <p:spPr>
          <a:xfrm>
            <a:off x="3406140" y="643467"/>
            <a:ext cx="1851660" cy="5571066"/>
          </a:xfrm>
          <a:prstGeom prst="rect">
            <a:avLst/>
          </a:prstGeom>
        </p:spPr>
      </p:pic>
      <p:pic>
        <p:nvPicPr>
          <p:cNvPr id="9" name="Picture 8" descr="A group of colorful lollipops&#10;&#10;Description automatically generated with medium confidence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77B43B2-E310-46CD-9F19-A197AAB615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7"/>
          <a:stretch/>
        </p:blipFill>
        <p:spPr>
          <a:xfrm>
            <a:off x="1483157" y="643467"/>
            <a:ext cx="1892503" cy="557106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33E38D70-4AA7-4DBC-85F7-0D2D816F2E2B}"/>
              </a:ext>
            </a:extLst>
          </p:cNvPr>
          <p:cNvSpPr/>
          <p:nvPr/>
        </p:nvSpPr>
        <p:spPr>
          <a:xfrm>
            <a:off x="151428" y="116484"/>
            <a:ext cx="1433531" cy="1188138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1EF57D-7927-4C3D-A243-CFA8D0DD851B}"/>
              </a:ext>
            </a:extLst>
          </p:cNvPr>
          <p:cNvSpPr txBox="1"/>
          <p:nvPr/>
        </p:nvSpPr>
        <p:spPr>
          <a:xfrm>
            <a:off x="125505" y="295054"/>
            <a:ext cx="148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اختر حلوى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3841DB-B972-4D1C-9890-D0FCABD1EC3E}"/>
              </a:ext>
            </a:extLst>
          </p:cNvPr>
          <p:cNvSpPr txBox="1"/>
          <p:nvPr/>
        </p:nvSpPr>
        <p:spPr>
          <a:xfrm>
            <a:off x="9260484" y="6457890"/>
            <a:ext cx="301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Teacher Abrar </a:t>
            </a:r>
            <a:r>
              <a:rPr lang="en-US" sz="1600" b="1" dirty="0" err="1"/>
              <a:t>AlEbrahim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9096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7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colorful lollipops&#10;&#10;Description automatically generated with medium confidence">
            <a:hlinkClick r:id="rId2" action="ppaction://hlinksldjump"/>
            <a:extLst>
              <a:ext uri="{FF2B5EF4-FFF2-40B4-BE49-F238E27FC236}">
                <a16:creationId xmlns:a16="http://schemas.microsoft.com/office/drawing/2014/main" xmlns="" id="{E7138E86-4B79-4CA6-9CA9-36B480D61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7"/>
          <a:stretch/>
        </p:blipFill>
        <p:spPr>
          <a:xfrm>
            <a:off x="9671936" y="643467"/>
            <a:ext cx="1892503" cy="5571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A70C3B-D4CC-4CE6-A1B8-2CFCCF6F9D5E}"/>
              </a:ext>
            </a:extLst>
          </p:cNvPr>
          <p:cNvSpPr txBox="1"/>
          <p:nvPr/>
        </p:nvSpPr>
        <p:spPr>
          <a:xfrm>
            <a:off x="2224846" y="2785677"/>
            <a:ext cx="1811327" cy="53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DB96561-D8A8-4F98-A707-D60B3930DD68}"/>
              </a:ext>
            </a:extLst>
          </p:cNvPr>
          <p:cNvSpPr txBox="1"/>
          <p:nvPr/>
        </p:nvSpPr>
        <p:spPr>
          <a:xfrm>
            <a:off x="2377246" y="2938077"/>
            <a:ext cx="1811327" cy="53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E571141-72C3-4835-B0E8-A0DE5E80FD81}"/>
              </a:ext>
            </a:extLst>
          </p:cNvPr>
          <p:cNvSpPr txBox="1"/>
          <p:nvPr/>
        </p:nvSpPr>
        <p:spPr>
          <a:xfrm>
            <a:off x="4443868" y="2294736"/>
            <a:ext cx="1492539" cy="64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F59A00E5-25B0-4458-9449-92734B79B525}"/>
              </a:ext>
            </a:extLst>
          </p:cNvPr>
          <p:cNvSpPr/>
          <p:nvPr/>
        </p:nvSpPr>
        <p:spPr>
          <a:xfrm>
            <a:off x="1607480" y="1019236"/>
            <a:ext cx="6045524" cy="123464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F62779A-734F-4B9D-8AB3-060F3D79B5E2}"/>
              </a:ext>
            </a:extLst>
          </p:cNvPr>
          <p:cNvSpPr txBox="1"/>
          <p:nvPr/>
        </p:nvSpPr>
        <p:spPr>
          <a:xfrm>
            <a:off x="2224846" y="1371983"/>
            <a:ext cx="507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/>
              <a:t>قَرّب العَدَد لأَقْرَب أَلف 56459</a:t>
            </a:r>
            <a:endParaRPr lang="en-US" sz="3200" b="1" dirty="0"/>
          </a:p>
        </p:txBody>
      </p:sp>
      <p:sp>
        <p:nvSpPr>
          <p:cNvPr id="19" name="Rectangle: Rounded Corners 18">
            <a:hlinkClick r:id="" action="ppaction://noaction">
              <a:snd r:embed="rId4" name="breeze.wav"/>
            </a:hlinkClick>
            <a:extLst>
              <a:ext uri="{FF2B5EF4-FFF2-40B4-BE49-F238E27FC236}">
                <a16:creationId xmlns:a16="http://schemas.microsoft.com/office/drawing/2014/main" xmlns="" id="{607A7AB6-A249-431E-B337-A4B6E797F285}"/>
              </a:ext>
            </a:extLst>
          </p:cNvPr>
          <p:cNvSpPr/>
          <p:nvPr/>
        </p:nvSpPr>
        <p:spPr>
          <a:xfrm>
            <a:off x="7155879" y="3862357"/>
            <a:ext cx="2475287" cy="21571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hlinkClick r:id="" action="ppaction://noaction">
              <a:snd r:embed="rId4" name="breeze.wav"/>
            </a:hlinkClick>
            <a:extLst>
              <a:ext uri="{FF2B5EF4-FFF2-40B4-BE49-F238E27FC236}">
                <a16:creationId xmlns:a16="http://schemas.microsoft.com/office/drawing/2014/main" xmlns="" id="{96C6AF35-AAEC-40C6-9431-FE1A5CE8B341}"/>
              </a:ext>
            </a:extLst>
          </p:cNvPr>
          <p:cNvSpPr/>
          <p:nvPr/>
        </p:nvSpPr>
        <p:spPr>
          <a:xfrm>
            <a:off x="4036173" y="3862358"/>
            <a:ext cx="2475287" cy="21571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44F3EB6-207F-4034-8EE7-9483AF640695}"/>
              </a:ext>
            </a:extLst>
          </p:cNvPr>
          <p:cNvSpPr txBox="1"/>
          <p:nvPr/>
        </p:nvSpPr>
        <p:spPr>
          <a:xfrm>
            <a:off x="4265601" y="4591902"/>
            <a:ext cx="192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50000</a:t>
            </a:r>
            <a:endParaRPr lang="en-US" sz="4000" b="1" dirty="0"/>
          </a:p>
        </p:txBody>
      </p:sp>
      <p:sp>
        <p:nvSpPr>
          <p:cNvPr id="24" name="Rectangle: Rounded Corners 23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BFEC54DA-32D0-45E1-A312-AC0809B84E61}"/>
              </a:ext>
            </a:extLst>
          </p:cNvPr>
          <p:cNvSpPr/>
          <p:nvPr/>
        </p:nvSpPr>
        <p:spPr>
          <a:xfrm>
            <a:off x="1139602" y="3774955"/>
            <a:ext cx="2475287" cy="21571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57B4959-11DE-4A95-92A9-3C44251F075B}"/>
              </a:ext>
            </a:extLst>
          </p:cNvPr>
          <p:cNvSpPr txBox="1"/>
          <p:nvPr/>
        </p:nvSpPr>
        <p:spPr>
          <a:xfrm>
            <a:off x="1454494" y="4591902"/>
            <a:ext cx="1845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56000</a:t>
            </a:r>
            <a:endParaRPr lang="en-US" sz="4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AA86713-D34D-44F5-BF9B-A6C16A117373}"/>
              </a:ext>
            </a:extLst>
          </p:cNvPr>
          <p:cNvSpPr txBox="1"/>
          <p:nvPr/>
        </p:nvSpPr>
        <p:spPr>
          <a:xfrm>
            <a:off x="7518028" y="4463860"/>
            <a:ext cx="192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57000</a:t>
            </a:r>
            <a:endParaRPr lang="en-US" sz="4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410124-443A-4C31-BC84-81B6E764E8F0}"/>
              </a:ext>
            </a:extLst>
          </p:cNvPr>
          <p:cNvSpPr txBox="1"/>
          <p:nvPr/>
        </p:nvSpPr>
        <p:spPr>
          <a:xfrm>
            <a:off x="9260484" y="6457890"/>
            <a:ext cx="301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Teacher Abrar </a:t>
            </a:r>
            <a:r>
              <a:rPr lang="en-US" sz="1600" b="1" dirty="0" err="1"/>
              <a:t>AlEbrahim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394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rgbClr val="FFC000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rgbClr val="FFC000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rgbClr val="FFC000"/>
              </a:solidFill>
              <a:effectLst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986188"/>
              </p:ext>
            </p:extLst>
          </p:nvPr>
        </p:nvGraphicFramePr>
        <p:xfrm>
          <a:off x="2159563" y="1628800"/>
          <a:ext cx="7686650" cy="1584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43325"/>
                <a:gridCol w="3843325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زعترة</a:t>
                      </a:r>
                      <a:r>
                        <a:rPr lang="ar-SA" sz="2000" b="1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الأساسية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شرين محمود عثمان</a:t>
                      </a:r>
                      <a:r>
                        <a:rPr lang="ar-SA" sz="2000" b="1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أبو طه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</a:t>
                      </a:r>
                      <a:r>
                        <a:rPr lang="ar-SA" sz="2000" b="1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الفجر الأساسية المختلطة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إيمان ابراهيم محمد </a:t>
                      </a:r>
                      <a:r>
                        <a:rPr lang="ar-SA" sz="2000" b="1" dirty="0" err="1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بلاصي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تل الربيع الأساسية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أميرة محمد حامد سباتين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البراق الأساسية</a:t>
                      </a:r>
                      <a:r>
                        <a:rPr lang="ar-SA" sz="2000" b="1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المختلطة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وفاء خضر حسن صلاح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4255592" y="3684703"/>
            <a:ext cx="4699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 smtClean="0">
                <a:solidFill>
                  <a:srgbClr val="FFFF00"/>
                </a:solidFill>
              </a:rPr>
              <a:t>بإشراف الاستاذ عصام عبيد الله</a:t>
            </a:r>
            <a:endParaRPr lang="ar-S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7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colorful lollipops&#10;&#10;Description automatically generated with medium confidence">
            <a:hlinkClick r:id="rId2" action="ppaction://hlinksldjump"/>
            <a:extLst>
              <a:ext uri="{FF2B5EF4-FFF2-40B4-BE49-F238E27FC236}">
                <a16:creationId xmlns:a16="http://schemas.microsoft.com/office/drawing/2014/main" xmlns="" id="{E7138E86-4B79-4CA6-9CA9-36B480D61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3" r="59087"/>
          <a:stretch/>
        </p:blipFill>
        <p:spPr>
          <a:xfrm>
            <a:off x="9775481" y="962705"/>
            <a:ext cx="1770017" cy="532542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F4AF010-9EF9-4431-8D44-7A5EE86B3245}"/>
              </a:ext>
            </a:extLst>
          </p:cNvPr>
          <p:cNvSpPr/>
          <p:nvPr/>
        </p:nvSpPr>
        <p:spPr>
          <a:xfrm>
            <a:off x="2561957" y="884327"/>
            <a:ext cx="6045524" cy="123464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B9BB3A-95C5-4123-BA6D-9914A6F01575}"/>
              </a:ext>
            </a:extLst>
          </p:cNvPr>
          <p:cNvSpPr txBox="1"/>
          <p:nvPr/>
        </p:nvSpPr>
        <p:spPr>
          <a:xfrm>
            <a:off x="2561957" y="1101528"/>
            <a:ext cx="5713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/>
              <a:t>قَرّب العَدَد التّالي  لأَقرب عَشْرَةِ آلاف 68542 </a:t>
            </a:r>
            <a:endParaRPr lang="en-US" sz="3200" b="1" dirty="0"/>
          </a:p>
        </p:txBody>
      </p:sp>
      <p:sp>
        <p:nvSpPr>
          <p:cNvPr id="16" name="Rectangle: Rounded Corners 15">
            <a:hlinkClick r:id="" action="ppaction://noaction">
              <a:snd r:embed="rId4" name="breeze.wav"/>
            </a:hlinkClick>
            <a:extLst>
              <a:ext uri="{FF2B5EF4-FFF2-40B4-BE49-F238E27FC236}">
                <a16:creationId xmlns:a16="http://schemas.microsoft.com/office/drawing/2014/main" xmlns="" id="{00D2490A-4EC4-4885-A574-F0D6A05F8647}"/>
              </a:ext>
            </a:extLst>
          </p:cNvPr>
          <p:cNvSpPr/>
          <p:nvPr/>
        </p:nvSpPr>
        <p:spPr>
          <a:xfrm>
            <a:off x="1007029" y="3838150"/>
            <a:ext cx="2475287" cy="21571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hlinkClick r:id="" action="ppaction://noaction">
              <a:snd r:embed="rId4" name="breeze.wav"/>
            </a:hlinkClick>
            <a:extLst>
              <a:ext uri="{FF2B5EF4-FFF2-40B4-BE49-F238E27FC236}">
                <a16:creationId xmlns:a16="http://schemas.microsoft.com/office/drawing/2014/main" xmlns="" id="{7DFDD3AA-E981-4721-A049-632176583C9F}"/>
              </a:ext>
            </a:extLst>
          </p:cNvPr>
          <p:cNvSpPr/>
          <p:nvPr/>
        </p:nvSpPr>
        <p:spPr>
          <a:xfrm>
            <a:off x="7575068" y="3838150"/>
            <a:ext cx="2475287" cy="21571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EEA93689-7463-490F-8906-ADB57CAB9D00}"/>
              </a:ext>
            </a:extLst>
          </p:cNvPr>
          <p:cNvSpPr/>
          <p:nvPr/>
        </p:nvSpPr>
        <p:spPr>
          <a:xfrm>
            <a:off x="4347075" y="3838150"/>
            <a:ext cx="2475287" cy="21571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9BBE3D-3C7B-485C-904A-901023B93AC8}"/>
              </a:ext>
            </a:extLst>
          </p:cNvPr>
          <p:cNvSpPr txBox="1"/>
          <p:nvPr/>
        </p:nvSpPr>
        <p:spPr>
          <a:xfrm>
            <a:off x="4857067" y="4408876"/>
            <a:ext cx="1845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70000</a:t>
            </a:r>
            <a:endParaRPr lang="en-US" sz="4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824B5A-CAAB-4FE4-BE57-FF45149F1C5F}"/>
              </a:ext>
            </a:extLst>
          </p:cNvPr>
          <p:cNvSpPr txBox="1"/>
          <p:nvPr/>
        </p:nvSpPr>
        <p:spPr>
          <a:xfrm>
            <a:off x="1176081" y="4614506"/>
            <a:ext cx="192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75000</a:t>
            </a:r>
            <a:endParaRPr lang="en-US" sz="4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A16AC29-E5A6-4B97-9218-64311C8DA633}"/>
              </a:ext>
            </a:extLst>
          </p:cNvPr>
          <p:cNvSpPr txBox="1"/>
          <p:nvPr/>
        </p:nvSpPr>
        <p:spPr>
          <a:xfrm>
            <a:off x="7965792" y="4655097"/>
            <a:ext cx="192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60000</a:t>
            </a:r>
            <a:endParaRPr lang="en-US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CAC3CE-DC25-49D8-8E40-C7BF2001D12B}"/>
              </a:ext>
            </a:extLst>
          </p:cNvPr>
          <p:cNvSpPr txBox="1"/>
          <p:nvPr/>
        </p:nvSpPr>
        <p:spPr>
          <a:xfrm>
            <a:off x="9260484" y="6457890"/>
            <a:ext cx="301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Teacher Abrar </a:t>
            </a:r>
            <a:r>
              <a:rPr lang="en-US" sz="1600" b="1" dirty="0" err="1"/>
              <a:t>AlEbrahim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527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7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colorful lollipops&#10;&#10;Description automatically generated with medium confidence">
            <a:hlinkClick r:id="rId2" action="ppaction://hlinksldjump"/>
            <a:extLst>
              <a:ext uri="{FF2B5EF4-FFF2-40B4-BE49-F238E27FC236}">
                <a16:creationId xmlns:a16="http://schemas.microsoft.com/office/drawing/2014/main" xmlns="" id="{E7138E86-4B79-4CA6-9CA9-36B480D61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7" r="39677"/>
          <a:stretch/>
        </p:blipFill>
        <p:spPr>
          <a:xfrm>
            <a:off x="9476013" y="806874"/>
            <a:ext cx="1866900" cy="5571066"/>
          </a:xfrm>
          <a:prstGeom prst="rect">
            <a:avLst/>
          </a:prstGeom>
        </p:spPr>
      </p:pic>
      <p:sp>
        <p:nvSpPr>
          <p:cNvPr id="5" name="Rectangle: Rounded Corners 4">
            <a:hlinkClick r:id="" action="ppaction://noaction">
              <a:snd r:embed="rId4" name="breeze.wav"/>
            </a:hlinkClick>
            <a:extLst>
              <a:ext uri="{FF2B5EF4-FFF2-40B4-BE49-F238E27FC236}">
                <a16:creationId xmlns:a16="http://schemas.microsoft.com/office/drawing/2014/main" xmlns="" id="{1AEA88BF-7FE6-4681-8666-E230C49A0D47}"/>
              </a:ext>
            </a:extLst>
          </p:cNvPr>
          <p:cNvSpPr/>
          <p:nvPr/>
        </p:nvSpPr>
        <p:spPr>
          <a:xfrm>
            <a:off x="1007029" y="3838150"/>
            <a:ext cx="2475287" cy="21571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hlinkClick r:id="" action="ppaction://noaction">
              <a:snd r:embed="rId4" name="breeze.wav"/>
            </a:hlinkClick>
            <a:extLst>
              <a:ext uri="{FF2B5EF4-FFF2-40B4-BE49-F238E27FC236}">
                <a16:creationId xmlns:a16="http://schemas.microsoft.com/office/drawing/2014/main" xmlns="" id="{9CB79EF8-0E9F-4770-B2D9-5C8787BBD96E}"/>
              </a:ext>
            </a:extLst>
          </p:cNvPr>
          <p:cNvSpPr/>
          <p:nvPr/>
        </p:nvSpPr>
        <p:spPr>
          <a:xfrm>
            <a:off x="4039776" y="3838150"/>
            <a:ext cx="2475287" cy="21571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217805F9-DD24-4EFE-B44E-CE88BBBFBFF0}"/>
              </a:ext>
            </a:extLst>
          </p:cNvPr>
          <p:cNvSpPr/>
          <p:nvPr/>
        </p:nvSpPr>
        <p:spPr>
          <a:xfrm>
            <a:off x="7072523" y="3838150"/>
            <a:ext cx="2475287" cy="21571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BD26B3-F736-4F8D-87C8-F2726B865F32}"/>
              </a:ext>
            </a:extLst>
          </p:cNvPr>
          <p:cNvSpPr txBox="1"/>
          <p:nvPr/>
        </p:nvSpPr>
        <p:spPr>
          <a:xfrm>
            <a:off x="7677107" y="4567292"/>
            <a:ext cx="1845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40000</a:t>
            </a:r>
            <a:endParaRPr lang="en-US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D579BB-9C76-4145-9221-1E3F64E39B10}"/>
              </a:ext>
            </a:extLst>
          </p:cNvPr>
          <p:cNvSpPr txBox="1"/>
          <p:nvPr/>
        </p:nvSpPr>
        <p:spPr>
          <a:xfrm>
            <a:off x="4316425" y="4655097"/>
            <a:ext cx="192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43000</a:t>
            </a:r>
            <a:endParaRPr lang="en-US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B92AF4-AEB7-4D73-B4ED-AB554D2ED083}"/>
              </a:ext>
            </a:extLst>
          </p:cNvPr>
          <p:cNvSpPr txBox="1"/>
          <p:nvPr/>
        </p:nvSpPr>
        <p:spPr>
          <a:xfrm>
            <a:off x="1267750" y="4619643"/>
            <a:ext cx="192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50000</a:t>
            </a:r>
            <a:endParaRPr lang="en-US" sz="40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D81B134-9459-4006-A724-AEAC1976B8FB}"/>
              </a:ext>
            </a:extLst>
          </p:cNvPr>
          <p:cNvSpPr/>
          <p:nvPr/>
        </p:nvSpPr>
        <p:spPr>
          <a:xfrm>
            <a:off x="2228744" y="1011666"/>
            <a:ext cx="6045524" cy="123464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350CBE7-BB8E-4181-8EA9-72505A784568}"/>
              </a:ext>
            </a:extLst>
          </p:cNvPr>
          <p:cNvSpPr txBox="1"/>
          <p:nvPr/>
        </p:nvSpPr>
        <p:spPr>
          <a:xfrm>
            <a:off x="2712153" y="1158158"/>
            <a:ext cx="5078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/>
              <a:t>قَرّب العَدَد التّالي  لأَقرب عَشْرَةِ </a:t>
            </a:r>
            <a:r>
              <a:rPr lang="ar-SA" sz="3200" b="1" dirty="0" smtClean="0"/>
              <a:t>آلاف</a:t>
            </a:r>
            <a:endParaRPr lang="en-US" sz="3200" b="1" dirty="0" smtClean="0"/>
          </a:p>
          <a:p>
            <a:pPr algn="ctr"/>
            <a:r>
              <a:rPr lang="ar-SA" sz="3200" b="1" dirty="0" smtClean="0"/>
              <a:t>43254</a:t>
            </a: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4EBFC77-3DC9-4B40-8B77-D41D9098DCD3}"/>
              </a:ext>
            </a:extLst>
          </p:cNvPr>
          <p:cNvSpPr txBox="1"/>
          <p:nvPr/>
        </p:nvSpPr>
        <p:spPr>
          <a:xfrm>
            <a:off x="9260484" y="6457890"/>
            <a:ext cx="301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Teacher Abrar </a:t>
            </a:r>
            <a:r>
              <a:rPr lang="en-US" sz="1600" b="1" dirty="0" err="1"/>
              <a:t>AlEbrahim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2969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7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colorful lollipops&#10;&#10;Description automatically generated with medium confidence">
            <a:hlinkClick r:id="rId2" action="ppaction://hlinksldjump"/>
            <a:extLst>
              <a:ext uri="{FF2B5EF4-FFF2-40B4-BE49-F238E27FC236}">
                <a16:creationId xmlns:a16="http://schemas.microsoft.com/office/drawing/2014/main" xmlns="" id="{E7138E86-4B79-4CA6-9CA9-36B480D61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1" r="19855"/>
          <a:stretch/>
        </p:blipFill>
        <p:spPr>
          <a:xfrm>
            <a:off x="9698083" y="806874"/>
            <a:ext cx="1889760" cy="557106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00B5D528-4765-4F89-95CA-BECEE01BEBA5}"/>
              </a:ext>
            </a:extLst>
          </p:cNvPr>
          <p:cNvSpPr/>
          <p:nvPr/>
        </p:nvSpPr>
        <p:spPr>
          <a:xfrm>
            <a:off x="2214263" y="1027682"/>
            <a:ext cx="6045524" cy="123464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E05F21F-9168-4115-A675-8814E09263BF}"/>
              </a:ext>
            </a:extLst>
          </p:cNvPr>
          <p:cNvSpPr txBox="1"/>
          <p:nvPr/>
        </p:nvSpPr>
        <p:spPr>
          <a:xfrm>
            <a:off x="2753876" y="1214253"/>
            <a:ext cx="5078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/>
              <a:t>قَرّب العَدَد التّالي  لأَقرب </a:t>
            </a:r>
            <a:r>
              <a:rPr lang="ar-SA" sz="3200" b="1" dirty="0" smtClean="0"/>
              <a:t>مِئة 89596</a:t>
            </a:r>
            <a:endParaRPr lang="en-US" sz="3200" b="1" dirty="0"/>
          </a:p>
        </p:txBody>
      </p:sp>
      <p:sp>
        <p:nvSpPr>
          <p:cNvPr id="15" name="Rectangle: Rounded Corners 14">
            <a:hlinkClick r:id="" action="ppaction://noaction">
              <a:snd r:embed="rId4" name="breeze.wav"/>
            </a:hlinkClick>
            <a:extLst>
              <a:ext uri="{FF2B5EF4-FFF2-40B4-BE49-F238E27FC236}">
                <a16:creationId xmlns:a16="http://schemas.microsoft.com/office/drawing/2014/main" xmlns="" id="{A6FC756E-D505-4DF2-99E1-8311B1B487FD}"/>
              </a:ext>
            </a:extLst>
          </p:cNvPr>
          <p:cNvSpPr/>
          <p:nvPr/>
        </p:nvSpPr>
        <p:spPr>
          <a:xfrm>
            <a:off x="1007029" y="3838150"/>
            <a:ext cx="2475287" cy="21571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hlinkClick r:id="" action="ppaction://noaction">
              <a:snd r:embed="rId4" name="breeze.wav"/>
            </a:hlinkClick>
            <a:extLst>
              <a:ext uri="{FF2B5EF4-FFF2-40B4-BE49-F238E27FC236}">
                <a16:creationId xmlns:a16="http://schemas.microsoft.com/office/drawing/2014/main" xmlns="" id="{32CC2CA2-44AE-4B25-B8CA-126FF09DF0A9}"/>
              </a:ext>
            </a:extLst>
          </p:cNvPr>
          <p:cNvSpPr/>
          <p:nvPr/>
        </p:nvSpPr>
        <p:spPr>
          <a:xfrm>
            <a:off x="7554405" y="3740109"/>
            <a:ext cx="2475287" cy="21571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31831DAB-A943-4FA9-B6EE-B3978F7E7997}"/>
              </a:ext>
            </a:extLst>
          </p:cNvPr>
          <p:cNvSpPr/>
          <p:nvPr/>
        </p:nvSpPr>
        <p:spPr>
          <a:xfrm>
            <a:off x="4359970" y="3821054"/>
            <a:ext cx="2475287" cy="21571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1D2A80-E6AA-406B-916D-6D2E3E222812}"/>
              </a:ext>
            </a:extLst>
          </p:cNvPr>
          <p:cNvSpPr txBox="1"/>
          <p:nvPr/>
        </p:nvSpPr>
        <p:spPr>
          <a:xfrm>
            <a:off x="1443966" y="4644830"/>
            <a:ext cx="192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89500</a:t>
            </a:r>
            <a:endParaRPr lang="en-US" sz="4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B4D6FD-A0CF-48C7-9841-3CD27942A011}"/>
              </a:ext>
            </a:extLst>
          </p:cNvPr>
          <p:cNvSpPr txBox="1"/>
          <p:nvPr/>
        </p:nvSpPr>
        <p:spPr>
          <a:xfrm>
            <a:off x="7930645" y="4545668"/>
            <a:ext cx="192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89000</a:t>
            </a:r>
            <a:endParaRPr lang="en-US" sz="4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6E44C49-F081-4759-AE8D-192C7BF798A8}"/>
              </a:ext>
            </a:extLst>
          </p:cNvPr>
          <p:cNvSpPr txBox="1"/>
          <p:nvPr/>
        </p:nvSpPr>
        <p:spPr>
          <a:xfrm>
            <a:off x="4792940" y="4540612"/>
            <a:ext cx="1845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89600</a:t>
            </a:r>
            <a:endParaRPr lang="en-US" sz="4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4B51CC2-D752-4B8A-B681-31BA556F4E04}"/>
              </a:ext>
            </a:extLst>
          </p:cNvPr>
          <p:cNvSpPr txBox="1"/>
          <p:nvPr/>
        </p:nvSpPr>
        <p:spPr>
          <a:xfrm>
            <a:off x="9260484" y="6457890"/>
            <a:ext cx="301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Teacher Abrar </a:t>
            </a:r>
            <a:r>
              <a:rPr lang="en-US" sz="1600" b="1" dirty="0" err="1"/>
              <a:t>AlEbrahim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025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7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colorful lollipops&#10;&#10;Description automatically generated with medium confidence">
            <a:hlinkClick r:id="rId2" action="ppaction://hlinksldjump"/>
            <a:extLst>
              <a:ext uri="{FF2B5EF4-FFF2-40B4-BE49-F238E27FC236}">
                <a16:creationId xmlns:a16="http://schemas.microsoft.com/office/drawing/2014/main" xmlns="" id="{E7138E86-4B79-4CA6-9CA9-36B480D617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3" r="-134"/>
          <a:stretch/>
        </p:blipFill>
        <p:spPr>
          <a:xfrm>
            <a:off x="9604466" y="1200150"/>
            <a:ext cx="1699197" cy="511235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EEEB701-12C3-4447-8BED-AD4422A98B1E}"/>
              </a:ext>
            </a:extLst>
          </p:cNvPr>
          <p:cNvSpPr/>
          <p:nvPr/>
        </p:nvSpPr>
        <p:spPr>
          <a:xfrm>
            <a:off x="2441040" y="1272079"/>
            <a:ext cx="6045524" cy="123464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220B82-9C25-43E6-8FCF-4088123F371B}"/>
              </a:ext>
            </a:extLst>
          </p:cNvPr>
          <p:cNvSpPr txBox="1"/>
          <p:nvPr/>
        </p:nvSpPr>
        <p:spPr>
          <a:xfrm>
            <a:off x="2847187" y="1549992"/>
            <a:ext cx="5078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/>
              <a:t>قَرّب العَدَد التّالي  لأَقرب عَشْرَةِ </a:t>
            </a:r>
            <a:r>
              <a:rPr lang="ar-SA" sz="3200" b="1" dirty="0" smtClean="0"/>
              <a:t>آلاف</a:t>
            </a:r>
            <a:endParaRPr lang="en-US" sz="3200" b="1" dirty="0" smtClean="0"/>
          </a:p>
          <a:p>
            <a:pPr algn="ctr"/>
            <a:r>
              <a:rPr lang="ar-SA" sz="3200" b="1" dirty="0" smtClean="0"/>
              <a:t>47856</a:t>
            </a:r>
            <a:endParaRPr lang="en-US" sz="3200" b="1" dirty="0"/>
          </a:p>
        </p:txBody>
      </p:sp>
      <p:sp>
        <p:nvSpPr>
          <p:cNvPr id="16" name="Rectangle: Rounded Corners 15">
            <a:hlinkClick r:id="" action="ppaction://noaction">
              <a:snd r:embed="rId4" name="breeze.wav"/>
            </a:hlinkClick>
            <a:extLst>
              <a:ext uri="{FF2B5EF4-FFF2-40B4-BE49-F238E27FC236}">
                <a16:creationId xmlns:a16="http://schemas.microsoft.com/office/drawing/2014/main" xmlns="" id="{CCC8BAC0-11E4-4D4F-87EF-C13D7B363320}"/>
              </a:ext>
            </a:extLst>
          </p:cNvPr>
          <p:cNvSpPr/>
          <p:nvPr/>
        </p:nvSpPr>
        <p:spPr>
          <a:xfrm>
            <a:off x="1007029" y="3838150"/>
            <a:ext cx="2475287" cy="21571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hlinkClick r:id="" action="ppaction://noaction">
              <a:snd r:embed="rId4" name="breeze.wav"/>
            </a:hlinkClick>
            <a:extLst>
              <a:ext uri="{FF2B5EF4-FFF2-40B4-BE49-F238E27FC236}">
                <a16:creationId xmlns:a16="http://schemas.microsoft.com/office/drawing/2014/main" xmlns="" id="{CFEF92AD-A8C6-4ADB-8CF3-E32A30EBAC46}"/>
              </a:ext>
            </a:extLst>
          </p:cNvPr>
          <p:cNvSpPr/>
          <p:nvPr/>
        </p:nvSpPr>
        <p:spPr>
          <a:xfrm>
            <a:off x="4052254" y="3862358"/>
            <a:ext cx="2475287" cy="21571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xmlns="" id="{CD360889-28CA-47AD-87B1-D576667140D6}"/>
              </a:ext>
            </a:extLst>
          </p:cNvPr>
          <p:cNvSpPr/>
          <p:nvPr/>
        </p:nvSpPr>
        <p:spPr>
          <a:xfrm>
            <a:off x="7248920" y="3862357"/>
            <a:ext cx="2475287" cy="215711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F433D71-1ACA-41F2-84B4-9D7B121515A0}"/>
              </a:ext>
            </a:extLst>
          </p:cNvPr>
          <p:cNvSpPr txBox="1"/>
          <p:nvPr/>
        </p:nvSpPr>
        <p:spPr>
          <a:xfrm>
            <a:off x="1598307" y="4644830"/>
            <a:ext cx="192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40000</a:t>
            </a:r>
            <a:endParaRPr lang="en-US" sz="4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BC89030-D984-4AD4-A1EA-9D6F3700C83B}"/>
              </a:ext>
            </a:extLst>
          </p:cNvPr>
          <p:cNvSpPr txBox="1"/>
          <p:nvPr/>
        </p:nvSpPr>
        <p:spPr>
          <a:xfrm>
            <a:off x="4425546" y="4644486"/>
            <a:ext cx="192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47000</a:t>
            </a:r>
            <a:endParaRPr lang="en-US" sz="4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D52FEEF-482A-41F4-A556-E5368C3871E4}"/>
              </a:ext>
            </a:extLst>
          </p:cNvPr>
          <p:cNvSpPr txBox="1"/>
          <p:nvPr/>
        </p:nvSpPr>
        <p:spPr>
          <a:xfrm>
            <a:off x="7796942" y="4562957"/>
            <a:ext cx="1845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50000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5466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xmlns="" id="{22F6364A-B358-4BEE-B158-0734D2C93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FE9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ACC63AB-A44E-4DC9-84E3-D5F414B43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69" y="698167"/>
            <a:ext cx="5763738" cy="5455520"/>
          </a:xfrm>
          <a:prstGeom prst="rect">
            <a:avLst/>
          </a:prstGeom>
        </p:spPr>
      </p:pic>
      <p:sp>
        <p:nvSpPr>
          <p:cNvPr id="4" name="TextBox 3">
            <a:hlinkClick r:id="" action="ppaction://noaction">
              <a:snd r:embed="rId3" name="drumroll.wav"/>
            </a:hlinkClick>
            <a:extLst>
              <a:ext uri="{FF2B5EF4-FFF2-40B4-BE49-F238E27FC236}">
                <a16:creationId xmlns:a16="http://schemas.microsoft.com/office/drawing/2014/main" xmlns="" id="{9FB73BBF-B760-4AC4-89FB-09D62AABCD3B}"/>
              </a:ext>
            </a:extLst>
          </p:cNvPr>
          <p:cNvSpPr txBox="1"/>
          <p:nvPr/>
        </p:nvSpPr>
        <p:spPr>
          <a:xfrm>
            <a:off x="1071293" y="2256615"/>
            <a:ext cx="3035876" cy="144655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8800" b="1" dirty="0" smtClean="0">
                <a:solidFill>
                  <a:srgbClr val="FF0000"/>
                </a:solidFill>
              </a:rPr>
              <a:t>النّهاية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52A38E-83E9-4707-B071-075923F9AE0B}"/>
              </a:ext>
            </a:extLst>
          </p:cNvPr>
          <p:cNvSpPr txBox="1"/>
          <p:nvPr/>
        </p:nvSpPr>
        <p:spPr>
          <a:xfrm>
            <a:off x="9260484" y="6457890"/>
            <a:ext cx="3010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Teacher Abrar </a:t>
            </a:r>
            <a:r>
              <a:rPr lang="en-US" sz="1600" b="1" dirty="0" err="1"/>
              <a:t>AlEbrahim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955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1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حل 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4" name="Picture 2" descr="ملف ورد :ورقة عمل شرح وتمارين &quot;تقريب الأعداد&quot; لمادة الرياضيات للصف الثالث  الفصل الأول - منتديات صقر الجنو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1" y="345869"/>
            <a:ext cx="7770498" cy="620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-10033" y="676805"/>
            <a:ext cx="860539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atin typeface="Traditional Arabic" pitchFamily="18" charset="-78"/>
                <a:cs typeface="Traditional Arabic" pitchFamily="18" charset="-78"/>
              </a:rPr>
              <a:t>اسأل </a:t>
            </a:r>
            <a:r>
              <a:rPr lang="ar-SA" sz="4800" b="1" dirty="0">
                <a:latin typeface="Traditional Arabic" pitchFamily="18" charset="-78"/>
                <a:cs typeface="Traditional Arabic" pitchFamily="18" charset="-78"/>
              </a:rPr>
              <a:t>عَنْ ثَمَن </a:t>
            </a:r>
            <a:r>
              <a:rPr lang="ar-SA" sz="4800" b="1" dirty="0" smtClean="0">
                <a:latin typeface="Traditional Arabic" pitchFamily="18" charset="-78"/>
                <a:cs typeface="Traditional Arabic" pitchFamily="18" charset="-78"/>
              </a:rPr>
              <a:t>سَيّارَة، ثُمَ قَرّبُها لأَقْرِبِ </a:t>
            </a:r>
            <a:r>
              <a:rPr lang="ar-SA" sz="4800" b="1" dirty="0">
                <a:latin typeface="Traditional Arabic" pitchFamily="18" charset="-78"/>
                <a:cs typeface="Traditional Arabic" pitchFamily="18" charset="-78"/>
              </a:rPr>
              <a:t>عَشْرَةِ </a:t>
            </a:r>
            <a:r>
              <a:rPr lang="ar-SA" sz="4800" b="1" dirty="0" smtClean="0">
                <a:latin typeface="Traditional Arabic" pitchFamily="18" charset="-78"/>
                <a:cs typeface="Traditional Arabic" pitchFamily="18" charset="-78"/>
              </a:rPr>
              <a:t>آلاف. </a:t>
            </a:r>
            <a:endParaRPr lang="ar-SA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Picture 32" descr="ملاكمة لكن السكون سيارات اطفال كرتون شرطه - groenconsult.co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09" y="2863714"/>
            <a:ext cx="5718219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1" y="-13063"/>
            <a:ext cx="3596639" cy="685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8898177" y="404947"/>
            <a:ext cx="2991004" cy="228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5400" b="1" dirty="0" smtClean="0">
                <a:solidFill>
                  <a:schemeClr val="accent4">
                    <a:lumMod val="50000"/>
                  </a:schemeClr>
                </a:solidFill>
              </a:rPr>
              <a:t>مهمة أدائية</a:t>
            </a:r>
            <a:endParaRPr lang="en-US" sz="7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>
              <a:solidFill>
                <a:srgbClr val="C00000"/>
              </a:solidFill>
            </a:endParaRPr>
          </a:p>
          <a:p>
            <a:pPr algn="l"/>
            <a:r>
              <a:rPr lang="ar-SA" sz="8800" b="1" dirty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3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4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7" name="مربع نص 16">
            <a:hlinkClick r:id="rId9" action="ppaction://hlinksldjump"/>
          </p:cNvPr>
          <p:cNvSpPr txBox="1"/>
          <p:nvPr/>
        </p:nvSpPr>
        <p:spPr>
          <a:xfrm>
            <a:off x="1524000" y="1276639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374216" y="1804740"/>
            <a:ext cx="3443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عِنْوانُ الدَّرْس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374216" y="3070746"/>
            <a:ext cx="378714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chemeClr val="accent2"/>
                </a:solidFill>
              </a:rPr>
              <a:t>التَّقريب</a:t>
            </a: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938472" y="1804740"/>
            <a:ext cx="2315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>
                <a:ln/>
                <a:solidFill>
                  <a:schemeClr val="accent4"/>
                </a:solidFill>
              </a:rPr>
              <a:t>الهَــــدَف</a:t>
            </a:r>
            <a:r>
              <a:rPr lang="ar-SA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350499" y="3429000"/>
            <a:ext cx="79026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chemeClr val="accent2"/>
                </a:solidFill>
              </a:rPr>
              <a:t> أَنْ يُقْرِب  الطّالِب الأَعْداد </a:t>
            </a:r>
            <a:r>
              <a:rPr lang="ar-SA" sz="4000" dirty="0">
                <a:solidFill>
                  <a:schemeClr val="accent2"/>
                </a:solidFill>
              </a:rPr>
              <a:t>لأَقْرَبِ عَشْرَةِ آلاف</a:t>
            </a: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  <p:pic>
        <p:nvPicPr>
          <p:cNvPr id="7" name="Picture 2" descr="تفسير حلم كيس رز , كيس الارز في المنام - هل تعلم ؟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16" y="4197870"/>
            <a:ext cx="2500350" cy="186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-1794636" y="3130992"/>
            <a:ext cx="95198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/>
              <a:t>كَمْ تُقَدّرُ عَدَدْ حَبّاتِ الأَرُزِ الْمَوجودَةَ أَمامَكَ؟</a:t>
            </a:r>
          </a:p>
        </p:txBody>
      </p: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92"/>
            <a:ext cx="12192000" cy="6858000"/>
          </a:xfrm>
          <a:prstGeom prst="rect">
            <a:avLst/>
          </a:prstGeom>
        </p:spPr>
      </p:pic>
      <p:sp>
        <p:nvSpPr>
          <p:cNvPr id="19" name="مستطيل 18"/>
          <p:cNvSpPr/>
          <p:nvPr/>
        </p:nvSpPr>
        <p:spPr>
          <a:xfrm>
            <a:off x="554636" y="4467069"/>
            <a:ext cx="11017771" cy="194872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AutoShape 2" descr="تجمع مدارس الناصرية - Home | Facebook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1" name="AutoShape 4" descr="تجمع مدارس الناصرية - Home | Facebook"/>
          <p:cNvSpPr>
            <a:spLocks noChangeAspect="1" noChangeArrowheads="1"/>
          </p:cNvSpPr>
          <p:nvPr/>
        </p:nvSpPr>
        <p:spPr bwMode="auto">
          <a:xfrm>
            <a:off x="12123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2" name="AutoShape 6" descr="تجمع مدارس الناصرية - Home | Facebook"/>
          <p:cNvSpPr>
            <a:spLocks noChangeAspect="1" noChangeArrowheads="1"/>
          </p:cNvSpPr>
          <p:nvPr/>
        </p:nvSpPr>
        <p:spPr bwMode="auto">
          <a:xfrm>
            <a:off x="12276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6" y="3063220"/>
            <a:ext cx="1048503" cy="97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647" y="2804439"/>
            <a:ext cx="1050641" cy="10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18" descr="طفل كيوت كرتون"/>
          <p:cNvSpPr>
            <a:spLocks noChangeAspect="1" noChangeArrowheads="1"/>
          </p:cNvSpPr>
          <p:nvPr/>
        </p:nvSpPr>
        <p:spPr bwMode="auto">
          <a:xfrm>
            <a:off x="12428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4" name="AutoShape 20" descr="طفل كيوت كرتون"/>
          <p:cNvSpPr>
            <a:spLocks noChangeAspect="1" noChangeArrowheads="1"/>
          </p:cNvSpPr>
          <p:nvPr/>
        </p:nvSpPr>
        <p:spPr bwMode="auto">
          <a:xfrm>
            <a:off x="12580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5" name="AutoShape 22" descr="طفل كيوت كرتون"/>
          <p:cNvSpPr>
            <a:spLocks noChangeAspect="1" noChangeArrowheads="1"/>
          </p:cNvSpPr>
          <p:nvPr/>
        </p:nvSpPr>
        <p:spPr bwMode="auto">
          <a:xfrm>
            <a:off x="12733338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48" name="Picture 24" descr="كرتون | مستق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61" y="2699507"/>
            <a:ext cx="913316" cy="141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رابط مستقيم 26"/>
          <p:cNvCxnSpPr/>
          <p:nvPr/>
        </p:nvCxnSpPr>
        <p:spPr>
          <a:xfrm>
            <a:off x="1202556" y="4492052"/>
            <a:ext cx="0" cy="449705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>
            <a:off x="9251430" y="4467068"/>
            <a:ext cx="0" cy="449705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>
            <a:off x="8084696" y="4492051"/>
            <a:ext cx="0" cy="449705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>
            <a:off x="6947941" y="4492052"/>
            <a:ext cx="0" cy="449705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>
            <a:off x="5751227" y="4474564"/>
            <a:ext cx="0" cy="637082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>
            <a:off x="4554512" y="4492050"/>
            <a:ext cx="0" cy="449705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>
            <a:off x="3409454" y="4474564"/>
            <a:ext cx="0" cy="449705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>
            <a:off x="2269356" y="4467067"/>
            <a:ext cx="0" cy="449705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>
            <a:off x="11410013" y="4467069"/>
            <a:ext cx="0" cy="449705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>
            <a:off x="10423160" y="4474564"/>
            <a:ext cx="0" cy="449705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/>
          <p:cNvSpPr txBox="1"/>
          <p:nvPr/>
        </p:nvSpPr>
        <p:spPr>
          <a:xfrm>
            <a:off x="554636" y="4037138"/>
            <a:ext cx="10485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1000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5226975" y="3947515"/>
            <a:ext cx="10485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E739AD"/>
                </a:solidFill>
              </a:rPr>
              <a:t>5000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4030260" y="3953495"/>
            <a:ext cx="10485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4000</a:t>
            </a:r>
          </a:p>
        </p:txBody>
      </p:sp>
      <p:sp>
        <p:nvSpPr>
          <p:cNvPr id="50" name="مربع نص 49"/>
          <p:cNvSpPr txBox="1"/>
          <p:nvPr/>
        </p:nvSpPr>
        <p:spPr>
          <a:xfrm>
            <a:off x="2904858" y="3958705"/>
            <a:ext cx="10485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3000</a:t>
            </a:r>
          </a:p>
        </p:txBody>
      </p:sp>
      <p:sp>
        <p:nvSpPr>
          <p:cNvPr id="51" name="مربع نص 50"/>
          <p:cNvSpPr txBox="1"/>
          <p:nvPr/>
        </p:nvSpPr>
        <p:spPr>
          <a:xfrm>
            <a:off x="1603139" y="3991180"/>
            <a:ext cx="10485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2000</a:t>
            </a:r>
          </a:p>
        </p:txBody>
      </p:sp>
      <p:sp>
        <p:nvSpPr>
          <p:cNvPr id="52" name="مربع نص 51"/>
          <p:cNvSpPr txBox="1"/>
          <p:nvPr/>
        </p:nvSpPr>
        <p:spPr>
          <a:xfrm>
            <a:off x="10885761" y="3880273"/>
            <a:ext cx="10485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E739AD"/>
                </a:solidFill>
              </a:rPr>
              <a:t>10000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9947145" y="3947514"/>
            <a:ext cx="10485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9000</a:t>
            </a:r>
          </a:p>
        </p:txBody>
      </p:sp>
      <p:sp>
        <p:nvSpPr>
          <p:cNvPr id="54" name="مربع نص 53"/>
          <p:cNvSpPr txBox="1"/>
          <p:nvPr/>
        </p:nvSpPr>
        <p:spPr>
          <a:xfrm>
            <a:off x="8727178" y="4000961"/>
            <a:ext cx="10485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8000</a:t>
            </a:r>
          </a:p>
        </p:txBody>
      </p:sp>
      <p:sp>
        <p:nvSpPr>
          <p:cNvPr id="55" name="مربع نص 54"/>
          <p:cNvSpPr txBox="1"/>
          <p:nvPr/>
        </p:nvSpPr>
        <p:spPr>
          <a:xfrm>
            <a:off x="7560444" y="3991180"/>
            <a:ext cx="10485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7000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6423689" y="4005402"/>
            <a:ext cx="10485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6000</a:t>
            </a:r>
          </a:p>
        </p:txBody>
      </p:sp>
      <p:sp>
        <p:nvSpPr>
          <p:cNvPr id="31" name="وسيلة شرح على شكل سحابة 30"/>
          <p:cNvSpPr/>
          <p:nvPr/>
        </p:nvSpPr>
        <p:spPr>
          <a:xfrm>
            <a:off x="299803" y="160339"/>
            <a:ext cx="11272604" cy="2058206"/>
          </a:xfrm>
          <a:prstGeom prst="cloudCallout">
            <a:avLst/>
          </a:prstGeom>
          <a:noFill/>
          <a:ln w="38100">
            <a:solidFill>
              <a:srgbClr val="E73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يُريدُ </a:t>
            </a:r>
            <a:r>
              <a:rPr lang="ar-SA" sz="3200" dirty="0" smtClean="0">
                <a:solidFill>
                  <a:schemeClr val="tx1"/>
                </a:solidFill>
              </a:rPr>
              <a:t>خالِدٌ </a:t>
            </a:r>
            <a:r>
              <a:rPr lang="ar-SA" sz="3200" dirty="0">
                <a:solidFill>
                  <a:schemeClr val="tx1"/>
                </a:solidFill>
              </a:rPr>
              <a:t>الذهابَ إِلى مَدرَسَةٍ حَتّى يَتَعَلَمَ فيها فإذا كانَ </a:t>
            </a:r>
            <a:r>
              <a:rPr lang="ar-SA" sz="3200" dirty="0" smtClean="0">
                <a:solidFill>
                  <a:schemeClr val="tx1"/>
                </a:solidFill>
              </a:rPr>
              <a:t>خالِدٌ  </a:t>
            </a:r>
            <a:r>
              <a:rPr lang="ar-SA" sz="3200" dirty="0">
                <a:solidFill>
                  <a:schemeClr val="tx1"/>
                </a:solidFill>
              </a:rPr>
              <a:t>يَقِفُ عِنْدَ الْعَدَدِ4000 فأَيُّ المَدْرَسَتينِ أقْرَبُ إِليْه؟ </a:t>
            </a:r>
          </a:p>
        </p:txBody>
      </p:sp>
      <p:sp>
        <p:nvSpPr>
          <p:cNvPr id="32" name="سهم إلى اليمين 31"/>
          <p:cNvSpPr/>
          <p:nvPr/>
        </p:nvSpPr>
        <p:spPr>
          <a:xfrm>
            <a:off x="4683719" y="5074170"/>
            <a:ext cx="6837248" cy="284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سهم إلى اليسار 32"/>
          <p:cNvSpPr/>
          <p:nvPr/>
        </p:nvSpPr>
        <p:spPr>
          <a:xfrm>
            <a:off x="1099719" y="5074170"/>
            <a:ext cx="3475624" cy="322289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/>
          <p:cNvSpPr txBox="1"/>
          <p:nvPr/>
        </p:nvSpPr>
        <p:spPr>
          <a:xfrm>
            <a:off x="641709" y="2297310"/>
            <a:ext cx="61459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11308020" y="1955224"/>
            <a:ext cx="61459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62" name="Picture 24" descr="كرتون | مستقل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61" y="2682777"/>
            <a:ext cx="913316" cy="141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3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0358E-6 2.65896E-6 L -0.29516 0.0053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8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92"/>
            <a:ext cx="12192000" cy="6858000"/>
          </a:xfrm>
          <a:prstGeom prst="rect">
            <a:avLst/>
          </a:prstGeom>
        </p:spPr>
      </p:pic>
      <p:pic>
        <p:nvPicPr>
          <p:cNvPr id="3" name="Picture 12" descr="سبونج بوب - ويكيبيدي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479" y="3071812"/>
            <a:ext cx="20383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8" descr="وودي نقار الخشب - ويكيبيدي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8" y="3862955"/>
            <a:ext cx="2095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وسيلة شرح بيضاوية 4"/>
          <p:cNvSpPr/>
          <p:nvPr/>
        </p:nvSpPr>
        <p:spPr>
          <a:xfrm>
            <a:off x="6333260" y="57252"/>
            <a:ext cx="4537289" cy="3342636"/>
          </a:xfrm>
          <a:prstGeom prst="wedgeEllipseCallout">
            <a:avLst>
              <a:gd name="adj1" fmla="val 48677"/>
              <a:gd name="adj2" fmla="val 43065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الأَعداد الْبَخيلَة:</a:t>
            </a:r>
          </a:p>
          <a:p>
            <a:pPr algn="ctr"/>
            <a:endParaRPr lang="ar-SA" sz="4800" dirty="0">
              <a:solidFill>
                <a:schemeClr val="tx1"/>
              </a:solidFill>
            </a:endParaRPr>
          </a:p>
          <a:p>
            <a:pPr algn="ctr"/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6" name="وسيلة شرح بيضاوية 5"/>
          <p:cNvSpPr/>
          <p:nvPr/>
        </p:nvSpPr>
        <p:spPr>
          <a:xfrm>
            <a:off x="399458" y="57252"/>
            <a:ext cx="4740608" cy="3342636"/>
          </a:xfrm>
          <a:prstGeom prst="wedgeEllipseCallout">
            <a:avLst>
              <a:gd name="adj1" fmla="val -28428"/>
              <a:gd name="adj2" fmla="val 68071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الأَعداد الْكَريمَة:</a:t>
            </a:r>
          </a:p>
          <a:p>
            <a:pPr algn="ctr"/>
            <a:endParaRPr lang="ar-SA" sz="4800" dirty="0">
              <a:solidFill>
                <a:schemeClr val="tx1"/>
              </a:solidFill>
            </a:endParaRPr>
          </a:p>
          <a:p>
            <a:pPr algn="ctr"/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9362364" y="1611501"/>
            <a:ext cx="818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6600" dirty="0"/>
          </a:p>
        </p:txBody>
      </p:sp>
      <p:sp>
        <p:nvSpPr>
          <p:cNvPr id="8" name="مستطيل 7"/>
          <p:cNvSpPr/>
          <p:nvPr/>
        </p:nvSpPr>
        <p:spPr>
          <a:xfrm>
            <a:off x="9867331" y="1586216"/>
            <a:ext cx="627798" cy="6915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8558756" y="2497702"/>
            <a:ext cx="627798" cy="691541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034754" y="1543141"/>
            <a:ext cx="627798" cy="691541"/>
          </a:xfrm>
          <a:prstGeom prst="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063621" y="1543142"/>
            <a:ext cx="627798" cy="691541"/>
          </a:xfrm>
          <a:prstGeom prst="rect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9007523" y="1566927"/>
            <a:ext cx="627798" cy="6915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3318681" y="1662492"/>
            <a:ext cx="81886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6600" dirty="0"/>
          </a:p>
        </p:txBody>
      </p:sp>
      <p:sp>
        <p:nvSpPr>
          <p:cNvPr id="14" name="مستطيل 13"/>
          <p:cNvSpPr/>
          <p:nvPr/>
        </p:nvSpPr>
        <p:spPr>
          <a:xfrm>
            <a:off x="3823648" y="1637207"/>
            <a:ext cx="627798" cy="6915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515073" y="2548693"/>
            <a:ext cx="627798" cy="691541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991071" y="1594132"/>
            <a:ext cx="627798" cy="691541"/>
          </a:xfrm>
          <a:prstGeom prst="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019938" y="1594133"/>
            <a:ext cx="627798" cy="691541"/>
          </a:xfrm>
          <a:prstGeom prst="rect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2963840" y="1617918"/>
            <a:ext cx="627798" cy="6915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396</Words>
  <Application>Microsoft Office PowerPoint</Application>
  <PresentationFormat>Personnalisé</PresentationFormat>
  <Paragraphs>150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رياضيات درس التقريب الصف الثالث الفصل الثاني</dc:title>
  <dc:subject>عرض بوربوينت رياضيات درس التقريب الصف الثالث الفصل الثاني</dc:subject>
  <dc:creator>الملتقى التربوي</dc:creator>
  <cp:keywords>رياضيات; الفصل الثاني; عرض بوربوينت; الملتقى التربوي</cp:keywords>
  <dc:description>بوربوينت رياضيات الصف الثالث الفصل الثاني بوربوينت رياضيات درس التقريب الصف الثالث الفصل الثاني</dc:description>
  <cp:lastModifiedBy>HDNL2GSR557</cp:lastModifiedBy>
  <cp:revision>1</cp:revision>
  <dcterms:created xsi:type="dcterms:W3CDTF">2021-03-12T00:18:42Z</dcterms:created>
  <dcterms:modified xsi:type="dcterms:W3CDTF">2021-03-12T00:18:42Z</dcterms:modified>
  <cp:category>الملتقى التربوي; رياضيات; الصف الثالث; الفصل الثاني</cp:category>
</cp:coreProperties>
</file>