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0" r:id="rId2"/>
    <p:sldId id="342" r:id="rId3"/>
    <p:sldId id="258" r:id="rId4"/>
    <p:sldId id="259" r:id="rId5"/>
    <p:sldId id="281" r:id="rId6"/>
    <p:sldId id="265" r:id="rId7"/>
    <p:sldId id="272" r:id="rId8"/>
    <p:sldId id="283" r:id="rId9"/>
    <p:sldId id="285" r:id="rId10"/>
    <p:sldId id="286" r:id="rId11"/>
    <p:sldId id="287" r:id="rId12"/>
    <p:sldId id="288" r:id="rId13"/>
    <p:sldId id="271" r:id="rId14"/>
    <p:sldId id="275" r:id="rId15"/>
    <p:sldId id="273" r:id="rId16"/>
    <p:sldId id="270" r:id="rId17"/>
    <p:sldId id="291" r:id="rId18"/>
    <p:sldId id="292" r:id="rId19"/>
    <p:sldId id="290" r:id="rId20"/>
    <p:sldId id="289" r:id="rId21"/>
    <p:sldId id="293" r:id="rId22"/>
    <p:sldId id="294" r:id="rId23"/>
    <p:sldId id="295" r:id="rId24"/>
    <p:sldId id="296" r:id="rId25"/>
    <p:sldId id="274" r:id="rId26"/>
    <p:sldId id="266" r:id="rId27"/>
    <p:sldId id="267" r:id="rId28"/>
    <p:sldId id="298" r:id="rId29"/>
    <p:sldId id="301" r:id="rId30"/>
    <p:sldId id="354" r:id="rId31"/>
    <p:sldId id="302" r:id="rId32"/>
    <p:sldId id="303" r:id="rId33"/>
    <p:sldId id="304" r:id="rId34"/>
    <p:sldId id="305" r:id="rId35"/>
    <p:sldId id="306" r:id="rId36"/>
    <p:sldId id="307" r:id="rId37"/>
    <p:sldId id="308" r:id="rId38"/>
    <p:sldId id="309" r:id="rId39"/>
    <p:sldId id="310" r:id="rId40"/>
    <p:sldId id="311" r:id="rId41"/>
    <p:sldId id="312" r:id="rId42"/>
    <p:sldId id="313" r:id="rId43"/>
    <p:sldId id="314" r:id="rId44"/>
    <p:sldId id="315" r:id="rId45"/>
    <p:sldId id="343" r:id="rId46"/>
    <p:sldId id="344" r:id="rId47"/>
    <p:sldId id="345" r:id="rId48"/>
    <p:sldId id="346" r:id="rId49"/>
    <p:sldId id="347" r:id="rId50"/>
    <p:sldId id="348" r:id="rId51"/>
    <p:sldId id="317" r:id="rId52"/>
    <p:sldId id="319" r:id="rId53"/>
    <p:sldId id="320" r:id="rId54"/>
    <p:sldId id="321" r:id="rId55"/>
    <p:sldId id="356" r:id="rId56"/>
    <p:sldId id="324" r:id="rId57"/>
    <p:sldId id="325" r:id="rId58"/>
    <p:sldId id="326" r:id="rId59"/>
    <p:sldId id="327" r:id="rId60"/>
    <p:sldId id="328" r:id="rId61"/>
    <p:sldId id="329" r:id="rId62"/>
    <p:sldId id="330" r:id="rId63"/>
    <p:sldId id="331" r:id="rId64"/>
    <p:sldId id="332" r:id="rId65"/>
    <p:sldId id="333" r:id="rId66"/>
    <p:sldId id="334" r:id="rId67"/>
    <p:sldId id="335" r:id="rId68"/>
    <p:sldId id="349" r:id="rId69"/>
    <p:sldId id="350" r:id="rId70"/>
    <p:sldId id="351" r:id="rId71"/>
    <p:sldId id="352" r:id="rId72"/>
    <p:sldId id="353" r:id="rId73"/>
    <p:sldId id="337" r:id="rId74"/>
    <p:sldId id="341" r:id="rId75"/>
    <p:sldId id="357" r:id="rId76"/>
    <p:sldId id="339" r:id="rId77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asynet" initials="e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3333FF"/>
    <a:srgbClr val="F1A1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809" autoAdjust="0"/>
    <p:restoredTop sz="94660"/>
  </p:normalViewPr>
  <p:slideViewPr>
    <p:cSldViewPr snapToGrid="0">
      <p:cViewPr varScale="1">
        <p:scale>
          <a:sx n="85" d="100"/>
          <a:sy n="85" d="100"/>
        </p:scale>
        <p:origin x="-8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slide" Target="../slides/slide20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slide" Target="../slides/slide22.xm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slide" Target="../slides/slide2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B4755F-4129-4054-AEDB-209F2BB35FE3}" type="doc">
      <dgm:prSet loTypeId="urn:microsoft.com/office/officeart/2005/8/layout/default" loCatId="list" qsTypeId="urn:microsoft.com/office/officeart/2005/8/quickstyle/3d5" qsCatId="3D" csTypeId="urn:microsoft.com/office/officeart/2005/8/colors/colorful4" csCatId="colorful" phldr="1"/>
      <dgm:spPr/>
      <dgm:t>
        <a:bodyPr/>
        <a:lstStyle/>
        <a:p>
          <a:pPr rtl="1"/>
          <a:endParaRPr lang="ar-SA"/>
        </a:p>
      </dgm:t>
    </dgm:pt>
    <dgm:pt modelId="{B774592F-C95B-400F-8BEA-1E94FD2A0BD5}">
      <dgm:prSet phldrT="[نص]"/>
      <dgm:spPr/>
      <dgm:t>
        <a:bodyPr/>
        <a:lstStyle/>
        <a:p>
          <a:pPr rtl="1"/>
          <a:r>
            <a:rPr lang="ar-SA" dirty="0" smtClean="0"/>
            <a:t>45215</a:t>
          </a:r>
          <a:endParaRPr lang="ar-SA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67F1676-4D1C-49FD-87BB-C212D44799E2}" type="parTrans" cxnId="{17414FA1-B6B1-4763-841D-673382EFB2CC}">
      <dgm:prSet/>
      <dgm:spPr/>
      <dgm:t>
        <a:bodyPr/>
        <a:lstStyle/>
        <a:p>
          <a:pPr rtl="1"/>
          <a:endParaRPr lang="ar-SA"/>
        </a:p>
      </dgm:t>
    </dgm:pt>
    <dgm:pt modelId="{BBD48875-376F-4C52-AE29-16C97AC86635}" type="sibTrans" cxnId="{17414FA1-B6B1-4763-841D-673382EFB2CC}">
      <dgm:prSet/>
      <dgm:spPr/>
      <dgm:t>
        <a:bodyPr/>
        <a:lstStyle/>
        <a:p>
          <a:pPr rtl="1"/>
          <a:endParaRPr lang="ar-SA"/>
        </a:p>
      </dgm:t>
    </dgm:pt>
    <dgm:pt modelId="{C5631C7E-15CE-42C5-816D-7A16A86712B0}">
      <dgm:prSet phldrT="[نص]"/>
      <dgm:spPr/>
      <dgm:t>
        <a:bodyPr/>
        <a:lstStyle/>
        <a:p>
          <a:pPr rtl="1"/>
          <a:r>
            <a:rPr lang="ar-SA" dirty="0" smtClean="0"/>
            <a:t>54210</a:t>
          </a:r>
          <a:endParaRPr lang="ar-SA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0AFB5F7F-2653-47F6-9301-0F347561DAB7}" type="parTrans" cxnId="{D2CBB831-AF87-4578-9334-090BFD719194}">
      <dgm:prSet/>
      <dgm:spPr/>
      <dgm:t>
        <a:bodyPr/>
        <a:lstStyle/>
        <a:p>
          <a:pPr rtl="1"/>
          <a:endParaRPr lang="ar-SA"/>
        </a:p>
      </dgm:t>
    </dgm:pt>
    <dgm:pt modelId="{73365D4B-37F5-481C-9BC4-98531FA84B7B}" type="sibTrans" cxnId="{D2CBB831-AF87-4578-9334-090BFD719194}">
      <dgm:prSet/>
      <dgm:spPr/>
      <dgm:t>
        <a:bodyPr/>
        <a:lstStyle/>
        <a:p>
          <a:pPr rtl="1"/>
          <a:endParaRPr lang="ar-SA"/>
        </a:p>
      </dgm:t>
    </dgm:pt>
    <dgm:pt modelId="{6550E17B-61C6-427D-BB4C-E87BF12B60DC}">
      <dgm:prSet phldrT="[نص]"/>
      <dgm:spPr/>
      <dgm:t>
        <a:bodyPr/>
        <a:lstStyle/>
        <a:p>
          <a:pPr rtl="1"/>
          <a:r>
            <a:rPr lang="ar-SA" dirty="0" smtClean="0"/>
            <a:t>45221</a:t>
          </a:r>
          <a:endParaRPr lang="ar-SA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F9E9DFE4-D104-4057-97AE-7E29105E64FE}" type="parTrans" cxnId="{8AA379A2-7C3D-4F1D-8344-3489DCDCC7A8}">
      <dgm:prSet/>
      <dgm:spPr/>
      <dgm:t>
        <a:bodyPr/>
        <a:lstStyle/>
        <a:p>
          <a:pPr rtl="1"/>
          <a:endParaRPr lang="ar-SA"/>
        </a:p>
      </dgm:t>
    </dgm:pt>
    <dgm:pt modelId="{596A1692-C7FC-470C-B453-AC3B9C77357C}" type="sibTrans" cxnId="{8AA379A2-7C3D-4F1D-8344-3489DCDCC7A8}">
      <dgm:prSet/>
      <dgm:spPr/>
      <dgm:t>
        <a:bodyPr/>
        <a:lstStyle/>
        <a:p>
          <a:pPr rtl="1"/>
          <a:endParaRPr lang="ar-SA"/>
        </a:p>
      </dgm:t>
    </dgm:pt>
    <dgm:pt modelId="{1EC44DFF-2CDA-4892-8241-14B6162A19D7}" type="pres">
      <dgm:prSet presAssocID="{15B4755F-4129-4054-AEDB-209F2BB35FE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5849DEC5-DEB9-4FEC-8C9D-17A9F041C10E}" type="pres">
      <dgm:prSet presAssocID="{B774592F-C95B-400F-8BEA-1E94FD2A0BD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B202B528-B1CE-4053-B9F7-A7FBCC954793}" type="pres">
      <dgm:prSet presAssocID="{BBD48875-376F-4C52-AE29-16C97AC86635}" presName="sibTrans" presStyleCnt="0"/>
      <dgm:spPr/>
    </dgm:pt>
    <dgm:pt modelId="{3906EE48-AFF3-4CE9-9F4D-32AE60CB6FF8}" type="pres">
      <dgm:prSet presAssocID="{C5631C7E-15CE-42C5-816D-7A16A86712B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DA2013A1-779E-4141-9E29-DB738D039C2A}" type="pres">
      <dgm:prSet presAssocID="{73365D4B-37F5-481C-9BC4-98531FA84B7B}" presName="sibTrans" presStyleCnt="0"/>
      <dgm:spPr/>
    </dgm:pt>
    <dgm:pt modelId="{1D79AF31-EABF-4CBE-A960-EDEC3E40A6F7}" type="pres">
      <dgm:prSet presAssocID="{6550E17B-61C6-427D-BB4C-E87BF12B60DC}" presName="node" presStyleLbl="node1" presStyleIdx="2" presStyleCnt="3" custLinFactNeighborX="1793" custLinFactNeighborY="-3415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0929E41A-25F3-4481-9B66-5590DF3BAABE}" type="presOf" srcId="{B774592F-C95B-400F-8BEA-1E94FD2A0BD5}" destId="{5849DEC5-DEB9-4FEC-8C9D-17A9F041C10E}" srcOrd="0" destOrd="0" presId="urn:microsoft.com/office/officeart/2005/8/layout/default"/>
    <dgm:cxn modelId="{6C6EAA05-7DA7-4487-9693-96EEE37BC222}" type="presOf" srcId="{15B4755F-4129-4054-AEDB-209F2BB35FE3}" destId="{1EC44DFF-2CDA-4892-8241-14B6162A19D7}" srcOrd="0" destOrd="0" presId="urn:microsoft.com/office/officeart/2005/8/layout/default"/>
    <dgm:cxn modelId="{8AA379A2-7C3D-4F1D-8344-3489DCDCC7A8}" srcId="{15B4755F-4129-4054-AEDB-209F2BB35FE3}" destId="{6550E17B-61C6-427D-BB4C-E87BF12B60DC}" srcOrd="2" destOrd="0" parTransId="{F9E9DFE4-D104-4057-97AE-7E29105E64FE}" sibTransId="{596A1692-C7FC-470C-B453-AC3B9C77357C}"/>
    <dgm:cxn modelId="{C83C25EF-47E3-405B-BEAE-2FFD88F8FBA3}" type="presOf" srcId="{C5631C7E-15CE-42C5-816D-7A16A86712B0}" destId="{3906EE48-AFF3-4CE9-9F4D-32AE60CB6FF8}" srcOrd="0" destOrd="0" presId="urn:microsoft.com/office/officeart/2005/8/layout/default"/>
    <dgm:cxn modelId="{F366CF1B-CB95-4429-835E-1C7FE994AA18}" type="presOf" srcId="{6550E17B-61C6-427D-BB4C-E87BF12B60DC}" destId="{1D79AF31-EABF-4CBE-A960-EDEC3E40A6F7}" srcOrd="0" destOrd="0" presId="urn:microsoft.com/office/officeart/2005/8/layout/default"/>
    <dgm:cxn modelId="{D2CBB831-AF87-4578-9334-090BFD719194}" srcId="{15B4755F-4129-4054-AEDB-209F2BB35FE3}" destId="{C5631C7E-15CE-42C5-816D-7A16A86712B0}" srcOrd="1" destOrd="0" parTransId="{0AFB5F7F-2653-47F6-9301-0F347561DAB7}" sibTransId="{73365D4B-37F5-481C-9BC4-98531FA84B7B}"/>
    <dgm:cxn modelId="{17414FA1-B6B1-4763-841D-673382EFB2CC}" srcId="{15B4755F-4129-4054-AEDB-209F2BB35FE3}" destId="{B774592F-C95B-400F-8BEA-1E94FD2A0BD5}" srcOrd="0" destOrd="0" parTransId="{B67F1676-4D1C-49FD-87BB-C212D44799E2}" sibTransId="{BBD48875-376F-4C52-AE29-16C97AC86635}"/>
    <dgm:cxn modelId="{BD8E919D-2FF3-433E-A795-E8351CDA243C}" type="presParOf" srcId="{1EC44DFF-2CDA-4892-8241-14B6162A19D7}" destId="{5849DEC5-DEB9-4FEC-8C9D-17A9F041C10E}" srcOrd="0" destOrd="0" presId="urn:microsoft.com/office/officeart/2005/8/layout/default"/>
    <dgm:cxn modelId="{1D052DD0-5A62-4675-B232-A3A72340B379}" type="presParOf" srcId="{1EC44DFF-2CDA-4892-8241-14B6162A19D7}" destId="{B202B528-B1CE-4053-B9F7-A7FBCC954793}" srcOrd="1" destOrd="0" presId="urn:microsoft.com/office/officeart/2005/8/layout/default"/>
    <dgm:cxn modelId="{85872787-FDDF-401C-8106-F5A9831B06B5}" type="presParOf" srcId="{1EC44DFF-2CDA-4892-8241-14B6162A19D7}" destId="{3906EE48-AFF3-4CE9-9F4D-32AE60CB6FF8}" srcOrd="2" destOrd="0" presId="urn:microsoft.com/office/officeart/2005/8/layout/default"/>
    <dgm:cxn modelId="{45282E3B-1C7A-4DC0-BEC2-2833E0C2D17D}" type="presParOf" srcId="{1EC44DFF-2CDA-4892-8241-14B6162A19D7}" destId="{DA2013A1-779E-4141-9E29-DB738D039C2A}" srcOrd="3" destOrd="0" presId="urn:microsoft.com/office/officeart/2005/8/layout/default"/>
    <dgm:cxn modelId="{E151D598-33E6-4227-9C54-EA47FDE7CAE2}" type="presParOf" srcId="{1EC44DFF-2CDA-4892-8241-14B6162A19D7}" destId="{1D79AF31-EABF-4CBE-A960-EDEC3E40A6F7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B4755F-4129-4054-AEDB-209F2BB35FE3}" type="doc">
      <dgm:prSet loTypeId="urn:microsoft.com/office/officeart/2005/8/layout/default" loCatId="list" qsTypeId="urn:microsoft.com/office/officeart/2005/8/quickstyle/3d7" qsCatId="3D" csTypeId="urn:microsoft.com/office/officeart/2005/8/colors/colorful1" csCatId="colorful" phldr="1"/>
      <dgm:spPr/>
      <dgm:t>
        <a:bodyPr/>
        <a:lstStyle/>
        <a:p>
          <a:pPr rtl="1"/>
          <a:endParaRPr lang="ar-SA"/>
        </a:p>
      </dgm:t>
    </dgm:pt>
    <dgm:pt modelId="{B774592F-C95B-400F-8BEA-1E94FD2A0BD5}">
      <dgm:prSet phldrT="[نص]"/>
      <dgm:spPr/>
      <dgm:t>
        <a:bodyPr/>
        <a:lstStyle/>
        <a:p>
          <a:pPr rtl="1"/>
          <a:r>
            <a:rPr lang="ar-SA" dirty="0" smtClean="0"/>
            <a:t>45600</a:t>
          </a:r>
          <a:endParaRPr lang="ar-SA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67F1676-4D1C-49FD-87BB-C212D44799E2}" type="parTrans" cxnId="{17414FA1-B6B1-4763-841D-673382EFB2CC}">
      <dgm:prSet/>
      <dgm:spPr/>
      <dgm:t>
        <a:bodyPr/>
        <a:lstStyle/>
        <a:p>
          <a:pPr rtl="1"/>
          <a:endParaRPr lang="ar-SA"/>
        </a:p>
      </dgm:t>
    </dgm:pt>
    <dgm:pt modelId="{BBD48875-376F-4C52-AE29-16C97AC86635}" type="sibTrans" cxnId="{17414FA1-B6B1-4763-841D-673382EFB2CC}">
      <dgm:prSet/>
      <dgm:spPr/>
      <dgm:t>
        <a:bodyPr/>
        <a:lstStyle/>
        <a:p>
          <a:pPr rtl="1"/>
          <a:endParaRPr lang="ar-SA"/>
        </a:p>
      </dgm:t>
    </dgm:pt>
    <dgm:pt modelId="{C5631C7E-15CE-42C5-816D-7A16A86712B0}">
      <dgm:prSet phldrT="[نص]"/>
      <dgm:spPr/>
      <dgm:t>
        <a:bodyPr/>
        <a:lstStyle/>
        <a:p>
          <a:pPr rtl="1"/>
          <a:r>
            <a:rPr lang="ar-SA" dirty="0" smtClean="0"/>
            <a:t>54600</a:t>
          </a:r>
          <a:endParaRPr lang="ar-SA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0AFB5F7F-2653-47F6-9301-0F347561DAB7}" type="parTrans" cxnId="{D2CBB831-AF87-4578-9334-090BFD719194}">
      <dgm:prSet/>
      <dgm:spPr/>
      <dgm:t>
        <a:bodyPr/>
        <a:lstStyle/>
        <a:p>
          <a:pPr rtl="1"/>
          <a:endParaRPr lang="ar-SA"/>
        </a:p>
      </dgm:t>
    </dgm:pt>
    <dgm:pt modelId="{73365D4B-37F5-481C-9BC4-98531FA84B7B}" type="sibTrans" cxnId="{D2CBB831-AF87-4578-9334-090BFD719194}">
      <dgm:prSet/>
      <dgm:spPr/>
      <dgm:t>
        <a:bodyPr/>
        <a:lstStyle/>
        <a:p>
          <a:pPr rtl="1"/>
          <a:endParaRPr lang="ar-SA"/>
        </a:p>
      </dgm:t>
    </dgm:pt>
    <dgm:pt modelId="{6550E17B-61C6-427D-BB4C-E87BF12B60DC}">
      <dgm:prSet phldrT="[نص]"/>
      <dgm:spPr/>
      <dgm:t>
        <a:bodyPr/>
        <a:lstStyle/>
        <a:p>
          <a:pPr rtl="1"/>
          <a:r>
            <a:rPr lang="ar-SA" dirty="0" smtClean="0"/>
            <a:t>62145</a:t>
          </a:r>
          <a:endParaRPr lang="ar-SA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F9E9DFE4-D104-4057-97AE-7E29105E64FE}" type="parTrans" cxnId="{8AA379A2-7C3D-4F1D-8344-3489DCDCC7A8}">
      <dgm:prSet/>
      <dgm:spPr/>
      <dgm:t>
        <a:bodyPr/>
        <a:lstStyle/>
        <a:p>
          <a:pPr rtl="1"/>
          <a:endParaRPr lang="ar-SA"/>
        </a:p>
      </dgm:t>
    </dgm:pt>
    <dgm:pt modelId="{596A1692-C7FC-470C-B453-AC3B9C77357C}" type="sibTrans" cxnId="{8AA379A2-7C3D-4F1D-8344-3489DCDCC7A8}">
      <dgm:prSet/>
      <dgm:spPr/>
      <dgm:t>
        <a:bodyPr/>
        <a:lstStyle/>
        <a:p>
          <a:pPr rtl="1"/>
          <a:endParaRPr lang="ar-SA"/>
        </a:p>
      </dgm:t>
    </dgm:pt>
    <dgm:pt modelId="{1EC44DFF-2CDA-4892-8241-14B6162A19D7}" type="pres">
      <dgm:prSet presAssocID="{15B4755F-4129-4054-AEDB-209F2BB35FE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5849DEC5-DEB9-4FEC-8C9D-17A9F041C10E}" type="pres">
      <dgm:prSet presAssocID="{B774592F-C95B-400F-8BEA-1E94FD2A0BD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B202B528-B1CE-4053-B9F7-A7FBCC954793}" type="pres">
      <dgm:prSet presAssocID="{BBD48875-376F-4C52-AE29-16C97AC86635}" presName="sibTrans" presStyleCnt="0"/>
      <dgm:spPr/>
    </dgm:pt>
    <dgm:pt modelId="{3906EE48-AFF3-4CE9-9F4D-32AE60CB6FF8}" type="pres">
      <dgm:prSet presAssocID="{C5631C7E-15CE-42C5-816D-7A16A86712B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DA2013A1-779E-4141-9E29-DB738D039C2A}" type="pres">
      <dgm:prSet presAssocID="{73365D4B-37F5-481C-9BC4-98531FA84B7B}" presName="sibTrans" presStyleCnt="0"/>
      <dgm:spPr/>
    </dgm:pt>
    <dgm:pt modelId="{1D79AF31-EABF-4CBE-A960-EDEC3E40A6F7}" type="pres">
      <dgm:prSet presAssocID="{6550E17B-61C6-427D-BB4C-E87BF12B60D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5B3E1DED-B27C-4052-9F2B-E217BCD1CCEA}" type="presOf" srcId="{15B4755F-4129-4054-AEDB-209F2BB35FE3}" destId="{1EC44DFF-2CDA-4892-8241-14B6162A19D7}" srcOrd="0" destOrd="0" presId="urn:microsoft.com/office/officeart/2005/8/layout/default"/>
    <dgm:cxn modelId="{8AA379A2-7C3D-4F1D-8344-3489DCDCC7A8}" srcId="{15B4755F-4129-4054-AEDB-209F2BB35FE3}" destId="{6550E17B-61C6-427D-BB4C-E87BF12B60DC}" srcOrd="2" destOrd="0" parTransId="{F9E9DFE4-D104-4057-97AE-7E29105E64FE}" sibTransId="{596A1692-C7FC-470C-B453-AC3B9C77357C}"/>
    <dgm:cxn modelId="{DF1720D8-17FB-4134-B4B6-E4D49B01FDCB}" type="presOf" srcId="{6550E17B-61C6-427D-BB4C-E87BF12B60DC}" destId="{1D79AF31-EABF-4CBE-A960-EDEC3E40A6F7}" srcOrd="0" destOrd="0" presId="urn:microsoft.com/office/officeart/2005/8/layout/default"/>
    <dgm:cxn modelId="{93DB9C2A-958B-4D23-8C86-A2645715F52E}" type="presOf" srcId="{B774592F-C95B-400F-8BEA-1E94FD2A0BD5}" destId="{5849DEC5-DEB9-4FEC-8C9D-17A9F041C10E}" srcOrd="0" destOrd="0" presId="urn:microsoft.com/office/officeart/2005/8/layout/default"/>
    <dgm:cxn modelId="{D2CBB831-AF87-4578-9334-090BFD719194}" srcId="{15B4755F-4129-4054-AEDB-209F2BB35FE3}" destId="{C5631C7E-15CE-42C5-816D-7A16A86712B0}" srcOrd="1" destOrd="0" parTransId="{0AFB5F7F-2653-47F6-9301-0F347561DAB7}" sibTransId="{73365D4B-37F5-481C-9BC4-98531FA84B7B}"/>
    <dgm:cxn modelId="{17414FA1-B6B1-4763-841D-673382EFB2CC}" srcId="{15B4755F-4129-4054-AEDB-209F2BB35FE3}" destId="{B774592F-C95B-400F-8BEA-1E94FD2A0BD5}" srcOrd="0" destOrd="0" parTransId="{B67F1676-4D1C-49FD-87BB-C212D44799E2}" sibTransId="{BBD48875-376F-4C52-AE29-16C97AC86635}"/>
    <dgm:cxn modelId="{7431A1B9-6D8A-4782-BC31-6F04913E86EC}" type="presOf" srcId="{C5631C7E-15CE-42C5-816D-7A16A86712B0}" destId="{3906EE48-AFF3-4CE9-9F4D-32AE60CB6FF8}" srcOrd="0" destOrd="0" presId="urn:microsoft.com/office/officeart/2005/8/layout/default"/>
    <dgm:cxn modelId="{075E56ED-7098-4DFA-B1F0-70B0ECA35690}" type="presParOf" srcId="{1EC44DFF-2CDA-4892-8241-14B6162A19D7}" destId="{5849DEC5-DEB9-4FEC-8C9D-17A9F041C10E}" srcOrd="0" destOrd="0" presId="urn:microsoft.com/office/officeart/2005/8/layout/default"/>
    <dgm:cxn modelId="{CA8E13FB-C67E-438A-894D-371762386E99}" type="presParOf" srcId="{1EC44DFF-2CDA-4892-8241-14B6162A19D7}" destId="{B202B528-B1CE-4053-B9F7-A7FBCC954793}" srcOrd="1" destOrd="0" presId="urn:microsoft.com/office/officeart/2005/8/layout/default"/>
    <dgm:cxn modelId="{310C8E07-244F-4B1D-A6C9-3C00DEC015A3}" type="presParOf" srcId="{1EC44DFF-2CDA-4892-8241-14B6162A19D7}" destId="{3906EE48-AFF3-4CE9-9F4D-32AE60CB6FF8}" srcOrd="2" destOrd="0" presId="urn:microsoft.com/office/officeart/2005/8/layout/default"/>
    <dgm:cxn modelId="{35DAC1FA-B8F7-4266-839F-1D0A841D84F6}" type="presParOf" srcId="{1EC44DFF-2CDA-4892-8241-14B6162A19D7}" destId="{DA2013A1-779E-4141-9E29-DB738D039C2A}" srcOrd="3" destOrd="0" presId="urn:microsoft.com/office/officeart/2005/8/layout/default"/>
    <dgm:cxn modelId="{1540842E-8353-455C-B33E-4C7DB8F08CE6}" type="presParOf" srcId="{1EC44DFF-2CDA-4892-8241-14B6162A19D7}" destId="{1D79AF31-EABF-4CBE-A960-EDEC3E40A6F7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5B4755F-4129-4054-AEDB-209F2BB35FE3}" type="doc">
      <dgm:prSet loTypeId="urn:microsoft.com/office/officeart/2005/8/layout/default" loCatId="list" qsTypeId="urn:microsoft.com/office/officeart/2005/8/quickstyle/3d9" qsCatId="3D" csTypeId="urn:microsoft.com/office/officeart/2005/8/colors/colorful4" csCatId="colorful" phldr="1"/>
      <dgm:spPr/>
      <dgm:t>
        <a:bodyPr/>
        <a:lstStyle/>
        <a:p>
          <a:pPr rtl="1"/>
          <a:endParaRPr lang="ar-SA"/>
        </a:p>
      </dgm:t>
    </dgm:pt>
    <dgm:pt modelId="{B774592F-C95B-400F-8BEA-1E94FD2A0BD5}">
      <dgm:prSet phldrT="[نص]"/>
      <dgm:spPr/>
      <dgm:t>
        <a:bodyPr/>
        <a:lstStyle/>
        <a:p>
          <a:pPr rtl="1"/>
          <a:r>
            <a:rPr lang="ar-SA" dirty="0" smtClean="0"/>
            <a:t>11116</a:t>
          </a:r>
          <a:endParaRPr lang="ar-SA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67F1676-4D1C-49FD-87BB-C212D44799E2}" type="parTrans" cxnId="{17414FA1-B6B1-4763-841D-673382EFB2CC}">
      <dgm:prSet/>
      <dgm:spPr/>
      <dgm:t>
        <a:bodyPr/>
        <a:lstStyle/>
        <a:p>
          <a:pPr rtl="1"/>
          <a:endParaRPr lang="ar-SA"/>
        </a:p>
      </dgm:t>
    </dgm:pt>
    <dgm:pt modelId="{BBD48875-376F-4C52-AE29-16C97AC86635}" type="sibTrans" cxnId="{17414FA1-B6B1-4763-841D-673382EFB2CC}">
      <dgm:prSet/>
      <dgm:spPr/>
      <dgm:t>
        <a:bodyPr/>
        <a:lstStyle/>
        <a:p>
          <a:pPr rtl="1"/>
          <a:endParaRPr lang="ar-SA"/>
        </a:p>
      </dgm:t>
    </dgm:pt>
    <dgm:pt modelId="{C5631C7E-15CE-42C5-816D-7A16A86712B0}">
      <dgm:prSet phldrT="[نص]"/>
      <dgm:spPr/>
      <dgm:t>
        <a:bodyPr/>
        <a:lstStyle/>
        <a:p>
          <a:pPr rtl="1"/>
          <a:r>
            <a:rPr lang="ar-SA" dirty="0" smtClean="0"/>
            <a:t>41357</a:t>
          </a:r>
          <a:endParaRPr lang="ar-SA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0AFB5F7F-2653-47F6-9301-0F347561DAB7}" type="parTrans" cxnId="{D2CBB831-AF87-4578-9334-090BFD719194}">
      <dgm:prSet/>
      <dgm:spPr/>
      <dgm:t>
        <a:bodyPr/>
        <a:lstStyle/>
        <a:p>
          <a:pPr rtl="1"/>
          <a:endParaRPr lang="ar-SA"/>
        </a:p>
      </dgm:t>
    </dgm:pt>
    <dgm:pt modelId="{73365D4B-37F5-481C-9BC4-98531FA84B7B}" type="sibTrans" cxnId="{D2CBB831-AF87-4578-9334-090BFD719194}">
      <dgm:prSet/>
      <dgm:spPr/>
      <dgm:t>
        <a:bodyPr/>
        <a:lstStyle/>
        <a:p>
          <a:pPr rtl="1"/>
          <a:endParaRPr lang="ar-SA"/>
        </a:p>
      </dgm:t>
    </dgm:pt>
    <dgm:pt modelId="{6550E17B-61C6-427D-BB4C-E87BF12B60DC}">
      <dgm:prSet phldrT="[نص]"/>
      <dgm:spPr/>
      <dgm:t>
        <a:bodyPr/>
        <a:lstStyle/>
        <a:p>
          <a:pPr rtl="1"/>
          <a:r>
            <a:rPr lang="ar-SA" dirty="0" smtClean="0"/>
            <a:t>14215</a:t>
          </a:r>
          <a:endParaRPr lang="ar-SA" dirty="0"/>
        </a:p>
      </dgm:t>
    </dgm:pt>
    <dgm:pt modelId="{F9E9DFE4-D104-4057-97AE-7E29105E64FE}" type="parTrans" cxnId="{8AA379A2-7C3D-4F1D-8344-3489DCDCC7A8}">
      <dgm:prSet/>
      <dgm:spPr/>
      <dgm:t>
        <a:bodyPr/>
        <a:lstStyle/>
        <a:p>
          <a:pPr rtl="1"/>
          <a:endParaRPr lang="ar-SA"/>
        </a:p>
      </dgm:t>
    </dgm:pt>
    <dgm:pt modelId="{596A1692-C7FC-470C-B453-AC3B9C77357C}" type="sibTrans" cxnId="{8AA379A2-7C3D-4F1D-8344-3489DCDCC7A8}">
      <dgm:prSet/>
      <dgm:spPr/>
      <dgm:t>
        <a:bodyPr/>
        <a:lstStyle/>
        <a:p>
          <a:pPr rtl="1"/>
          <a:endParaRPr lang="ar-SA"/>
        </a:p>
      </dgm:t>
    </dgm:pt>
    <dgm:pt modelId="{1EC44DFF-2CDA-4892-8241-14B6162A19D7}" type="pres">
      <dgm:prSet presAssocID="{15B4755F-4129-4054-AEDB-209F2BB35FE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5849DEC5-DEB9-4FEC-8C9D-17A9F041C10E}" type="pres">
      <dgm:prSet presAssocID="{B774592F-C95B-400F-8BEA-1E94FD2A0BD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B202B528-B1CE-4053-B9F7-A7FBCC954793}" type="pres">
      <dgm:prSet presAssocID="{BBD48875-376F-4C52-AE29-16C97AC86635}" presName="sibTrans" presStyleCnt="0"/>
      <dgm:spPr/>
    </dgm:pt>
    <dgm:pt modelId="{3906EE48-AFF3-4CE9-9F4D-32AE60CB6FF8}" type="pres">
      <dgm:prSet presAssocID="{C5631C7E-15CE-42C5-816D-7A16A86712B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DA2013A1-779E-4141-9E29-DB738D039C2A}" type="pres">
      <dgm:prSet presAssocID="{73365D4B-37F5-481C-9BC4-98531FA84B7B}" presName="sibTrans" presStyleCnt="0"/>
      <dgm:spPr/>
    </dgm:pt>
    <dgm:pt modelId="{1D79AF31-EABF-4CBE-A960-EDEC3E40A6F7}" type="pres">
      <dgm:prSet presAssocID="{6550E17B-61C6-427D-BB4C-E87BF12B60D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50A86E26-52DC-430E-A648-30273C2D580B}" type="presOf" srcId="{6550E17B-61C6-427D-BB4C-E87BF12B60DC}" destId="{1D79AF31-EABF-4CBE-A960-EDEC3E40A6F7}" srcOrd="0" destOrd="0" presId="urn:microsoft.com/office/officeart/2005/8/layout/default"/>
    <dgm:cxn modelId="{8AA379A2-7C3D-4F1D-8344-3489DCDCC7A8}" srcId="{15B4755F-4129-4054-AEDB-209F2BB35FE3}" destId="{6550E17B-61C6-427D-BB4C-E87BF12B60DC}" srcOrd="2" destOrd="0" parTransId="{F9E9DFE4-D104-4057-97AE-7E29105E64FE}" sibTransId="{596A1692-C7FC-470C-B453-AC3B9C77357C}"/>
    <dgm:cxn modelId="{6F427522-7EE8-460D-A2E7-C5BF63833489}" type="presOf" srcId="{C5631C7E-15CE-42C5-816D-7A16A86712B0}" destId="{3906EE48-AFF3-4CE9-9F4D-32AE60CB6FF8}" srcOrd="0" destOrd="0" presId="urn:microsoft.com/office/officeart/2005/8/layout/default"/>
    <dgm:cxn modelId="{D2CBB831-AF87-4578-9334-090BFD719194}" srcId="{15B4755F-4129-4054-AEDB-209F2BB35FE3}" destId="{C5631C7E-15CE-42C5-816D-7A16A86712B0}" srcOrd="1" destOrd="0" parTransId="{0AFB5F7F-2653-47F6-9301-0F347561DAB7}" sibTransId="{73365D4B-37F5-481C-9BC4-98531FA84B7B}"/>
    <dgm:cxn modelId="{17414FA1-B6B1-4763-841D-673382EFB2CC}" srcId="{15B4755F-4129-4054-AEDB-209F2BB35FE3}" destId="{B774592F-C95B-400F-8BEA-1E94FD2A0BD5}" srcOrd="0" destOrd="0" parTransId="{B67F1676-4D1C-49FD-87BB-C212D44799E2}" sibTransId="{BBD48875-376F-4C52-AE29-16C97AC86635}"/>
    <dgm:cxn modelId="{66AFFDD2-8A5B-4965-B5E6-A9C70814E24A}" type="presOf" srcId="{15B4755F-4129-4054-AEDB-209F2BB35FE3}" destId="{1EC44DFF-2CDA-4892-8241-14B6162A19D7}" srcOrd="0" destOrd="0" presId="urn:microsoft.com/office/officeart/2005/8/layout/default"/>
    <dgm:cxn modelId="{D54BA87D-1C2C-4886-80B2-383866685790}" type="presOf" srcId="{B774592F-C95B-400F-8BEA-1E94FD2A0BD5}" destId="{5849DEC5-DEB9-4FEC-8C9D-17A9F041C10E}" srcOrd="0" destOrd="0" presId="urn:microsoft.com/office/officeart/2005/8/layout/default"/>
    <dgm:cxn modelId="{91E6498A-E0AD-4925-AA03-754FD20B4A16}" type="presParOf" srcId="{1EC44DFF-2CDA-4892-8241-14B6162A19D7}" destId="{5849DEC5-DEB9-4FEC-8C9D-17A9F041C10E}" srcOrd="0" destOrd="0" presId="urn:microsoft.com/office/officeart/2005/8/layout/default"/>
    <dgm:cxn modelId="{E72D5070-97CF-4463-9519-1C3B22C09B45}" type="presParOf" srcId="{1EC44DFF-2CDA-4892-8241-14B6162A19D7}" destId="{B202B528-B1CE-4053-B9F7-A7FBCC954793}" srcOrd="1" destOrd="0" presId="urn:microsoft.com/office/officeart/2005/8/layout/default"/>
    <dgm:cxn modelId="{F962D88B-4D5D-400C-AF99-F321A0249C32}" type="presParOf" srcId="{1EC44DFF-2CDA-4892-8241-14B6162A19D7}" destId="{3906EE48-AFF3-4CE9-9F4D-32AE60CB6FF8}" srcOrd="2" destOrd="0" presId="urn:microsoft.com/office/officeart/2005/8/layout/default"/>
    <dgm:cxn modelId="{C537BFD1-53ED-4CDC-B9E8-6D12F08A254A}" type="presParOf" srcId="{1EC44DFF-2CDA-4892-8241-14B6162A19D7}" destId="{DA2013A1-779E-4141-9E29-DB738D039C2A}" srcOrd="3" destOrd="0" presId="urn:microsoft.com/office/officeart/2005/8/layout/default"/>
    <dgm:cxn modelId="{CC8FAEFD-AD4B-4E63-B2E2-56A140633409}" type="presParOf" srcId="{1EC44DFF-2CDA-4892-8241-14B6162A19D7}" destId="{1D79AF31-EABF-4CBE-A960-EDEC3E40A6F7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49DEC5-DEB9-4FEC-8C9D-17A9F041C10E}">
      <dsp:nvSpPr>
        <dsp:cNvPr id="0" name=""/>
        <dsp:cNvSpPr/>
      </dsp:nvSpPr>
      <dsp:spPr>
        <a:xfrm>
          <a:off x="1037984" y="909"/>
          <a:ext cx="2833538" cy="170012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6500" kern="1200" dirty="0" smtClean="0"/>
            <a:t>45215</a:t>
          </a:r>
          <a:endParaRPr lang="ar-SA" sz="6500" kern="1200" dirty="0"/>
        </a:p>
      </dsp:txBody>
      <dsp:txXfrm>
        <a:off x="1037984" y="909"/>
        <a:ext cx="2833538" cy="1700123"/>
      </dsp:txXfrm>
    </dsp:sp>
    <dsp:sp modelId="{3906EE48-AFF3-4CE9-9F4D-32AE60CB6FF8}">
      <dsp:nvSpPr>
        <dsp:cNvPr id="0" name=""/>
        <dsp:cNvSpPr/>
      </dsp:nvSpPr>
      <dsp:spPr>
        <a:xfrm>
          <a:off x="4154876" y="909"/>
          <a:ext cx="2833538" cy="1700123"/>
        </a:xfrm>
        <a:prstGeom prst="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6500" kern="1200" dirty="0" smtClean="0"/>
            <a:t>54210</a:t>
          </a:r>
          <a:endParaRPr lang="ar-SA" sz="6500" kern="1200" dirty="0"/>
        </a:p>
      </dsp:txBody>
      <dsp:txXfrm>
        <a:off x="4154876" y="909"/>
        <a:ext cx="2833538" cy="1700123"/>
      </dsp:txXfrm>
    </dsp:sp>
    <dsp:sp modelId="{1D79AF31-EABF-4CBE-A960-EDEC3E40A6F7}">
      <dsp:nvSpPr>
        <dsp:cNvPr id="0" name=""/>
        <dsp:cNvSpPr/>
      </dsp:nvSpPr>
      <dsp:spPr>
        <a:xfrm>
          <a:off x="2647236" y="1926327"/>
          <a:ext cx="2833538" cy="1700123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6500" kern="1200" dirty="0" smtClean="0"/>
            <a:t>45221</a:t>
          </a:r>
          <a:endParaRPr lang="ar-SA" sz="6500" kern="1200" dirty="0"/>
        </a:p>
      </dsp:txBody>
      <dsp:txXfrm>
        <a:off x="2647236" y="1926327"/>
        <a:ext cx="2833538" cy="17001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49DEC5-DEB9-4FEC-8C9D-17A9F041C10E}">
      <dsp:nvSpPr>
        <dsp:cNvPr id="0" name=""/>
        <dsp:cNvSpPr/>
      </dsp:nvSpPr>
      <dsp:spPr>
        <a:xfrm>
          <a:off x="1037984" y="909"/>
          <a:ext cx="2833538" cy="170012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6500" kern="1200" dirty="0" smtClean="0"/>
            <a:t>45600</a:t>
          </a:r>
          <a:endParaRPr lang="ar-SA" sz="6500" kern="1200" dirty="0"/>
        </a:p>
      </dsp:txBody>
      <dsp:txXfrm>
        <a:off x="1037984" y="909"/>
        <a:ext cx="2833538" cy="1700123"/>
      </dsp:txXfrm>
    </dsp:sp>
    <dsp:sp modelId="{3906EE48-AFF3-4CE9-9F4D-32AE60CB6FF8}">
      <dsp:nvSpPr>
        <dsp:cNvPr id="0" name=""/>
        <dsp:cNvSpPr/>
      </dsp:nvSpPr>
      <dsp:spPr>
        <a:xfrm>
          <a:off x="4154876" y="909"/>
          <a:ext cx="2833538" cy="170012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6500" kern="1200" dirty="0" smtClean="0"/>
            <a:t>54600</a:t>
          </a:r>
          <a:endParaRPr lang="ar-SA" sz="6500" kern="1200" dirty="0"/>
        </a:p>
      </dsp:txBody>
      <dsp:txXfrm>
        <a:off x="4154876" y="909"/>
        <a:ext cx="2833538" cy="1700123"/>
      </dsp:txXfrm>
    </dsp:sp>
    <dsp:sp modelId="{1D79AF31-EABF-4CBE-A960-EDEC3E40A6F7}">
      <dsp:nvSpPr>
        <dsp:cNvPr id="0" name=""/>
        <dsp:cNvSpPr/>
      </dsp:nvSpPr>
      <dsp:spPr>
        <a:xfrm>
          <a:off x="2596430" y="1984386"/>
          <a:ext cx="2833538" cy="170012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6500" kern="1200" dirty="0" smtClean="0"/>
            <a:t>62145</a:t>
          </a:r>
          <a:endParaRPr lang="ar-SA" sz="6500" kern="1200" dirty="0"/>
        </a:p>
      </dsp:txBody>
      <dsp:txXfrm>
        <a:off x="2596430" y="1984386"/>
        <a:ext cx="2833538" cy="17001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49DEC5-DEB9-4FEC-8C9D-17A9F041C10E}">
      <dsp:nvSpPr>
        <dsp:cNvPr id="0" name=""/>
        <dsp:cNvSpPr/>
      </dsp:nvSpPr>
      <dsp:spPr>
        <a:xfrm>
          <a:off x="1037984" y="909"/>
          <a:ext cx="2833538" cy="170012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  <a:sp3d extrusionH="28000" prstMaterial="matte"/>
        </a:bodyPr>
        <a:lstStyle/>
        <a:p>
          <a:pPr lvl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6500" kern="1200" dirty="0" smtClean="0"/>
            <a:t>11116</a:t>
          </a:r>
          <a:endParaRPr lang="ar-SA" sz="6500" kern="1200" dirty="0"/>
        </a:p>
      </dsp:txBody>
      <dsp:txXfrm>
        <a:off x="1037984" y="909"/>
        <a:ext cx="2833538" cy="1700123"/>
      </dsp:txXfrm>
    </dsp:sp>
    <dsp:sp modelId="{3906EE48-AFF3-4CE9-9F4D-32AE60CB6FF8}">
      <dsp:nvSpPr>
        <dsp:cNvPr id="0" name=""/>
        <dsp:cNvSpPr/>
      </dsp:nvSpPr>
      <dsp:spPr>
        <a:xfrm>
          <a:off x="4154876" y="909"/>
          <a:ext cx="2833538" cy="1700123"/>
        </a:xfrm>
        <a:prstGeom prst="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  <a:sp3d extrusionH="28000" prstMaterial="matte"/>
        </a:bodyPr>
        <a:lstStyle/>
        <a:p>
          <a:pPr lvl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6500" kern="1200" dirty="0" smtClean="0"/>
            <a:t>41357</a:t>
          </a:r>
          <a:endParaRPr lang="ar-SA" sz="6500" kern="1200" dirty="0"/>
        </a:p>
      </dsp:txBody>
      <dsp:txXfrm>
        <a:off x="4154876" y="909"/>
        <a:ext cx="2833538" cy="1700123"/>
      </dsp:txXfrm>
    </dsp:sp>
    <dsp:sp modelId="{1D79AF31-EABF-4CBE-A960-EDEC3E40A6F7}">
      <dsp:nvSpPr>
        <dsp:cNvPr id="0" name=""/>
        <dsp:cNvSpPr/>
      </dsp:nvSpPr>
      <dsp:spPr>
        <a:xfrm>
          <a:off x="2596430" y="1984386"/>
          <a:ext cx="2833538" cy="1700123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  <a:sp3d extrusionH="28000" prstMaterial="matte"/>
        </a:bodyPr>
        <a:lstStyle/>
        <a:p>
          <a:pPr lvl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6500" kern="1200" dirty="0" smtClean="0"/>
            <a:t>14215</a:t>
          </a:r>
          <a:endParaRPr lang="ar-SA" sz="6500" kern="1200" dirty="0"/>
        </a:p>
      </dsp:txBody>
      <dsp:txXfrm>
        <a:off x="2596430" y="1984386"/>
        <a:ext cx="2833538" cy="17001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3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5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7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5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5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8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3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9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4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4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4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8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pal.net/library/?app=content.list&amp;level=3&amp;semester=2&amp;subject=2&amp;type=2&amp;submit=submit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" Target="slide24.xml"/><Relationship Id="rId7" Type="http://schemas.openxmlformats.org/officeDocument/2006/relationships/diagramColors" Target="../diagrams/colors3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pal.net/library/?app=content.list&amp;level=3&amp;semester=2&amp;subject=2&amp;type=5&amp;submit=submit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16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slide" Target="slide6.xml"/><Relationship Id="rId18" Type="http://schemas.openxmlformats.org/officeDocument/2006/relationships/slide" Target="slide44.xml"/><Relationship Id="rId3" Type="http://schemas.openxmlformats.org/officeDocument/2006/relationships/slide" Target="slide3.xml"/><Relationship Id="rId7" Type="http://schemas.openxmlformats.org/officeDocument/2006/relationships/slide" Target="slide41.xml"/><Relationship Id="rId12" Type="http://schemas.openxmlformats.org/officeDocument/2006/relationships/slide" Target="slide32.xml"/><Relationship Id="rId17" Type="http://schemas.openxmlformats.org/officeDocument/2006/relationships/slide" Target="slide39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33.xml"/><Relationship Id="rId1" Type="http://schemas.openxmlformats.org/officeDocument/2006/relationships/tags" Target="../tags/tag2.xml"/><Relationship Id="rId6" Type="http://schemas.openxmlformats.org/officeDocument/2006/relationships/slide" Target="slide27.xml"/><Relationship Id="rId11" Type="http://schemas.openxmlformats.org/officeDocument/2006/relationships/slide" Target="slide4.xml"/><Relationship Id="rId5" Type="http://schemas.openxmlformats.org/officeDocument/2006/relationships/image" Target="../media/image4.jpeg"/><Relationship Id="rId15" Type="http://schemas.openxmlformats.org/officeDocument/2006/relationships/slide" Target="slide31.xml"/><Relationship Id="rId10" Type="http://schemas.openxmlformats.org/officeDocument/2006/relationships/slide" Target="slide51.xml"/><Relationship Id="rId4" Type="http://schemas.openxmlformats.org/officeDocument/2006/relationships/image" Target="../media/image3.emf"/><Relationship Id="rId9" Type="http://schemas.openxmlformats.org/officeDocument/2006/relationships/slide" Target="slide7.xml"/><Relationship Id="rId14" Type="http://schemas.openxmlformats.org/officeDocument/2006/relationships/slide" Target="slide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slide" Target="slide15.xml"/><Relationship Id="rId3" Type="http://schemas.openxmlformats.org/officeDocument/2006/relationships/slide" Target="slide3.xml"/><Relationship Id="rId7" Type="http://schemas.openxmlformats.org/officeDocument/2006/relationships/slide" Target="slide13.xml"/><Relationship Id="rId12" Type="http://schemas.openxmlformats.org/officeDocument/2006/relationships/slide" Target="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slide" Target="slide27.xml"/><Relationship Id="rId11" Type="http://schemas.openxmlformats.org/officeDocument/2006/relationships/slide" Target="slide4.xml"/><Relationship Id="rId5" Type="http://schemas.openxmlformats.org/officeDocument/2006/relationships/image" Target="../media/image4.jpeg"/><Relationship Id="rId15" Type="http://schemas.openxmlformats.org/officeDocument/2006/relationships/slide" Target="slide8.xml"/><Relationship Id="rId10" Type="http://schemas.openxmlformats.org/officeDocument/2006/relationships/slide" Target="slide25.xml"/><Relationship Id="rId4" Type="http://schemas.openxmlformats.org/officeDocument/2006/relationships/image" Target="../media/image3.emf"/><Relationship Id="rId9" Type="http://schemas.openxmlformats.org/officeDocument/2006/relationships/slide" Target="slide7.xml"/><Relationship Id="rId14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slide" Target="slide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slide" Target="slide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F2SJs3H8WP8&amp;app=desktop&amp;persist_app=1&amp;fbclid=IwAR3laxUv_hsR6SKXi4SmnTtjRfKQInG52tdz3Fj0Ldp6R5WV5YdLnXGkCTg\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slide" Target="slide2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://pngimg.com/download/25114" TargetMode="External"/><Relationship Id="rId3" Type="http://schemas.microsoft.com/office/2007/relationships/media" Target="../media/media2.mp3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gif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7.xml"/><Relationship Id="rId10" Type="http://schemas.openxmlformats.org/officeDocument/2006/relationships/hyperlink" Target="https://pixabay.com/en/fish-tropical-fish-sea-nemo-1331816/" TargetMode="External"/><Relationship Id="rId4" Type="http://schemas.openxmlformats.org/officeDocument/2006/relationships/audio" Target="../media/media2.mp3"/><Relationship Id="rId9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8" Type="http://schemas.openxmlformats.org/officeDocument/2006/relationships/image" Target="../media/image36.png"/><Relationship Id="rId3" Type="http://schemas.openxmlformats.org/officeDocument/2006/relationships/slide" Target="slide47.xml"/><Relationship Id="rId21" Type="http://schemas.openxmlformats.org/officeDocument/2006/relationships/hyperlink" Target="https://openclipart.org/detail/263094/cartoon-fish-4" TargetMode="External"/><Relationship Id="rId7" Type="http://schemas.openxmlformats.org/officeDocument/2006/relationships/slide" Target="slide19.xml"/><Relationship Id="rId17" Type="http://schemas.openxmlformats.org/officeDocument/2006/relationships/hyperlink" Target="http://pngimg.com/download/25118" TargetMode="External"/><Relationship Id="rId2" Type="http://schemas.openxmlformats.org/officeDocument/2006/relationships/image" Target="../media/image28.gif"/><Relationship Id="rId16" Type="http://schemas.openxmlformats.org/officeDocument/2006/relationships/image" Target="../media/image35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50.xml"/><Relationship Id="rId5" Type="http://schemas.openxmlformats.org/officeDocument/2006/relationships/slide" Target="slide49.xml"/><Relationship Id="rId15" Type="http://schemas.openxmlformats.org/officeDocument/2006/relationships/hyperlink" Target="http://pngimg.com/download/25114" TargetMode="External"/><Relationship Id="rId10" Type="http://schemas.openxmlformats.org/officeDocument/2006/relationships/image" Target="../media/image34.png"/><Relationship Id="rId19" Type="http://schemas.openxmlformats.org/officeDocument/2006/relationships/hyperlink" Target="https://pixabay.com/en/fish-tropical-fish-sea-surgeon-1331813/" TargetMode="External"/><Relationship Id="rId4" Type="http://schemas.openxmlformats.org/officeDocument/2006/relationships/slide" Target="slide48.xml"/><Relationship Id="rId9" Type="http://schemas.openxmlformats.org/officeDocument/2006/relationships/image" Target="../media/image33.png"/><Relationship Id="rId22" Type="http://schemas.openxmlformats.org/officeDocument/2006/relationships/image" Target="../media/image3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7" Type="http://schemas.openxmlformats.org/officeDocument/2006/relationships/slide" Target="slide46.xml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slide" Target="slide18.xml"/><Relationship Id="rId4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7" Type="http://schemas.openxmlformats.org/officeDocument/2006/relationships/slide" Target="slide46.xml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slide" Target="slide18.xml"/><Relationship Id="rId4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7" Type="http://schemas.openxmlformats.org/officeDocument/2006/relationships/slide" Target="slide46.xml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slide" Target="slide18.xm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7" Type="http://schemas.openxmlformats.org/officeDocument/2006/relationships/slide" Target="slide46.xml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slide" Target="slide18.xml"/><Relationship Id="rId4" Type="http://schemas.openxmlformats.org/officeDocument/2006/relationships/image" Target="../media/image4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slide" Target="slide8.xml"/><Relationship Id="rId3" Type="http://schemas.openxmlformats.org/officeDocument/2006/relationships/slide" Target="slide3.xml"/><Relationship Id="rId7" Type="http://schemas.openxmlformats.org/officeDocument/2006/relationships/slide" Target="slide65.xml"/><Relationship Id="rId12" Type="http://schemas.openxmlformats.org/officeDocument/2006/relationships/slide" Target="slide58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67.xml"/><Relationship Id="rId1" Type="http://schemas.openxmlformats.org/officeDocument/2006/relationships/tags" Target="../tags/tag3.xml"/><Relationship Id="rId6" Type="http://schemas.openxmlformats.org/officeDocument/2006/relationships/slide" Target="slide27.xml"/><Relationship Id="rId11" Type="http://schemas.openxmlformats.org/officeDocument/2006/relationships/slide" Target="slide4.xml"/><Relationship Id="rId5" Type="http://schemas.openxmlformats.org/officeDocument/2006/relationships/image" Target="../media/image4.jpeg"/><Relationship Id="rId15" Type="http://schemas.openxmlformats.org/officeDocument/2006/relationships/slide" Target="slide57.xml"/><Relationship Id="rId10" Type="http://schemas.openxmlformats.org/officeDocument/2006/relationships/slide" Target="slide73.xml"/><Relationship Id="rId4" Type="http://schemas.openxmlformats.org/officeDocument/2006/relationships/image" Target="../media/image3.emf"/><Relationship Id="rId9" Type="http://schemas.openxmlformats.org/officeDocument/2006/relationships/slide" Target="slide7.xml"/><Relationship Id="rId14" Type="http://schemas.openxmlformats.org/officeDocument/2006/relationships/slide" Target="slide5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56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56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5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slide" Target="slide56.xml"/><Relationship Id="rId4" Type="http://schemas.microsoft.com/office/2007/relationships/hdphoto" Target="../media/hdphoto1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5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slide" Target="slide5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5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4.png"/><Relationship Id="rId3" Type="http://schemas.openxmlformats.org/officeDocument/2006/relationships/slide" Target="slide1.xml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image" Target="../media/image49.jp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3.png"/><Relationship Id="rId5" Type="http://schemas.openxmlformats.org/officeDocument/2006/relationships/slide" Target="slide4.xml"/><Relationship Id="rId15" Type="http://schemas.openxmlformats.org/officeDocument/2006/relationships/image" Target="../media/image56.png"/><Relationship Id="rId10" Type="http://schemas.openxmlformats.org/officeDocument/2006/relationships/slide" Target="slide3.xml"/><Relationship Id="rId4" Type="http://schemas.openxmlformats.org/officeDocument/2006/relationships/image" Target="../media/image50.jpeg"/><Relationship Id="rId9" Type="http://schemas.microsoft.com/office/2007/relationships/hdphoto" Target="../media/hdphoto3.wdp"/><Relationship Id="rId14" Type="http://schemas.openxmlformats.org/officeDocument/2006/relationships/image" Target="../media/image55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xpixel.net/Isolated-Lamp-Transparent-Electricity-Light-Bulb-3062906" TargetMode="External"/><Relationship Id="rId13" Type="http://schemas.openxmlformats.org/officeDocument/2006/relationships/image" Target="../media/image63.png"/><Relationship Id="rId3" Type="http://schemas.openxmlformats.org/officeDocument/2006/relationships/audio" Target="../media/audio2.wav"/><Relationship Id="rId7" Type="http://schemas.openxmlformats.org/officeDocument/2006/relationships/image" Target="../media/image60.png"/><Relationship Id="rId12" Type="http://schemas.openxmlformats.org/officeDocument/2006/relationships/hyperlink" Target="https://commons.wikimedia.org/wiki/File:Symbol_OK.svg" TargetMode="External"/><Relationship Id="rId2" Type="http://schemas.openxmlformats.org/officeDocument/2006/relationships/audio" Target="../media/audio1.wav"/><Relationship Id="rId16" Type="http://schemas.openxmlformats.org/officeDocument/2006/relationships/hyperlink" Target="http://commons.wikimedia.org/wiki/File:Gnome-home.png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62.png"/><Relationship Id="rId5" Type="http://schemas.openxmlformats.org/officeDocument/2006/relationships/image" Target="../media/image59.png"/><Relationship Id="rId15" Type="http://schemas.openxmlformats.org/officeDocument/2006/relationships/image" Target="../media/image64.png"/><Relationship Id="rId10" Type="http://schemas.openxmlformats.org/officeDocument/2006/relationships/hyperlink" Target="http://commons.wikimedia.org/wiki/File:Crystal_Clear_action_button_cancel.svg" TargetMode="External"/><Relationship Id="rId4" Type="http://schemas.openxmlformats.org/officeDocument/2006/relationships/image" Target="../media/image58.jpeg"/><Relationship Id="rId9" Type="http://schemas.openxmlformats.org/officeDocument/2006/relationships/image" Target="../media/image61.png"/><Relationship Id="rId14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xpixel.net/Isolated-Lamp-Transparent-Electricity-Light-Bulb-3062906" TargetMode="External"/><Relationship Id="rId13" Type="http://schemas.openxmlformats.org/officeDocument/2006/relationships/image" Target="../media/image66.png"/><Relationship Id="rId3" Type="http://schemas.openxmlformats.org/officeDocument/2006/relationships/audio" Target="../media/audio1.wav"/><Relationship Id="rId7" Type="http://schemas.openxmlformats.org/officeDocument/2006/relationships/image" Target="../media/image60.png"/><Relationship Id="rId12" Type="http://schemas.openxmlformats.org/officeDocument/2006/relationships/hyperlink" Target="https://commons.wikimedia.org/wiki/File:Symbol_OK.svg" TargetMode="External"/><Relationship Id="rId2" Type="http://schemas.openxmlformats.org/officeDocument/2006/relationships/audio" Target="../media/audio2.wav"/><Relationship Id="rId16" Type="http://schemas.openxmlformats.org/officeDocument/2006/relationships/hyperlink" Target="http://commons.wikimedia.org/wiki/File:Gnome-home.png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62.png"/><Relationship Id="rId5" Type="http://schemas.openxmlformats.org/officeDocument/2006/relationships/image" Target="../media/image65.png"/><Relationship Id="rId15" Type="http://schemas.openxmlformats.org/officeDocument/2006/relationships/image" Target="../media/image64.png"/><Relationship Id="rId10" Type="http://schemas.openxmlformats.org/officeDocument/2006/relationships/hyperlink" Target="http://commons.wikimedia.org/wiki/File:Crystal_Clear_action_button_cancel.svg" TargetMode="External"/><Relationship Id="rId4" Type="http://schemas.openxmlformats.org/officeDocument/2006/relationships/image" Target="../media/image58.jpeg"/><Relationship Id="rId9" Type="http://schemas.openxmlformats.org/officeDocument/2006/relationships/image" Target="../media/image61.png"/><Relationship Id="rId14" Type="http://schemas.openxmlformats.org/officeDocument/2006/relationships/slide" Target="slide1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xpixel.net/Isolated-Lamp-Transparent-Electricity-Light-Bulb-3062906" TargetMode="External"/><Relationship Id="rId13" Type="http://schemas.openxmlformats.org/officeDocument/2006/relationships/image" Target="../media/image68.png"/><Relationship Id="rId3" Type="http://schemas.openxmlformats.org/officeDocument/2006/relationships/audio" Target="../media/audio2.wav"/><Relationship Id="rId7" Type="http://schemas.openxmlformats.org/officeDocument/2006/relationships/image" Target="../media/image60.png"/><Relationship Id="rId12" Type="http://schemas.openxmlformats.org/officeDocument/2006/relationships/hyperlink" Target="https://commons.wikimedia.org/wiki/File:Symbol_OK.svg" TargetMode="External"/><Relationship Id="rId2" Type="http://schemas.openxmlformats.org/officeDocument/2006/relationships/audio" Target="../media/audio1.wav"/><Relationship Id="rId16" Type="http://schemas.openxmlformats.org/officeDocument/2006/relationships/hyperlink" Target="http://commons.wikimedia.org/wiki/File:Gnome-home.png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62.png"/><Relationship Id="rId5" Type="http://schemas.openxmlformats.org/officeDocument/2006/relationships/image" Target="../media/image67.png"/><Relationship Id="rId15" Type="http://schemas.openxmlformats.org/officeDocument/2006/relationships/image" Target="../media/image64.png"/><Relationship Id="rId10" Type="http://schemas.openxmlformats.org/officeDocument/2006/relationships/hyperlink" Target="http://commons.wikimedia.org/wiki/File:Crystal_Clear_action_button_cancel.svg" TargetMode="External"/><Relationship Id="rId4" Type="http://schemas.openxmlformats.org/officeDocument/2006/relationships/image" Target="../media/image58.jpeg"/><Relationship Id="rId9" Type="http://schemas.openxmlformats.org/officeDocument/2006/relationships/image" Target="../media/image61.png"/><Relationship Id="rId14" Type="http://schemas.openxmlformats.org/officeDocument/2006/relationships/slide" Target="slide1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xpixel.net/Isolated-Lamp-Transparent-Electricity-Light-Bulb-3062906" TargetMode="External"/><Relationship Id="rId13" Type="http://schemas.openxmlformats.org/officeDocument/2006/relationships/image" Target="../media/image70.png"/><Relationship Id="rId3" Type="http://schemas.openxmlformats.org/officeDocument/2006/relationships/audio" Target="../media/audio2.wav"/><Relationship Id="rId7" Type="http://schemas.openxmlformats.org/officeDocument/2006/relationships/image" Target="../media/image60.png"/><Relationship Id="rId12" Type="http://schemas.openxmlformats.org/officeDocument/2006/relationships/hyperlink" Target="https://commons.wikimedia.org/wiki/File:Symbol_OK.svg" TargetMode="External"/><Relationship Id="rId2" Type="http://schemas.openxmlformats.org/officeDocument/2006/relationships/audio" Target="../media/audio1.wav"/><Relationship Id="rId16" Type="http://schemas.openxmlformats.org/officeDocument/2006/relationships/hyperlink" Target="http://commons.wikimedia.org/wiki/File:Gnome-home.png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image" Target="../media/image62.png"/><Relationship Id="rId5" Type="http://schemas.openxmlformats.org/officeDocument/2006/relationships/image" Target="../media/image69.png"/><Relationship Id="rId15" Type="http://schemas.openxmlformats.org/officeDocument/2006/relationships/image" Target="../media/image64.png"/><Relationship Id="rId10" Type="http://schemas.openxmlformats.org/officeDocument/2006/relationships/hyperlink" Target="http://commons.wikimedia.org/wiki/File:Crystal_Clear_action_button_cancel.svg" TargetMode="External"/><Relationship Id="rId4" Type="http://schemas.openxmlformats.org/officeDocument/2006/relationships/image" Target="../media/image58.jpeg"/><Relationship Id="rId9" Type="http://schemas.openxmlformats.org/officeDocument/2006/relationships/image" Target="../media/image61.png"/><Relationship Id="rId14" Type="http://schemas.openxmlformats.org/officeDocument/2006/relationships/slide" Target="slide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5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73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الرِّياضِيّات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586398" y="3163277"/>
            <a:ext cx="30219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الصَّفُّ الثّالِث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7619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تمرير أفقي 3"/>
          <p:cNvSpPr/>
          <p:nvPr/>
        </p:nvSpPr>
        <p:spPr>
          <a:xfrm>
            <a:off x="609600" y="363415"/>
            <a:ext cx="10972800" cy="2227385"/>
          </a:xfrm>
          <a:prstGeom prst="horizontalScroll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200" dirty="0" smtClean="0">
                <a:solidFill>
                  <a:schemeClr val="tx1"/>
                </a:solidFill>
              </a:rPr>
              <a:t>جَمَعَ تاجِرٌ ثِمارَ البُرتُقالِ في عامينِ فَكانَ عَدَدَ حَبّاتِ البُرتُقالِ في الْعامِ الأَوَّلِ 95845 حَبَّةَ و75521 في العامِ الثّاني ، ما الفَرْق بَيْنَ انْتاجِ الثِّمارِ في العامَيْن؟</a:t>
            </a:r>
            <a:endParaRPr lang="ar-SA" sz="3200" dirty="0">
              <a:solidFill>
                <a:schemeClr val="tx1"/>
              </a:solidFill>
            </a:endParaRPr>
          </a:p>
        </p:txBody>
      </p:sp>
      <p:pic>
        <p:nvPicPr>
          <p:cNvPr id="1026" name="Picture 2" descr="شجرة برتقال كرتون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00" y="1946153"/>
            <a:ext cx="2143125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جدول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2471423"/>
              </p:ext>
            </p:extLst>
          </p:nvPr>
        </p:nvGraphicFramePr>
        <p:xfrm>
          <a:off x="2520461" y="2778370"/>
          <a:ext cx="8757140" cy="3376246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1438754"/>
                <a:gridCol w="1472740"/>
                <a:gridCol w="1597357"/>
                <a:gridCol w="1982534"/>
                <a:gridCol w="2265755"/>
              </a:tblGrid>
              <a:tr h="987394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 smtClean="0">
                          <a:solidFill>
                            <a:schemeClr val="tx1"/>
                          </a:solidFill>
                        </a:rPr>
                        <a:t>آحاد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 smtClean="0">
                          <a:solidFill>
                            <a:schemeClr val="tx1"/>
                          </a:solidFill>
                        </a:rPr>
                        <a:t>عَشَرات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 smtClean="0">
                          <a:solidFill>
                            <a:schemeClr val="tx1"/>
                          </a:solidFill>
                        </a:rPr>
                        <a:t>مئات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 smtClean="0">
                          <a:solidFill>
                            <a:schemeClr val="tx1"/>
                          </a:solidFill>
                        </a:rPr>
                        <a:t>آحاد الأُلوف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 smtClean="0">
                          <a:solidFill>
                            <a:schemeClr val="tx1"/>
                          </a:solidFill>
                        </a:rPr>
                        <a:t>عَشَراتِ</a:t>
                      </a:r>
                      <a:r>
                        <a:rPr lang="ar-SA" sz="2800" baseline="0" dirty="0" smtClean="0">
                          <a:solidFill>
                            <a:schemeClr val="tx1"/>
                          </a:solidFill>
                        </a:rPr>
                        <a:t> الأُلوف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6284">
                <a:tc>
                  <a:txBody>
                    <a:bodyPr/>
                    <a:lstStyle/>
                    <a:p>
                      <a:pPr algn="ctr" rtl="1"/>
                      <a:r>
                        <a:rPr lang="ar-SA" sz="4400" dirty="0" smtClean="0"/>
                        <a:t>5</a:t>
                      </a:r>
                      <a:endParaRPr lang="ar-SA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400" dirty="0" smtClean="0"/>
                        <a:t>4</a:t>
                      </a:r>
                      <a:endParaRPr lang="ar-SA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400" dirty="0" smtClean="0"/>
                        <a:t>8</a:t>
                      </a:r>
                      <a:endParaRPr lang="ar-SA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4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ar-SA" sz="4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40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ar-SA" sz="4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6284">
                <a:tc>
                  <a:txBody>
                    <a:bodyPr/>
                    <a:lstStyle/>
                    <a:p>
                      <a:pPr algn="ctr" rtl="1"/>
                      <a:r>
                        <a:rPr lang="ar-SA" sz="4400" dirty="0" smtClean="0"/>
                        <a:t>1</a:t>
                      </a:r>
                      <a:endParaRPr lang="ar-SA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400" dirty="0" smtClean="0"/>
                        <a:t>2</a:t>
                      </a:r>
                      <a:endParaRPr lang="ar-SA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400" dirty="0" smtClean="0"/>
                        <a:t>5</a:t>
                      </a:r>
                      <a:endParaRPr lang="ar-SA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4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ar-SA" sz="4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4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ar-SA" sz="4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6284">
                <a:tc>
                  <a:txBody>
                    <a:bodyPr/>
                    <a:lstStyle/>
                    <a:p>
                      <a:pPr algn="ctr" rtl="1"/>
                      <a:endParaRPr lang="ar-SA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6" name="رابط مستقيم 5"/>
          <p:cNvCxnSpPr/>
          <p:nvPr/>
        </p:nvCxnSpPr>
        <p:spPr>
          <a:xfrm flipH="1">
            <a:off x="2555631" y="5334000"/>
            <a:ext cx="8710246" cy="23446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مربع نص 7"/>
          <p:cNvSpPr txBox="1"/>
          <p:nvPr/>
        </p:nvSpPr>
        <p:spPr>
          <a:xfrm>
            <a:off x="11265877" y="4394482"/>
            <a:ext cx="738554" cy="923330"/>
          </a:xfrm>
          <a:prstGeom prst="rect">
            <a:avLst/>
          </a:prstGeom>
          <a:solidFill>
            <a:srgbClr val="FF66FF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5400" dirty="0" smtClean="0"/>
              <a:t>ـــ</a:t>
            </a:r>
            <a:endParaRPr lang="ar-SA" sz="5400" dirty="0"/>
          </a:p>
        </p:txBody>
      </p:sp>
      <p:sp>
        <p:nvSpPr>
          <p:cNvPr id="9" name="مربع نص 8"/>
          <p:cNvSpPr txBox="1"/>
          <p:nvPr/>
        </p:nvSpPr>
        <p:spPr>
          <a:xfrm>
            <a:off x="10011508" y="5357446"/>
            <a:ext cx="10668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400" dirty="0" smtClean="0">
                <a:solidFill>
                  <a:srgbClr val="92D050"/>
                </a:solidFill>
              </a:rPr>
              <a:t>4</a:t>
            </a:r>
            <a:endParaRPr lang="ar-SA" sz="5400" dirty="0">
              <a:solidFill>
                <a:srgbClr val="92D050"/>
              </a:solidFill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3083170" y="5357446"/>
            <a:ext cx="10668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400" dirty="0" smtClean="0">
                <a:solidFill>
                  <a:srgbClr val="92D050"/>
                </a:solidFill>
              </a:rPr>
              <a:t>2</a:t>
            </a:r>
            <a:endParaRPr lang="ar-SA" sz="5400" dirty="0">
              <a:solidFill>
                <a:srgbClr val="92D050"/>
              </a:solidFill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5228493" y="5357446"/>
            <a:ext cx="10668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400" dirty="0" smtClean="0">
                <a:solidFill>
                  <a:srgbClr val="92D050"/>
                </a:solidFill>
              </a:rPr>
              <a:t>0</a:t>
            </a:r>
            <a:endParaRPr lang="ar-SA" sz="5400" dirty="0">
              <a:solidFill>
                <a:srgbClr val="92D050"/>
              </a:solidFill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7033846" y="5303296"/>
            <a:ext cx="10668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400" dirty="0" smtClean="0">
                <a:solidFill>
                  <a:srgbClr val="92D050"/>
                </a:solidFill>
              </a:rPr>
              <a:t>3</a:t>
            </a:r>
            <a:endParaRPr lang="ar-SA" sz="5400" dirty="0">
              <a:solidFill>
                <a:srgbClr val="92D050"/>
              </a:solidFill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8628185" y="5357446"/>
            <a:ext cx="10668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400" dirty="0" smtClean="0">
                <a:solidFill>
                  <a:srgbClr val="92D050"/>
                </a:solidFill>
              </a:rPr>
              <a:t>2</a:t>
            </a:r>
            <a:endParaRPr lang="ar-SA" sz="54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27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2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644" y="20199"/>
            <a:ext cx="12192000" cy="68580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872836" y="761817"/>
            <a:ext cx="10557164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 smtClean="0">
                <a:solidFill>
                  <a:srgbClr val="FFC000"/>
                </a:solidFill>
              </a:rPr>
              <a:t>باعَ سامي ما أَنتَجَتْهُ أَرْضُه مِنْ زَيْتِ الزَّيْتون في عام 2017 ما قيْمَتُه </a:t>
            </a:r>
            <a:r>
              <a:rPr lang="ar-SA" sz="32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87459</a:t>
            </a:r>
            <a:r>
              <a:rPr lang="ar-SA" sz="3200" dirty="0" smtClean="0">
                <a:solidFill>
                  <a:srgbClr val="FFC000"/>
                </a:solidFill>
              </a:rPr>
              <a:t> دينار وفي عام 2020 ما قيمَتُهُ </a:t>
            </a:r>
            <a:r>
              <a:rPr lang="ar-SA" sz="32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63226</a:t>
            </a:r>
            <a:r>
              <a:rPr lang="ar-SA" sz="3200" dirty="0" smtClean="0">
                <a:solidFill>
                  <a:srgbClr val="FFC000"/>
                </a:solidFill>
              </a:rPr>
              <a:t> دينار ما الفَرق في الرِّبِحِ بَيْنَ العامين؟</a:t>
            </a:r>
            <a:endParaRPr lang="ar-SA" sz="3200" dirty="0">
              <a:solidFill>
                <a:srgbClr val="FFC000"/>
              </a:solidFill>
            </a:endParaRPr>
          </a:p>
        </p:txBody>
      </p:sp>
      <p:sp>
        <p:nvSpPr>
          <p:cNvPr id="22" name="مستطيل: زوايا مستديرة 6">
            <a:extLst>
              <a:ext uri="{FF2B5EF4-FFF2-40B4-BE49-F238E27FC236}">
                <a16:creationId xmlns="" xmlns:a16="http://schemas.microsoft.com/office/drawing/2014/main" id="{1613AEEA-5A9A-4005-A391-D5A418F793CD}"/>
              </a:ext>
            </a:extLst>
          </p:cNvPr>
          <p:cNvSpPr/>
          <p:nvPr/>
        </p:nvSpPr>
        <p:spPr>
          <a:xfrm>
            <a:off x="6591858" y="1962683"/>
            <a:ext cx="3161211" cy="830997"/>
          </a:xfrm>
          <a:prstGeom prst="round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: زوايا مستديرة 26">
            <a:extLst>
              <a:ext uri="{FF2B5EF4-FFF2-40B4-BE49-F238E27FC236}">
                <a16:creationId xmlns="" xmlns:a16="http://schemas.microsoft.com/office/drawing/2014/main" id="{C25450E9-65FB-4AAF-ADA6-3FBEA12899A4}"/>
              </a:ext>
            </a:extLst>
          </p:cNvPr>
          <p:cNvSpPr/>
          <p:nvPr/>
        </p:nvSpPr>
        <p:spPr>
          <a:xfrm>
            <a:off x="6710028" y="4956611"/>
            <a:ext cx="3161211" cy="830997"/>
          </a:xfrm>
          <a:prstGeom prst="round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/>
          </a:p>
        </p:txBody>
      </p:sp>
      <p:sp>
        <p:nvSpPr>
          <p:cNvPr id="28" name="مستطيل: زوايا مستديرة 27">
            <a:extLst>
              <a:ext uri="{FF2B5EF4-FFF2-40B4-BE49-F238E27FC236}">
                <a16:creationId xmlns="" xmlns:a16="http://schemas.microsoft.com/office/drawing/2014/main" id="{5584D5EA-6967-4387-942A-38DF2AEE2169}"/>
              </a:ext>
            </a:extLst>
          </p:cNvPr>
          <p:cNvSpPr/>
          <p:nvPr/>
        </p:nvSpPr>
        <p:spPr>
          <a:xfrm>
            <a:off x="6630522" y="3407278"/>
            <a:ext cx="3161211" cy="830997"/>
          </a:xfrm>
          <a:prstGeom prst="round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رابط مستقيم 28">
            <a:extLst>
              <a:ext uri="{FF2B5EF4-FFF2-40B4-BE49-F238E27FC236}">
                <a16:creationId xmlns="" xmlns:a16="http://schemas.microsoft.com/office/drawing/2014/main" id="{150230CB-5952-4886-95A8-79588C097F69}"/>
              </a:ext>
            </a:extLst>
          </p:cNvPr>
          <p:cNvCxnSpPr>
            <a:cxnSpLocks/>
          </p:cNvCxnSpPr>
          <p:nvPr/>
        </p:nvCxnSpPr>
        <p:spPr>
          <a:xfrm flipH="1">
            <a:off x="6050356" y="4578206"/>
            <a:ext cx="4280262" cy="0"/>
          </a:xfrm>
          <a:prstGeom prst="line">
            <a:avLst/>
          </a:prstGeom>
          <a:ln w="793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مربع نص 29">
            <a:extLst>
              <a:ext uri="{FF2B5EF4-FFF2-40B4-BE49-F238E27FC236}">
                <a16:creationId xmlns="" xmlns:a16="http://schemas.microsoft.com/office/drawing/2014/main" id="{F98D1B25-E8FB-4FEB-922A-95B4BB3049EB}"/>
              </a:ext>
            </a:extLst>
          </p:cNvPr>
          <p:cNvSpPr txBox="1"/>
          <p:nvPr/>
        </p:nvSpPr>
        <p:spPr>
          <a:xfrm>
            <a:off x="9678522" y="2734125"/>
            <a:ext cx="901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800" dirty="0" smtClean="0">
                <a:solidFill>
                  <a:srgbClr val="FF0000"/>
                </a:solidFill>
              </a:rPr>
              <a:t>ـــ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="" xmlns:a16="http://schemas.microsoft.com/office/drawing/2014/main" id="{88C4F606-A481-4AD3-B1B3-7A98F1AB333F}"/>
              </a:ext>
            </a:extLst>
          </p:cNvPr>
          <p:cNvSpPr txBox="1"/>
          <p:nvPr/>
        </p:nvSpPr>
        <p:spPr>
          <a:xfrm>
            <a:off x="5939279" y="2027850"/>
            <a:ext cx="4545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800" dirty="0" smtClean="0"/>
              <a:t>87459</a:t>
            </a:r>
            <a:endParaRPr lang="en-US" sz="4800" dirty="0"/>
          </a:p>
        </p:txBody>
      </p:sp>
      <p:sp>
        <p:nvSpPr>
          <p:cNvPr id="32" name="مربع نص 31">
            <a:extLst>
              <a:ext uri="{FF2B5EF4-FFF2-40B4-BE49-F238E27FC236}">
                <a16:creationId xmlns="" xmlns:a16="http://schemas.microsoft.com/office/drawing/2014/main" id="{7831B781-781F-4828-A54C-B198D2EF0E3E}"/>
              </a:ext>
            </a:extLst>
          </p:cNvPr>
          <p:cNvSpPr txBox="1"/>
          <p:nvPr/>
        </p:nvSpPr>
        <p:spPr>
          <a:xfrm>
            <a:off x="6017696" y="3412721"/>
            <a:ext cx="4545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800" dirty="0" smtClean="0"/>
              <a:t>63226</a:t>
            </a:r>
            <a:endParaRPr lang="en-US" sz="4800" dirty="0"/>
          </a:p>
        </p:txBody>
      </p:sp>
      <p:sp>
        <p:nvSpPr>
          <p:cNvPr id="33" name="سهم: لأسفل 32">
            <a:extLst>
              <a:ext uri="{FF2B5EF4-FFF2-40B4-BE49-F238E27FC236}">
                <a16:creationId xmlns="" xmlns:a16="http://schemas.microsoft.com/office/drawing/2014/main" id="{EA97DE6E-A055-49B5-A6DB-CF28F0E7AD87}"/>
              </a:ext>
            </a:extLst>
          </p:cNvPr>
          <p:cNvSpPr/>
          <p:nvPr/>
        </p:nvSpPr>
        <p:spPr>
          <a:xfrm>
            <a:off x="8813066" y="2599177"/>
            <a:ext cx="237391" cy="973005"/>
          </a:xfrm>
          <a:prstGeom prst="downArrow">
            <a:avLst/>
          </a:prstGeom>
          <a:solidFill>
            <a:srgbClr val="FD33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مربع نص 33">
            <a:extLst>
              <a:ext uri="{FF2B5EF4-FFF2-40B4-BE49-F238E27FC236}">
                <a16:creationId xmlns="" xmlns:a16="http://schemas.microsoft.com/office/drawing/2014/main" id="{76C82586-91D6-44B5-90BB-BF3A217F5521}"/>
              </a:ext>
            </a:extLst>
          </p:cNvPr>
          <p:cNvSpPr txBox="1"/>
          <p:nvPr/>
        </p:nvSpPr>
        <p:spPr>
          <a:xfrm>
            <a:off x="8903025" y="4897621"/>
            <a:ext cx="661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5400" dirty="0" smtClean="0">
                <a:solidFill>
                  <a:srgbClr val="0000FF"/>
                </a:solidFill>
              </a:rPr>
              <a:t>3</a:t>
            </a:r>
            <a:endParaRPr lang="en-US" sz="5400" dirty="0">
              <a:solidFill>
                <a:srgbClr val="0000FF"/>
              </a:solidFill>
            </a:endParaRPr>
          </a:p>
        </p:txBody>
      </p:sp>
      <p:sp>
        <p:nvSpPr>
          <p:cNvPr id="35" name="سهم: لأسفل 34">
            <a:extLst>
              <a:ext uri="{FF2B5EF4-FFF2-40B4-BE49-F238E27FC236}">
                <a16:creationId xmlns="" xmlns:a16="http://schemas.microsoft.com/office/drawing/2014/main" id="{E38A8C47-8D77-48A4-8688-4293AF5E56D9}"/>
              </a:ext>
            </a:extLst>
          </p:cNvPr>
          <p:cNvSpPr/>
          <p:nvPr/>
        </p:nvSpPr>
        <p:spPr>
          <a:xfrm>
            <a:off x="8441780" y="2593897"/>
            <a:ext cx="237391" cy="97300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مربع نص 35">
            <a:extLst>
              <a:ext uri="{FF2B5EF4-FFF2-40B4-BE49-F238E27FC236}">
                <a16:creationId xmlns="" xmlns:a16="http://schemas.microsoft.com/office/drawing/2014/main" id="{93D5C771-AD6F-48C3-8FCF-6F3FC86479C5}"/>
              </a:ext>
            </a:extLst>
          </p:cNvPr>
          <p:cNvSpPr txBox="1"/>
          <p:nvPr/>
        </p:nvSpPr>
        <p:spPr>
          <a:xfrm>
            <a:off x="7221182" y="4918360"/>
            <a:ext cx="661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5400" dirty="0">
                <a:solidFill>
                  <a:srgbClr val="0000FF"/>
                </a:solidFill>
              </a:rPr>
              <a:t>2</a:t>
            </a:r>
            <a:endParaRPr lang="en-US" sz="5400" dirty="0">
              <a:solidFill>
                <a:srgbClr val="0000FF"/>
              </a:solidFill>
            </a:endParaRPr>
          </a:p>
        </p:txBody>
      </p:sp>
      <p:sp>
        <p:nvSpPr>
          <p:cNvPr id="37" name="مربع نص 36">
            <a:extLst>
              <a:ext uri="{FF2B5EF4-FFF2-40B4-BE49-F238E27FC236}">
                <a16:creationId xmlns="" xmlns:a16="http://schemas.microsoft.com/office/drawing/2014/main" id="{7320EA09-1AD7-4268-81E5-65743393DE21}"/>
              </a:ext>
            </a:extLst>
          </p:cNvPr>
          <p:cNvSpPr txBox="1"/>
          <p:nvPr/>
        </p:nvSpPr>
        <p:spPr>
          <a:xfrm>
            <a:off x="7629396" y="4924071"/>
            <a:ext cx="661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5400" dirty="0">
                <a:solidFill>
                  <a:srgbClr val="0000FF"/>
                </a:solidFill>
              </a:rPr>
              <a:t>4</a:t>
            </a:r>
            <a:endParaRPr lang="en-US" sz="5400" dirty="0">
              <a:solidFill>
                <a:srgbClr val="0000FF"/>
              </a:solidFill>
            </a:endParaRPr>
          </a:p>
        </p:txBody>
      </p:sp>
      <p:sp>
        <p:nvSpPr>
          <p:cNvPr id="38" name="مربع نص 37">
            <a:extLst>
              <a:ext uri="{FF2B5EF4-FFF2-40B4-BE49-F238E27FC236}">
                <a16:creationId xmlns="" xmlns:a16="http://schemas.microsoft.com/office/drawing/2014/main" id="{548AB70C-8DDF-4451-A50F-EB5A8B4B49CA}"/>
              </a:ext>
            </a:extLst>
          </p:cNvPr>
          <p:cNvSpPr txBox="1"/>
          <p:nvPr/>
        </p:nvSpPr>
        <p:spPr>
          <a:xfrm>
            <a:off x="8086596" y="4903528"/>
            <a:ext cx="661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5400" dirty="0">
                <a:solidFill>
                  <a:srgbClr val="0000FF"/>
                </a:solidFill>
              </a:rPr>
              <a:t>2</a:t>
            </a:r>
            <a:endParaRPr lang="en-US" sz="5400" dirty="0">
              <a:solidFill>
                <a:srgbClr val="0000FF"/>
              </a:solidFill>
            </a:endParaRPr>
          </a:p>
        </p:txBody>
      </p:sp>
      <p:sp>
        <p:nvSpPr>
          <p:cNvPr id="39" name="مربع نص 38">
            <a:extLst>
              <a:ext uri="{FF2B5EF4-FFF2-40B4-BE49-F238E27FC236}">
                <a16:creationId xmlns="" xmlns:a16="http://schemas.microsoft.com/office/drawing/2014/main" id="{0ECF2F1A-0126-4285-942D-D0BA9B465203}"/>
              </a:ext>
            </a:extLst>
          </p:cNvPr>
          <p:cNvSpPr txBox="1"/>
          <p:nvPr/>
        </p:nvSpPr>
        <p:spPr>
          <a:xfrm>
            <a:off x="8478311" y="4897621"/>
            <a:ext cx="661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5400" dirty="0">
                <a:solidFill>
                  <a:srgbClr val="0000FF"/>
                </a:solidFill>
              </a:rPr>
              <a:t>3</a:t>
            </a:r>
            <a:endParaRPr lang="en-US" sz="5400" dirty="0">
              <a:solidFill>
                <a:srgbClr val="0000FF"/>
              </a:solidFill>
            </a:endParaRPr>
          </a:p>
        </p:txBody>
      </p:sp>
      <p:sp>
        <p:nvSpPr>
          <p:cNvPr id="40" name="سهم: لأسفل 39">
            <a:extLst>
              <a:ext uri="{FF2B5EF4-FFF2-40B4-BE49-F238E27FC236}">
                <a16:creationId xmlns="" xmlns:a16="http://schemas.microsoft.com/office/drawing/2014/main" id="{2533070A-5073-4A71-A67F-4FC5787F578B}"/>
              </a:ext>
            </a:extLst>
          </p:cNvPr>
          <p:cNvSpPr/>
          <p:nvPr/>
        </p:nvSpPr>
        <p:spPr>
          <a:xfrm>
            <a:off x="7457704" y="2600897"/>
            <a:ext cx="237391" cy="973005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سهم: لأسفل 40">
            <a:extLst>
              <a:ext uri="{FF2B5EF4-FFF2-40B4-BE49-F238E27FC236}">
                <a16:creationId xmlns="" xmlns:a16="http://schemas.microsoft.com/office/drawing/2014/main" id="{E1AD2348-20E9-484F-AC29-D1FF936F9FB5}"/>
              </a:ext>
            </a:extLst>
          </p:cNvPr>
          <p:cNvSpPr/>
          <p:nvPr/>
        </p:nvSpPr>
        <p:spPr>
          <a:xfrm>
            <a:off x="7820040" y="2626434"/>
            <a:ext cx="237391" cy="973005"/>
          </a:xfrm>
          <a:prstGeom prst="downArrow">
            <a:avLst/>
          </a:prstGeom>
          <a:solidFill>
            <a:srgbClr val="EC44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سهم: لأسفل 41">
            <a:extLst>
              <a:ext uri="{FF2B5EF4-FFF2-40B4-BE49-F238E27FC236}">
                <a16:creationId xmlns="" xmlns:a16="http://schemas.microsoft.com/office/drawing/2014/main" id="{57467EF0-3A4C-4AF2-A068-E29428543B72}"/>
              </a:ext>
            </a:extLst>
          </p:cNvPr>
          <p:cNvSpPr/>
          <p:nvPr/>
        </p:nvSpPr>
        <p:spPr>
          <a:xfrm>
            <a:off x="8140080" y="2626435"/>
            <a:ext cx="237391" cy="973005"/>
          </a:xfrm>
          <a:prstGeom prst="down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رابط مستقيم 43"/>
          <p:cNvCxnSpPr/>
          <p:nvPr/>
        </p:nvCxnSpPr>
        <p:spPr>
          <a:xfrm flipH="1">
            <a:off x="3330434" y="4432220"/>
            <a:ext cx="257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مخطط انسيابي: شريط مثقب 44"/>
          <p:cNvSpPr/>
          <p:nvPr/>
        </p:nvSpPr>
        <p:spPr>
          <a:xfrm>
            <a:off x="4219125" y="3196028"/>
            <a:ext cx="1909290" cy="806823"/>
          </a:xfrm>
          <a:prstGeom prst="flowChartPunchedTap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 smtClean="0"/>
              <a:t>المعطيات</a:t>
            </a:r>
            <a:endParaRPr lang="ar-SA" sz="2800" dirty="0"/>
          </a:p>
        </p:txBody>
      </p:sp>
      <p:sp>
        <p:nvSpPr>
          <p:cNvPr id="46" name="مخطط انسيابي: معالجة متعاقبة 45"/>
          <p:cNvSpPr/>
          <p:nvPr/>
        </p:nvSpPr>
        <p:spPr>
          <a:xfrm>
            <a:off x="1761726" y="4311423"/>
            <a:ext cx="4177553" cy="533566"/>
          </a:xfrm>
          <a:prstGeom prst="flowChartAlternateProcess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 smtClean="0">
                <a:solidFill>
                  <a:schemeClr val="tx1"/>
                </a:solidFill>
              </a:rPr>
              <a:t>قيمَة الْبَيْع في عام 2017=87459 دينار</a:t>
            </a:r>
            <a:endParaRPr lang="ar-SA" sz="2400" dirty="0">
              <a:solidFill>
                <a:schemeClr val="tx1"/>
              </a:solidFill>
            </a:endParaRPr>
          </a:p>
        </p:txBody>
      </p:sp>
      <p:sp>
        <p:nvSpPr>
          <p:cNvPr id="47" name="مخطط انسيابي: معالجة متعاقبة 46"/>
          <p:cNvSpPr/>
          <p:nvPr/>
        </p:nvSpPr>
        <p:spPr>
          <a:xfrm>
            <a:off x="1821094" y="5101225"/>
            <a:ext cx="4196602" cy="569022"/>
          </a:xfrm>
          <a:prstGeom prst="flowChartAlternateProcess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/>
                </a:solidFill>
              </a:rPr>
              <a:t>قيمَة الْبَيْع في </a:t>
            </a:r>
            <a:r>
              <a:rPr lang="ar-SA" sz="2400" dirty="0" smtClean="0">
                <a:solidFill>
                  <a:schemeClr val="tx1"/>
                </a:solidFill>
              </a:rPr>
              <a:t>عام 2020=63226 دينار</a:t>
            </a:r>
            <a:endParaRPr lang="ar-SA" sz="2400" dirty="0">
              <a:solidFill>
                <a:schemeClr val="tx1"/>
              </a:solidFill>
            </a:endParaRPr>
          </a:p>
        </p:txBody>
      </p:sp>
      <p:sp>
        <p:nvSpPr>
          <p:cNvPr id="48" name="وسيلة شرح على شكل سحابة 47"/>
          <p:cNvSpPr/>
          <p:nvPr/>
        </p:nvSpPr>
        <p:spPr>
          <a:xfrm>
            <a:off x="2539865" y="1839035"/>
            <a:ext cx="3358519" cy="1397223"/>
          </a:xfrm>
          <a:prstGeom prst="cloudCallout">
            <a:avLst>
              <a:gd name="adj1" fmla="val -84560"/>
              <a:gd name="adj2" fmla="val 53660"/>
            </a:avLst>
          </a:prstGeom>
          <a:noFill/>
          <a:ln w="825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/>
              <a:t>المَطلوب: مَعْرِفَة الْفَرْق في الرِّبِح بَيْنَ العامَيْن</a:t>
            </a:r>
            <a:endParaRPr lang="ar-SA" dirty="0"/>
          </a:p>
        </p:txBody>
      </p:sp>
      <p:pic>
        <p:nvPicPr>
          <p:cNvPr id="1026" name="Picture 2" descr="كرتون | مستقل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24" y="1839035"/>
            <a:ext cx="4519092" cy="449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41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 animBg="1"/>
      <p:bldP spid="34" grpId="0"/>
      <p:bldP spid="35" grpId="0" animBg="1"/>
      <p:bldP spid="36" grpId="0"/>
      <p:bldP spid="37" grpId="0"/>
      <p:bldP spid="38" grpId="0"/>
      <p:bldP spid="39" grpId="0"/>
      <p:bldP spid="40" grpId="0" animBg="1"/>
      <p:bldP spid="41" grpId="0" animBg="1"/>
      <p:bldP spid="42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فقاعة التفكير: على شكل سحابة 2">
            <a:extLst>
              <a:ext uri="{FF2B5EF4-FFF2-40B4-BE49-F238E27FC236}">
                <a16:creationId xmlns="" xmlns:a16="http://schemas.microsoft.com/office/drawing/2014/main" id="{941B2BBE-572D-4862-80B3-EB9E6DC557F2}"/>
              </a:ext>
            </a:extLst>
          </p:cNvPr>
          <p:cNvSpPr/>
          <p:nvPr/>
        </p:nvSpPr>
        <p:spPr>
          <a:xfrm>
            <a:off x="381000" y="449578"/>
            <a:ext cx="5714999" cy="1867989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JO" sz="3600" b="1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هَيّا </a:t>
            </a:r>
            <a:r>
              <a:rPr lang="ar-JO" sz="3600" b="1" spc="50" dirty="0" smtClean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بِنا</a:t>
            </a:r>
            <a:r>
              <a:rPr lang="en-US" sz="3600" b="1" spc="50" dirty="0" smtClean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ar-SA" sz="3600" b="1" spc="50" dirty="0" smtClean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نُحَوّل مِنْ طَرْحٍ أُفُقي إِلى طَرْحٍ عَمودي</a:t>
            </a:r>
            <a:endParaRPr lang="en-US" sz="3600" b="1" spc="50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="" xmlns:a16="http://schemas.microsoft.com/office/drawing/2014/main" id="{C1C0F177-4307-4348-A5DF-07196F923523}"/>
              </a:ext>
            </a:extLst>
          </p:cNvPr>
          <p:cNvSpPr txBox="1"/>
          <p:nvPr/>
        </p:nvSpPr>
        <p:spPr>
          <a:xfrm>
            <a:off x="6083662" y="2548525"/>
            <a:ext cx="45458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600" dirty="0" smtClean="0">
                <a:solidFill>
                  <a:srgbClr val="F1A19F"/>
                </a:solidFill>
              </a:rPr>
              <a:t>95863</a:t>
            </a:r>
            <a:endParaRPr lang="en-US" sz="6600" dirty="0">
              <a:solidFill>
                <a:srgbClr val="F1A19F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="" xmlns:a16="http://schemas.microsoft.com/office/drawing/2014/main" id="{0024720F-6302-41CD-88A7-0CD0541BFF36}"/>
              </a:ext>
            </a:extLst>
          </p:cNvPr>
          <p:cNvSpPr txBox="1"/>
          <p:nvPr/>
        </p:nvSpPr>
        <p:spPr>
          <a:xfrm>
            <a:off x="6155482" y="3810339"/>
            <a:ext cx="45458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600" dirty="0" smtClean="0">
                <a:solidFill>
                  <a:srgbClr val="F1A19F"/>
                </a:solidFill>
              </a:rPr>
              <a:t>51633</a:t>
            </a:r>
            <a:endParaRPr lang="en-US" sz="6600" dirty="0">
              <a:solidFill>
                <a:srgbClr val="F1A19F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="" xmlns:a16="http://schemas.microsoft.com/office/drawing/2014/main" id="{B4C49A09-C827-4AB6-BD45-42C09828844C}"/>
              </a:ext>
            </a:extLst>
          </p:cNvPr>
          <p:cNvSpPr txBox="1"/>
          <p:nvPr/>
        </p:nvSpPr>
        <p:spPr>
          <a:xfrm>
            <a:off x="10064930" y="3344877"/>
            <a:ext cx="9013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9600" dirty="0" smtClean="0">
                <a:solidFill>
                  <a:srgbClr val="FF0000"/>
                </a:solidFill>
              </a:rPr>
              <a:t>ــ</a:t>
            </a:r>
            <a:endParaRPr lang="en-US" sz="9600" dirty="0">
              <a:solidFill>
                <a:srgbClr val="FF0000"/>
              </a:solidFill>
            </a:endParaRPr>
          </a:p>
        </p:txBody>
      </p:sp>
      <p:cxnSp>
        <p:nvCxnSpPr>
          <p:cNvPr id="9" name="رابط مستقيم 8">
            <a:extLst>
              <a:ext uri="{FF2B5EF4-FFF2-40B4-BE49-F238E27FC236}">
                <a16:creationId xmlns="" xmlns:a16="http://schemas.microsoft.com/office/drawing/2014/main" id="{00C7263F-EF2A-4281-B008-85BB0D21C07D}"/>
              </a:ext>
            </a:extLst>
          </p:cNvPr>
          <p:cNvCxnSpPr>
            <a:cxnSpLocks/>
          </p:cNvCxnSpPr>
          <p:nvPr/>
        </p:nvCxnSpPr>
        <p:spPr>
          <a:xfrm flipH="1">
            <a:off x="6235337" y="4975522"/>
            <a:ext cx="4280262" cy="0"/>
          </a:xfrm>
          <a:prstGeom prst="line">
            <a:avLst/>
          </a:prstGeom>
          <a:ln w="793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سهم: لأسفل 10">
            <a:extLst>
              <a:ext uri="{FF2B5EF4-FFF2-40B4-BE49-F238E27FC236}">
                <a16:creationId xmlns="" xmlns:a16="http://schemas.microsoft.com/office/drawing/2014/main" id="{72E24319-0143-40B0-904A-494FDCA8B463}"/>
              </a:ext>
            </a:extLst>
          </p:cNvPr>
          <p:cNvSpPr/>
          <p:nvPr/>
        </p:nvSpPr>
        <p:spPr>
          <a:xfrm>
            <a:off x="9157063" y="3297792"/>
            <a:ext cx="330925" cy="717458"/>
          </a:xfrm>
          <a:prstGeom prst="downArrow">
            <a:avLst/>
          </a:prstGeom>
          <a:solidFill>
            <a:srgbClr val="FD33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مربع نص 10">
            <a:extLst>
              <a:ext uri="{FF2B5EF4-FFF2-40B4-BE49-F238E27FC236}">
                <a16:creationId xmlns="" xmlns:a16="http://schemas.microsoft.com/office/drawing/2014/main" id="{34F62E69-937C-42D2-A2A2-0BEE68AD55D6}"/>
              </a:ext>
            </a:extLst>
          </p:cNvPr>
          <p:cNvSpPr txBox="1"/>
          <p:nvPr/>
        </p:nvSpPr>
        <p:spPr>
          <a:xfrm>
            <a:off x="9028273" y="4980910"/>
            <a:ext cx="5523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600" dirty="0" smtClean="0">
                <a:solidFill>
                  <a:schemeClr val="accent1"/>
                </a:solidFill>
              </a:rPr>
              <a:t>0</a:t>
            </a:r>
            <a:endParaRPr lang="en-US" sz="6600" dirty="0">
              <a:solidFill>
                <a:schemeClr val="accent1"/>
              </a:solidFill>
            </a:endParaRPr>
          </a:p>
        </p:txBody>
      </p:sp>
      <p:sp>
        <p:nvSpPr>
          <p:cNvPr id="12" name="سهم: لأسفل 13">
            <a:extLst>
              <a:ext uri="{FF2B5EF4-FFF2-40B4-BE49-F238E27FC236}">
                <a16:creationId xmlns="" xmlns:a16="http://schemas.microsoft.com/office/drawing/2014/main" id="{79404980-22B9-456F-82D7-B2C993C54B29}"/>
              </a:ext>
            </a:extLst>
          </p:cNvPr>
          <p:cNvSpPr/>
          <p:nvPr/>
        </p:nvSpPr>
        <p:spPr>
          <a:xfrm>
            <a:off x="8767586" y="3297795"/>
            <a:ext cx="279937" cy="797895"/>
          </a:xfrm>
          <a:prstGeom prst="downArrow">
            <a:avLst/>
          </a:prstGeom>
          <a:solidFill>
            <a:srgbClr val="FD33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ربع نص 12">
            <a:extLst>
              <a:ext uri="{FF2B5EF4-FFF2-40B4-BE49-F238E27FC236}">
                <a16:creationId xmlns="" xmlns:a16="http://schemas.microsoft.com/office/drawing/2014/main" id="{CDDD08EE-FA36-43E1-8DF4-B02B99F8AD47}"/>
              </a:ext>
            </a:extLst>
          </p:cNvPr>
          <p:cNvSpPr txBox="1"/>
          <p:nvPr/>
        </p:nvSpPr>
        <p:spPr>
          <a:xfrm>
            <a:off x="8529918" y="4980910"/>
            <a:ext cx="6850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600" dirty="0" smtClean="0">
                <a:solidFill>
                  <a:schemeClr val="accent1"/>
                </a:solidFill>
              </a:rPr>
              <a:t>3</a:t>
            </a:r>
            <a:endParaRPr lang="en-US" sz="6600" dirty="0">
              <a:solidFill>
                <a:schemeClr val="accent1"/>
              </a:solidFill>
            </a:endParaRPr>
          </a:p>
        </p:txBody>
      </p:sp>
      <p:sp>
        <p:nvSpPr>
          <p:cNvPr id="14" name="سهم: لأسفل 15">
            <a:extLst>
              <a:ext uri="{FF2B5EF4-FFF2-40B4-BE49-F238E27FC236}">
                <a16:creationId xmlns="" xmlns:a16="http://schemas.microsoft.com/office/drawing/2014/main" id="{93D23391-D4C5-42BA-AA50-A42E21680A1C}"/>
              </a:ext>
            </a:extLst>
          </p:cNvPr>
          <p:cNvSpPr/>
          <p:nvPr/>
        </p:nvSpPr>
        <p:spPr>
          <a:xfrm>
            <a:off x="8275949" y="3297792"/>
            <a:ext cx="304941" cy="776214"/>
          </a:xfrm>
          <a:prstGeom prst="downArrow">
            <a:avLst/>
          </a:prstGeom>
          <a:solidFill>
            <a:srgbClr val="FD33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مربع نص 14">
            <a:extLst>
              <a:ext uri="{FF2B5EF4-FFF2-40B4-BE49-F238E27FC236}">
                <a16:creationId xmlns="" xmlns:a16="http://schemas.microsoft.com/office/drawing/2014/main" id="{8143A00E-7254-4D39-9409-61F4E7ABA80D}"/>
              </a:ext>
            </a:extLst>
          </p:cNvPr>
          <p:cNvSpPr txBox="1"/>
          <p:nvPr/>
        </p:nvSpPr>
        <p:spPr>
          <a:xfrm>
            <a:off x="7984162" y="4980910"/>
            <a:ext cx="6850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600" dirty="0" smtClean="0">
                <a:solidFill>
                  <a:schemeClr val="accent1"/>
                </a:solidFill>
              </a:rPr>
              <a:t>2</a:t>
            </a:r>
            <a:endParaRPr lang="en-US" sz="6600" dirty="0">
              <a:solidFill>
                <a:schemeClr val="accent1"/>
              </a:solidFill>
            </a:endParaRPr>
          </a:p>
        </p:txBody>
      </p:sp>
      <p:sp>
        <p:nvSpPr>
          <p:cNvPr id="16" name="سهم: لأسفل 18">
            <a:extLst>
              <a:ext uri="{FF2B5EF4-FFF2-40B4-BE49-F238E27FC236}">
                <a16:creationId xmlns="" xmlns:a16="http://schemas.microsoft.com/office/drawing/2014/main" id="{69F76683-2CF8-4C8D-AA56-5FE739F8EBB9}"/>
              </a:ext>
            </a:extLst>
          </p:cNvPr>
          <p:cNvSpPr/>
          <p:nvPr/>
        </p:nvSpPr>
        <p:spPr>
          <a:xfrm>
            <a:off x="7846422" y="3297795"/>
            <a:ext cx="304941" cy="776212"/>
          </a:xfrm>
          <a:prstGeom prst="downArrow">
            <a:avLst/>
          </a:prstGeom>
          <a:solidFill>
            <a:srgbClr val="FD33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مربع نص 16">
            <a:extLst>
              <a:ext uri="{FF2B5EF4-FFF2-40B4-BE49-F238E27FC236}">
                <a16:creationId xmlns="" xmlns:a16="http://schemas.microsoft.com/office/drawing/2014/main" id="{CB8DD9F9-0994-4BD6-BD6A-5750ED86FB81}"/>
              </a:ext>
            </a:extLst>
          </p:cNvPr>
          <p:cNvSpPr txBox="1"/>
          <p:nvPr/>
        </p:nvSpPr>
        <p:spPr>
          <a:xfrm>
            <a:off x="7541253" y="5000922"/>
            <a:ext cx="6850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600" dirty="0" smtClean="0">
                <a:solidFill>
                  <a:schemeClr val="accent1"/>
                </a:solidFill>
              </a:rPr>
              <a:t>4</a:t>
            </a:r>
            <a:endParaRPr lang="en-US" sz="6600" dirty="0">
              <a:solidFill>
                <a:schemeClr val="accent1"/>
              </a:solidFill>
            </a:endParaRPr>
          </a:p>
        </p:txBody>
      </p:sp>
      <p:sp>
        <p:nvSpPr>
          <p:cNvPr id="18" name="سهم: لأسفل 20">
            <a:extLst>
              <a:ext uri="{FF2B5EF4-FFF2-40B4-BE49-F238E27FC236}">
                <a16:creationId xmlns="" xmlns:a16="http://schemas.microsoft.com/office/drawing/2014/main" id="{B6E05582-1606-4E1A-929A-277FC863560F}"/>
              </a:ext>
            </a:extLst>
          </p:cNvPr>
          <p:cNvSpPr/>
          <p:nvPr/>
        </p:nvSpPr>
        <p:spPr>
          <a:xfrm>
            <a:off x="7372042" y="3297795"/>
            <a:ext cx="304941" cy="776211"/>
          </a:xfrm>
          <a:prstGeom prst="downArrow">
            <a:avLst/>
          </a:prstGeom>
          <a:solidFill>
            <a:srgbClr val="FD33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مربع نص 18">
            <a:extLst>
              <a:ext uri="{FF2B5EF4-FFF2-40B4-BE49-F238E27FC236}">
                <a16:creationId xmlns="" xmlns:a16="http://schemas.microsoft.com/office/drawing/2014/main" id="{0B1608A3-8497-4896-94DA-3A0ED7B1386A}"/>
              </a:ext>
            </a:extLst>
          </p:cNvPr>
          <p:cNvSpPr txBox="1"/>
          <p:nvPr/>
        </p:nvSpPr>
        <p:spPr>
          <a:xfrm>
            <a:off x="7120240" y="4975522"/>
            <a:ext cx="6850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600" dirty="0">
                <a:solidFill>
                  <a:schemeClr val="accent1"/>
                </a:solidFill>
              </a:rPr>
              <a:t>4</a:t>
            </a:r>
            <a:endParaRPr lang="en-US" sz="6600" dirty="0">
              <a:solidFill>
                <a:schemeClr val="accent1"/>
              </a:solidFill>
            </a:endParaRPr>
          </a:p>
        </p:txBody>
      </p:sp>
      <p:pic>
        <p:nvPicPr>
          <p:cNvPr id="2056" name="Picture 8" descr="Download Teacher Hd HQ PNG Image | FreePNGIm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3777180"/>
            <a:ext cx="2124075" cy="255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9425212" y="635000"/>
            <a:ext cx="1941288" cy="74857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 smtClean="0">
                <a:solidFill>
                  <a:schemeClr val="tx1"/>
                </a:solidFill>
              </a:rPr>
              <a:t>95863</a:t>
            </a:r>
            <a:endParaRPr lang="ar-SA" sz="4000" dirty="0">
              <a:solidFill>
                <a:schemeClr val="tx1"/>
              </a:solidFill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="" xmlns:a16="http://schemas.microsoft.com/office/drawing/2014/main" id="{B4C49A09-C827-4AB6-BD45-42C09828844C}"/>
              </a:ext>
            </a:extLst>
          </p:cNvPr>
          <p:cNvSpPr txBox="1"/>
          <p:nvPr/>
        </p:nvSpPr>
        <p:spPr>
          <a:xfrm>
            <a:off x="8580890" y="0"/>
            <a:ext cx="9013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9600" dirty="0" smtClean="0">
                <a:solidFill>
                  <a:srgbClr val="FF0000"/>
                </a:solidFill>
              </a:rPr>
              <a:t>ـ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26" name="مستطيل 25"/>
          <p:cNvSpPr/>
          <p:nvPr/>
        </p:nvSpPr>
        <p:spPr>
          <a:xfrm>
            <a:off x="6706339" y="635000"/>
            <a:ext cx="1941288" cy="74857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 smtClean="0">
                <a:solidFill>
                  <a:schemeClr val="tx1"/>
                </a:solidFill>
              </a:rPr>
              <a:t>51633</a:t>
            </a:r>
            <a:endParaRPr lang="ar-SA" sz="4000" dirty="0">
              <a:solidFill>
                <a:schemeClr val="tx1"/>
              </a:solidFill>
            </a:endParaRPr>
          </a:p>
        </p:txBody>
      </p:sp>
      <p:grpSp>
        <p:nvGrpSpPr>
          <p:cNvPr id="23" name="مجموعة 22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24" name="سهم إلى اليمين 23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مربع نص 2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4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4068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509451" y="1478168"/>
            <a:ext cx="6988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تَدْريباتُ الْكِتاب</a:t>
            </a:r>
            <a:r>
              <a:rPr lang="ar-SA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94960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178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7541620" y="561703"/>
            <a:ext cx="4127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FFC000"/>
                </a:solidFill>
              </a:rPr>
              <a:t>تَدْريبُ الْكِتاب</a:t>
            </a:r>
            <a:endParaRPr lang="en-US" sz="6000" b="1" dirty="0">
              <a:solidFill>
                <a:srgbClr val="FFC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41" y="1466849"/>
            <a:ext cx="11532637" cy="4821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مجموعة 4"/>
          <p:cNvGrpSpPr/>
          <p:nvPr/>
        </p:nvGrpSpPr>
        <p:grpSpPr>
          <a:xfrm>
            <a:off x="317241" y="95249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4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2422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37996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نَلْعَب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920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"/>
            <a:ext cx="12192000" cy="6858000"/>
          </a:xfrm>
          <a:prstGeom prst="rect">
            <a:avLst/>
          </a:prstGeom>
        </p:spPr>
      </p:pic>
      <p:sp>
        <p:nvSpPr>
          <p:cNvPr id="9" name="مربع نص 8"/>
          <p:cNvSpPr txBox="1"/>
          <p:nvPr/>
        </p:nvSpPr>
        <p:spPr>
          <a:xfrm>
            <a:off x="2119086" y="1117600"/>
            <a:ext cx="854891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 smtClean="0"/>
              <a:t>ما ناتِج طَرح الْعَدَدَيْن 95431-50210</a:t>
            </a:r>
            <a:endParaRPr lang="ar-SA" sz="3200" dirty="0"/>
          </a:p>
        </p:txBody>
      </p:sp>
      <p:graphicFrame>
        <p:nvGraphicFramePr>
          <p:cNvPr id="10" name="رسم تخطيطي 9"/>
          <p:cNvGraphicFramePr/>
          <p:nvPr>
            <p:extLst>
              <p:ext uri="{D42A27DB-BD31-4B8C-83A1-F6EECF244321}">
                <p14:modId xmlns:p14="http://schemas.microsoft.com/office/powerpoint/2010/main" val="1801700256"/>
              </p:ext>
            </p:extLst>
          </p:nvPr>
        </p:nvGraphicFramePr>
        <p:xfrm>
          <a:off x="2032000" y="2452914"/>
          <a:ext cx="8026400" cy="36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7724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"/>
            <a:ext cx="12192000" cy="6858000"/>
          </a:xfrm>
          <a:prstGeom prst="rect">
            <a:avLst/>
          </a:prstGeom>
        </p:spPr>
      </p:pic>
      <p:sp>
        <p:nvSpPr>
          <p:cNvPr id="9" name="مربع نص 8"/>
          <p:cNvSpPr txBox="1"/>
          <p:nvPr/>
        </p:nvSpPr>
        <p:spPr>
          <a:xfrm>
            <a:off x="2206172" y="1138418"/>
            <a:ext cx="854891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 smtClean="0"/>
              <a:t>ما ناتِج طَرح الْعَدَدَيْن </a:t>
            </a:r>
            <a:r>
              <a:rPr lang="ar-SA" sz="3200" dirty="0" smtClean="0">
                <a:solidFill>
                  <a:srgbClr val="FF0000"/>
                </a:solidFill>
              </a:rPr>
              <a:t>67801- 13201</a:t>
            </a:r>
            <a:endParaRPr lang="ar-SA" sz="3200" dirty="0"/>
          </a:p>
        </p:txBody>
      </p:sp>
      <p:graphicFrame>
        <p:nvGraphicFramePr>
          <p:cNvPr id="10" name="رسم تخطيطي 9"/>
          <p:cNvGraphicFramePr/>
          <p:nvPr>
            <p:extLst>
              <p:ext uri="{D42A27DB-BD31-4B8C-83A1-F6EECF244321}">
                <p14:modId xmlns:p14="http://schemas.microsoft.com/office/powerpoint/2010/main" val="1352282180"/>
              </p:ext>
            </p:extLst>
          </p:nvPr>
        </p:nvGraphicFramePr>
        <p:xfrm>
          <a:off x="2032000" y="2452914"/>
          <a:ext cx="8026400" cy="36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9453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"/>
            <a:ext cx="12192000" cy="6858000"/>
          </a:xfrm>
          <a:prstGeom prst="rect">
            <a:avLst/>
          </a:prstGeom>
        </p:spPr>
      </p:pic>
      <p:sp>
        <p:nvSpPr>
          <p:cNvPr id="9" name="مربع نص 8"/>
          <p:cNvSpPr txBox="1"/>
          <p:nvPr/>
        </p:nvSpPr>
        <p:spPr>
          <a:xfrm>
            <a:off x="2119086" y="1117600"/>
            <a:ext cx="854891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 smtClean="0"/>
              <a:t>ما ناتِج طَرح الْعَدَدَيْن </a:t>
            </a:r>
            <a:r>
              <a:rPr lang="ar-SA" sz="3200" dirty="0" smtClean="0">
                <a:solidFill>
                  <a:srgbClr val="FF0000"/>
                </a:solidFill>
              </a:rPr>
              <a:t>41258-30142</a:t>
            </a:r>
            <a:endParaRPr lang="ar-SA" sz="3200" dirty="0"/>
          </a:p>
        </p:txBody>
      </p:sp>
      <p:graphicFrame>
        <p:nvGraphicFramePr>
          <p:cNvPr id="10" name="رسم تخطيطي 9">
            <a:hlinkClick r:id="rId3" action="ppaction://hlinksldjump"/>
          </p:cNvPr>
          <p:cNvGraphicFramePr/>
          <p:nvPr>
            <p:extLst>
              <p:ext uri="{D42A27DB-BD31-4B8C-83A1-F6EECF244321}">
                <p14:modId xmlns:p14="http://schemas.microsoft.com/office/powerpoint/2010/main" val="3763303608"/>
              </p:ext>
            </p:extLst>
          </p:nvPr>
        </p:nvGraphicFramePr>
        <p:xfrm>
          <a:off x="2032000" y="2452914"/>
          <a:ext cx="8026400" cy="36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7" name="سهم إلى اليمين 6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مربع نص 7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9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9453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وسيلة شرح على شكل سحابة 1"/>
          <p:cNvSpPr/>
          <p:nvPr/>
        </p:nvSpPr>
        <p:spPr>
          <a:xfrm>
            <a:off x="1132114" y="711200"/>
            <a:ext cx="6212115" cy="2452914"/>
          </a:xfrm>
          <a:prstGeom prst="cloudCallout">
            <a:avLst>
              <a:gd name="adj1" fmla="val 40148"/>
              <a:gd name="adj2" fmla="val 6309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 smtClean="0">
                <a:solidFill>
                  <a:schemeClr val="tx1"/>
                </a:solidFill>
              </a:rPr>
              <a:t>اجابة صحيحة</a:t>
            </a:r>
            <a:endParaRPr lang="ar-SA" sz="4400" dirty="0">
              <a:solidFill>
                <a:schemeClr val="tx1"/>
              </a:solidFill>
            </a:endParaRPr>
          </a:p>
        </p:txBody>
      </p:sp>
      <p:pic>
        <p:nvPicPr>
          <p:cNvPr id="1032" name="Picture 8" descr="Spongebob Squarepants Cartoon Knipperen Van Een Oog Illustratie Avontuur –  Redactionele stockfoto © chutimakuanamon #253317408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141" y="2807833"/>
            <a:ext cx="4286250" cy="38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نجمة مكونة من 6 نقاط 6">
            <a:hlinkClick r:id="rId5" action="ppaction://hlinksldjump"/>
          </p:cNvPr>
          <p:cNvSpPr/>
          <p:nvPr/>
        </p:nvSpPr>
        <p:spPr>
          <a:xfrm>
            <a:off x="522514" y="5486400"/>
            <a:ext cx="2525486" cy="1132114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 smtClean="0"/>
              <a:t>عودة</a:t>
            </a:r>
            <a:endParaRPr lang="ar-SA" sz="4400" dirty="0"/>
          </a:p>
        </p:txBody>
      </p:sp>
    </p:spTree>
    <p:extLst>
      <p:ext uri="{BB962C8B-B14F-4D97-AF65-F5344CB8AC3E}">
        <p14:creationId xmlns:p14="http://schemas.microsoft.com/office/powerpoint/2010/main" val="117129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255592" y="184946"/>
            <a:ext cx="36808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6600" b="1" dirty="0" smtClean="0">
                <a:ln/>
                <a:solidFill>
                  <a:srgbClr val="FFC000"/>
                </a:solidFill>
              </a:rPr>
              <a:t>فَريقُ الْعَمَل </a:t>
            </a:r>
            <a:r>
              <a:rPr lang="ar-SA" sz="6600" b="1" cap="none" spc="0" dirty="0" smtClean="0">
                <a:ln/>
                <a:solidFill>
                  <a:srgbClr val="FFC000"/>
                </a:solidFill>
                <a:effectLst/>
              </a:rPr>
              <a:t> </a:t>
            </a:r>
            <a:endParaRPr lang="ar-SA" sz="6600" b="1" cap="none" spc="0" dirty="0">
              <a:ln/>
              <a:solidFill>
                <a:srgbClr val="FFC000"/>
              </a:solidFill>
              <a:effectLst/>
            </a:endParaRPr>
          </a:p>
        </p:txBody>
      </p:sp>
      <p:graphicFrame>
        <p:nvGraphicFramePr>
          <p:cNvPr id="4" name="جدول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044059"/>
              </p:ext>
            </p:extLst>
          </p:nvPr>
        </p:nvGraphicFramePr>
        <p:xfrm>
          <a:off x="2159563" y="1628800"/>
          <a:ext cx="7686650" cy="158496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3843325"/>
                <a:gridCol w="3843325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 بنات زعترة</a:t>
                      </a:r>
                      <a:r>
                        <a:rPr lang="ar-SA" sz="2000" b="1" baseline="0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الأساسية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شرين محمود عثمان</a:t>
                      </a:r>
                      <a:r>
                        <a:rPr lang="ar-SA" sz="2000" b="1" baseline="0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أبو طه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</a:t>
                      </a:r>
                      <a:r>
                        <a:rPr lang="ar-SA" sz="2000" b="1" baseline="0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الفجر الأساسية المختلطة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إيمان ابراهيم محمد </a:t>
                      </a:r>
                      <a:r>
                        <a:rPr lang="ar-SA" sz="2000" b="1" dirty="0" err="1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بلاصي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 بنات تل الربيع الأساسية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أميرة محمد حامد سباتين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 البراق الأساسية</a:t>
                      </a:r>
                      <a:r>
                        <a:rPr lang="ar-SA" sz="2000" b="1" baseline="0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المختلطة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وفاء خضر </a:t>
                      </a:r>
                      <a:r>
                        <a:rPr lang="ar-SA" sz="2000" b="1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حسن صلاح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مربع نص 4"/>
          <p:cNvSpPr txBox="1"/>
          <p:nvPr/>
        </p:nvSpPr>
        <p:spPr>
          <a:xfrm>
            <a:off x="3013656" y="3690610"/>
            <a:ext cx="624131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600" b="1" dirty="0" smtClean="0">
                <a:solidFill>
                  <a:srgbClr val="FFFF00"/>
                </a:solidFill>
              </a:rPr>
              <a:t>بإشراف </a:t>
            </a:r>
            <a:r>
              <a:rPr lang="ar-SA" sz="4000" b="1" dirty="0" smtClean="0">
                <a:solidFill>
                  <a:srgbClr val="FFFF00"/>
                </a:solidFill>
              </a:rPr>
              <a:t>الأستاذ</a:t>
            </a:r>
            <a:r>
              <a:rPr lang="ar-SA" sz="3600" b="1" dirty="0" smtClean="0">
                <a:solidFill>
                  <a:srgbClr val="FFFF00"/>
                </a:solidFill>
              </a:rPr>
              <a:t> عصام عبيد الله</a:t>
            </a:r>
            <a:endParaRPr lang="ar-SA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02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9 صورة لسبونج بوب حزينة 2021 - الطير الأبابيل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وسيلة شرح على شكل سحابة 1"/>
          <p:cNvSpPr/>
          <p:nvPr/>
        </p:nvSpPr>
        <p:spPr>
          <a:xfrm>
            <a:off x="232229" y="508000"/>
            <a:ext cx="4992914" cy="2191657"/>
          </a:xfrm>
          <a:prstGeom prst="cloud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 smtClean="0">
                <a:solidFill>
                  <a:schemeClr val="tx1"/>
                </a:solidFill>
              </a:rPr>
              <a:t>حاول مرة اخرى</a:t>
            </a:r>
            <a:endParaRPr lang="ar-SA" sz="4400" dirty="0">
              <a:solidFill>
                <a:schemeClr val="tx1"/>
              </a:solidFill>
            </a:endParaRPr>
          </a:p>
        </p:txBody>
      </p:sp>
      <p:sp>
        <p:nvSpPr>
          <p:cNvPr id="3" name="نجمة مكونة من 6 نقاط 2">
            <a:hlinkClick r:id="rId4" action="ppaction://hlinksldjump"/>
          </p:cNvPr>
          <p:cNvSpPr/>
          <p:nvPr/>
        </p:nvSpPr>
        <p:spPr>
          <a:xfrm>
            <a:off x="522514" y="5486400"/>
            <a:ext cx="2525486" cy="1132114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 smtClean="0"/>
              <a:t>عودة</a:t>
            </a:r>
            <a:endParaRPr lang="ar-SA" sz="4400" dirty="0"/>
          </a:p>
        </p:txBody>
      </p:sp>
    </p:spTree>
    <p:extLst>
      <p:ext uri="{BB962C8B-B14F-4D97-AF65-F5344CB8AC3E}">
        <p14:creationId xmlns:p14="http://schemas.microsoft.com/office/powerpoint/2010/main" val="390123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وسيلة شرح على شكل سحابة 1"/>
          <p:cNvSpPr/>
          <p:nvPr/>
        </p:nvSpPr>
        <p:spPr>
          <a:xfrm>
            <a:off x="1132114" y="711200"/>
            <a:ext cx="6212115" cy="2452914"/>
          </a:xfrm>
          <a:prstGeom prst="cloudCallout">
            <a:avLst>
              <a:gd name="adj1" fmla="val 40148"/>
              <a:gd name="adj2" fmla="val 6309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 smtClean="0">
                <a:solidFill>
                  <a:schemeClr val="tx1"/>
                </a:solidFill>
              </a:rPr>
              <a:t>اجابة صحيحة</a:t>
            </a:r>
            <a:endParaRPr lang="ar-SA" sz="4400" dirty="0">
              <a:solidFill>
                <a:schemeClr val="tx1"/>
              </a:solidFill>
            </a:endParaRPr>
          </a:p>
        </p:txBody>
      </p:sp>
      <p:pic>
        <p:nvPicPr>
          <p:cNvPr id="1032" name="Picture 8" descr="Spongebob Squarepants Cartoon Knipperen Van Een Oog Illustratie Avontuur –  Redactionele stockfoto © chutimakuanamon #2533174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141" y="2807833"/>
            <a:ext cx="4286250" cy="38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نجمة مكونة من 6 نقاط 6">
            <a:hlinkClick r:id="rId4" action="ppaction://hlinksldjump"/>
          </p:cNvPr>
          <p:cNvSpPr/>
          <p:nvPr/>
        </p:nvSpPr>
        <p:spPr>
          <a:xfrm>
            <a:off x="522514" y="5486400"/>
            <a:ext cx="2525486" cy="1132114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 smtClean="0"/>
              <a:t>عودة</a:t>
            </a:r>
            <a:endParaRPr lang="ar-SA" sz="4400" dirty="0"/>
          </a:p>
        </p:txBody>
      </p:sp>
    </p:spTree>
    <p:extLst>
      <p:ext uri="{BB962C8B-B14F-4D97-AF65-F5344CB8AC3E}">
        <p14:creationId xmlns:p14="http://schemas.microsoft.com/office/powerpoint/2010/main" val="113263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9 صورة لسبونج بوب حزينة 2021 - الطير الأبابيل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وسيلة شرح على شكل سحابة 1"/>
          <p:cNvSpPr/>
          <p:nvPr/>
        </p:nvSpPr>
        <p:spPr>
          <a:xfrm>
            <a:off x="232229" y="508000"/>
            <a:ext cx="4992914" cy="2191657"/>
          </a:xfrm>
          <a:prstGeom prst="cloud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 smtClean="0">
                <a:solidFill>
                  <a:schemeClr val="tx1"/>
                </a:solidFill>
              </a:rPr>
              <a:t>حاول مرة اخرى</a:t>
            </a:r>
            <a:endParaRPr lang="ar-SA" sz="4400" dirty="0">
              <a:solidFill>
                <a:schemeClr val="tx1"/>
              </a:solidFill>
            </a:endParaRPr>
          </a:p>
        </p:txBody>
      </p:sp>
      <p:sp>
        <p:nvSpPr>
          <p:cNvPr id="3" name="نجمة مكونة من 6 نقاط 2">
            <a:hlinkClick r:id="rId3" action="ppaction://hlinksldjump"/>
          </p:cNvPr>
          <p:cNvSpPr/>
          <p:nvPr/>
        </p:nvSpPr>
        <p:spPr>
          <a:xfrm>
            <a:off x="522514" y="5486400"/>
            <a:ext cx="2525486" cy="1132114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 smtClean="0"/>
              <a:t>عودة</a:t>
            </a:r>
            <a:endParaRPr lang="ar-SA" sz="4400" dirty="0"/>
          </a:p>
        </p:txBody>
      </p:sp>
    </p:spTree>
    <p:extLst>
      <p:ext uri="{BB962C8B-B14F-4D97-AF65-F5344CB8AC3E}">
        <p14:creationId xmlns:p14="http://schemas.microsoft.com/office/powerpoint/2010/main" val="100890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وسيلة شرح على شكل سحابة 1"/>
          <p:cNvSpPr/>
          <p:nvPr/>
        </p:nvSpPr>
        <p:spPr>
          <a:xfrm>
            <a:off x="1132114" y="711200"/>
            <a:ext cx="6212115" cy="2452914"/>
          </a:xfrm>
          <a:prstGeom prst="cloudCallout">
            <a:avLst>
              <a:gd name="adj1" fmla="val 40148"/>
              <a:gd name="adj2" fmla="val 6309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 smtClean="0">
                <a:solidFill>
                  <a:schemeClr val="tx1"/>
                </a:solidFill>
              </a:rPr>
              <a:t>اجابة صحيحة</a:t>
            </a:r>
            <a:endParaRPr lang="ar-SA" sz="4400" dirty="0">
              <a:solidFill>
                <a:schemeClr val="tx1"/>
              </a:solidFill>
            </a:endParaRPr>
          </a:p>
        </p:txBody>
      </p:sp>
      <p:pic>
        <p:nvPicPr>
          <p:cNvPr id="1032" name="Picture 8" descr="Spongebob Squarepants Cartoon Knipperen Van Een Oog Illustratie Avontuur –  Redactionele stockfoto © chutimakuanamon #2533174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141" y="2807833"/>
            <a:ext cx="4286250" cy="38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نجمة مكونة من 6 نقاط 6">
            <a:hlinkClick r:id="rId4" action="ppaction://hlinksldjump"/>
          </p:cNvPr>
          <p:cNvSpPr/>
          <p:nvPr/>
        </p:nvSpPr>
        <p:spPr>
          <a:xfrm>
            <a:off x="522514" y="5486400"/>
            <a:ext cx="2525486" cy="1132114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 smtClean="0"/>
              <a:t>عودة</a:t>
            </a:r>
            <a:endParaRPr lang="ar-SA" sz="4400" dirty="0"/>
          </a:p>
        </p:txBody>
      </p:sp>
    </p:spTree>
    <p:extLst>
      <p:ext uri="{BB962C8B-B14F-4D97-AF65-F5344CB8AC3E}">
        <p14:creationId xmlns:p14="http://schemas.microsoft.com/office/powerpoint/2010/main" val="334472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9 صورة لسبونج بوب حزينة 2021 - الطير الأبابيل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وسيلة شرح على شكل سحابة 1"/>
          <p:cNvSpPr/>
          <p:nvPr/>
        </p:nvSpPr>
        <p:spPr>
          <a:xfrm>
            <a:off x="232229" y="508000"/>
            <a:ext cx="4992914" cy="2191657"/>
          </a:xfrm>
          <a:prstGeom prst="cloud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 smtClean="0">
                <a:solidFill>
                  <a:schemeClr val="tx1"/>
                </a:solidFill>
              </a:rPr>
              <a:t>حاول مرة اخرى</a:t>
            </a:r>
            <a:endParaRPr lang="ar-SA" sz="4400" dirty="0">
              <a:solidFill>
                <a:schemeClr val="tx1"/>
              </a:solidFill>
            </a:endParaRPr>
          </a:p>
        </p:txBody>
      </p:sp>
      <p:sp>
        <p:nvSpPr>
          <p:cNvPr id="3" name="نجمة مكونة من 6 نقاط 2">
            <a:hlinkClick r:id="rId3" action="ppaction://hlinksldjump"/>
          </p:cNvPr>
          <p:cNvSpPr/>
          <p:nvPr/>
        </p:nvSpPr>
        <p:spPr>
          <a:xfrm>
            <a:off x="522514" y="5486400"/>
            <a:ext cx="2525486" cy="1132114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 smtClean="0"/>
              <a:t>عودة</a:t>
            </a:r>
            <a:endParaRPr lang="ar-SA" sz="4400" dirty="0"/>
          </a:p>
        </p:txBody>
      </p:sp>
    </p:spTree>
    <p:extLst>
      <p:ext uri="{BB962C8B-B14F-4D97-AF65-F5344CB8AC3E}">
        <p14:creationId xmlns:p14="http://schemas.microsoft.com/office/powerpoint/2010/main" val="412632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الْمَهامُ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2378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8"/>
          <a:stretch/>
        </p:blipFill>
        <p:spPr>
          <a:xfrm>
            <a:off x="9394943" y="0"/>
            <a:ext cx="2797057" cy="68580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4898571" y="543594"/>
            <a:ext cx="4496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نَشاط تطبيقي:</a:t>
            </a:r>
          </a:p>
        </p:txBody>
      </p:sp>
      <p:sp>
        <p:nvSpPr>
          <p:cNvPr id="2" name="مربع نص 1"/>
          <p:cNvSpPr txBox="1"/>
          <p:nvPr/>
        </p:nvSpPr>
        <p:spPr>
          <a:xfrm>
            <a:off x="464458" y="1674862"/>
            <a:ext cx="8737600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 smtClean="0"/>
              <a:t>أَوْجِد الْفَرق بين عدد المصابين بِفايروس كورونا بَيْن فِلَسطين والأُرْدُن حتى هذه اللحظة؟</a:t>
            </a:r>
            <a:endParaRPr lang="ar-SA" sz="4800" dirty="0"/>
          </a:p>
        </p:txBody>
      </p:sp>
      <p:pic>
        <p:nvPicPr>
          <p:cNvPr id="3074" name="Picture 2" descr="40 سؤالا عن فيروس كورونا.. هذه إجاباتها - موقع أخبار الإخبار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059" y="3825940"/>
            <a:ext cx="4876800" cy="256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98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203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543593" y="352697"/>
            <a:ext cx="93900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وفقكم الله يا أبطال </a:t>
            </a:r>
          </a:p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أحسنتم </a:t>
            </a:r>
          </a:p>
          <a:p>
            <a:pPr algn="ctr"/>
            <a:endParaRPr lang="ar-SA" sz="6600" b="1" dirty="0" smtClean="0">
              <a:solidFill>
                <a:srgbClr val="C00000"/>
              </a:solidFill>
            </a:endParaRPr>
          </a:p>
          <a:p>
            <a:pPr algn="l"/>
            <a:r>
              <a:rPr lang="ar-SA" sz="8800" b="1" dirty="0" smtClean="0">
                <a:solidFill>
                  <a:schemeClr val="tx2"/>
                </a:solidFill>
              </a:rPr>
              <a:t>إلى اللقــــاء</a:t>
            </a:r>
            <a:endParaRPr lang="en-US" sz="8800" b="1" dirty="0">
              <a:solidFill>
                <a:schemeClr val="tx2"/>
              </a:solidFill>
            </a:endParaRPr>
          </a:p>
        </p:txBody>
      </p:sp>
      <p:sp>
        <p:nvSpPr>
          <p:cNvPr id="6" name="وجه ضاحك 5"/>
          <p:cNvSpPr/>
          <p:nvPr/>
        </p:nvSpPr>
        <p:spPr>
          <a:xfrm rot="20079790">
            <a:off x="463659" y="422227"/>
            <a:ext cx="1937396" cy="1720019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الرِّياضِيّات</a:t>
            </a:r>
            <a:r>
              <a:rPr lang="ar-SA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586398" y="3163277"/>
            <a:ext cx="30219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>
                <a:ln/>
                <a:solidFill>
                  <a:schemeClr val="accent4"/>
                </a:solidFill>
                <a:effectLst/>
              </a:rPr>
              <a:t>الصَّفُّ الثّالِث</a:t>
            </a:r>
          </a:p>
        </p:txBody>
      </p:sp>
    </p:spTree>
    <p:extLst>
      <p:ext uri="{BB962C8B-B14F-4D97-AF65-F5344CB8AC3E}">
        <p14:creationId xmlns:p14="http://schemas.microsoft.com/office/powerpoint/2010/main" val="409593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hlinkClick r:id="rId3" action="ppaction://hlinksldjump"/>
          </p:cNvPr>
          <p:cNvSpPr txBox="1"/>
          <p:nvPr/>
        </p:nvSpPr>
        <p:spPr>
          <a:xfrm>
            <a:off x="5095875" y="723901"/>
            <a:ext cx="2305050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عنوان الدرس </a:t>
            </a:r>
            <a:endParaRPr lang="ar-JO" sz="3200" b="1" dirty="0">
              <a:solidFill>
                <a:schemeClr val="tx1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835" y="444502"/>
            <a:ext cx="1828801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مجموعة 9"/>
          <p:cNvGrpSpPr/>
          <p:nvPr/>
        </p:nvGrpSpPr>
        <p:grpSpPr>
          <a:xfrm>
            <a:off x="152400" y="222977"/>
            <a:ext cx="12192000" cy="6779522"/>
            <a:chOff x="1" y="78656"/>
            <a:chExt cx="9143999" cy="6801792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rId6" action="ppaction://hlinksldjump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tx1"/>
                  </a:solidFill>
                  <a:hlinkClick r:id="rId7" action="ppaction://hlinksldjump"/>
                </a:rPr>
                <a:t>تدريب الكتاب </a:t>
              </a:r>
              <a:endParaRPr lang="ar-JO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rId9" action="ppaction://hlinksldjump"/>
          </p:cNvPr>
          <p:cNvSpPr txBox="1"/>
          <p:nvPr/>
        </p:nvSpPr>
        <p:spPr>
          <a:xfrm>
            <a:off x="9525024" y="2143116"/>
            <a:ext cx="1142976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0" action="ppaction://hlinksldjump"/>
              </a:rPr>
              <a:t>المهام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9" name="مربع نص 8">
            <a:hlinkClick r:id="rId11" action="ppaction://hlinksldjump"/>
          </p:cNvPr>
          <p:cNvSpPr txBox="1"/>
          <p:nvPr/>
        </p:nvSpPr>
        <p:spPr>
          <a:xfrm>
            <a:off x="7688156" y="2446010"/>
            <a:ext cx="107336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2" action="ppaction://hlinksldjump"/>
              </a:rPr>
              <a:t>الهدف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3" name="مربع نص 12">
            <a:hlinkClick r:id="rId13" action="ppaction://hlinksldjump"/>
          </p:cNvPr>
          <p:cNvSpPr txBox="1"/>
          <p:nvPr/>
        </p:nvSpPr>
        <p:spPr>
          <a:xfrm>
            <a:off x="4226636" y="2462681"/>
            <a:ext cx="1071570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4" action="ppaction://hlinksldjump"/>
              </a:rPr>
              <a:t>العرض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4" name="مربع نص 13">
            <a:hlinkClick r:id="rId9" action="ppaction://hlinksldjump"/>
          </p:cNvPr>
          <p:cNvSpPr txBox="1"/>
          <p:nvPr/>
        </p:nvSpPr>
        <p:spPr>
          <a:xfrm>
            <a:off x="5441899" y="1047065"/>
            <a:ext cx="193142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5" action="ppaction://hlinksldjump"/>
              </a:rPr>
              <a:t>عنوان الدرس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5" name="مربع نص 14">
            <a:hlinkClick r:id="rId6" action="ppaction://hlinksldjump"/>
          </p:cNvPr>
          <p:cNvSpPr txBox="1"/>
          <p:nvPr/>
        </p:nvSpPr>
        <p:spPr>
          <a:xfrm>
            <a:off x="1732351" y="723900"/>
            <a:ext cx="2571768" cy="521507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6" action="ppaction://hlinksldjump"/>
              </a:rPr>
              <a:t>نشاط كاشف 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1567154" y="3080205"/>
            <a:ext cx="107336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7" action="ppaction://hlinksldjump"/>
              </a:rPr>
              <a:t>فيديو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817951" y="1662834"/>
            <a:ext cx="2571768" cy="521507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8" action="ppaction://hlinksldjump"/>
              </a:rPr>
              <a:t>لعبة تفاعلية</a:t>
            </a:r>
            <a:endParaRPr lang="ar-JO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23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hlinkClick r:id="rId3" action="ppaction://hlinksldjump"/>
          </p:cNvPr>
          <p:cNvSpPr txBox="1"/>
          <p:nvPr/>
        </p:nvSpPr>
        <p:spPr>
          <a:xfrm>
            <a:off x="5095875" y="723901"/>
            <a:ext cx="2305050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عنوان الدرس </a:t>
            </a:r>
            <a:endParaRPr lang="ar-JO" sz="3200" b="1" dirty="0">
              <a:solidFill>
                <a:schemeClr val="tx1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835" y="444502"/>
            <a:ext cx="1828801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مجموعة 9"/>
          <p:cNvGrpSpPr/>
          <p:nvPr/>
        </p:nvGrpSpPr>
        <p:grpSpPr>
          <a:xfrm>
            <a:off x="152400" y="222977"/>
            <a:ext cx="12192000" cy="6779522"/>
            <a:chOff x="1" y="78656"/>
            <a:chExt cx="9143999" cy="6801792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rId6" action="ppaction://hlinksldjump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tx1"/>
                  </a:solidFill>
                  <a:hlinkClick r:id="rId7" action="ppaction://hlinksldjump"/>
                </a:rPr>
                <a:t>تدريب الكتاب </a:t>
              </a:r>
              <a:endParaRPr lang="ar-JO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rId9" action="ppaction://hlinksldjump"/>
          </p:cNvPr>
          <p:cNvSpPr txBox="1"/>
          <p:nvPr/>
        </p:nvSpPr>
        <p:spPr>
          <a:xfrm>
            <a:off x="9525024" y="2143116"/>
            <a:ext cx="1142976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0" action="ppaction://hlinksldjump"/>
              </a:rPr>
              <a:t>المهام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9" name="مربع نص 8">
            <a:hlinkClick r:id="rId11" action="ppaction://hlinksldjump"/>
          </p:cNvPr>
          <p:cNvSpPr txBox="1"/>
          <p:nvPr/>
        </p:nvSpPr>
        <p:spPr>
          <a:xfrm>
            <a:off x="7688156" y="2446010"/>
            <a:ext cx="107336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2" action="ppaction://hlinksldjump"/>
              </a:rPr>
              <a:t>الهدف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1" name="مربع نص 10">
            <a:hlinkClick r:id="rId9" action="ppaction://hlinksldjump"/>
          </p:cNvPr>
          <p:cNvSpPr txBox="1"/>
          <p:nvPr/>
        </p:nvSpPr>
        <p:spPr>
          <a:xfrm>
            <a:off x="804477" y="2184400"/>
            <a:ext cx="1857388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3" action="ppaction://hlinksldjump"/>
              </a:rPr>
              <a:t>لعبة تفاعلية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3" name="مربع نص 12">
            <a:hlinkClick r:id="rId14" action="ppaction://hlinksldjump"/>
          </p:cNvPr>
          <p:cNvSpPr txBox="1"/>
          <p:nvPr/>
        </p:nvSpPr>
        <p:spPr>
          <a:xfrm>
            <a:off x="4226636" y="2462681"/>
            <a:ext cx="1071570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5" action="ppaction://hlinksldjump"/>
              </a:rPr>
              <a:t>العرض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4" name="مربع نص 13">
            <a:hlinkClick r:id="rId9" action="ppaction://hlinksldjump"/>
          </p:cNvPr>
          <p:cNvSpPr txBox="1"/>
          <p:nvPr/>
        </p:nvSpPr>
        <p:spPr>
          <a:xfrm>
            <a:off x="5441899" y="1047065"/>
            <a:ext cx="193142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1" action="ppaction://hlinksldjump"/>
              </a:rPr>
              <a:t>عنوان الدرس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5" name="مربع نص 14">
            <a:hlinkClick r:id="rId6" action="ppaction://hlinksldjump"/>
          </p:cNvPr>
          <p:cNvSpPr txBox="1"/>
          <p:nvPr/>
        </p:nvSpPr>
        <p:spPr>
          <a:xfrm>
            <a:off x="594572" y="222977"/>
            <a:ext cx="2571768" cy="521507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4" action="ppaction://hlinksldjump"/>
              </a:rPr>
              <a:t>نشاط كاشف </a:t>
            </a:r>
            <a:endParaRPr lang="ar-JO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316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255592" y="184946"/>
            <a:ext cx="36808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6600" b="1" dirty="0" smtClean="0">
                <a:ln/>
                <a:solidFill>
                  <a:srgbClr val="FFC000"/>
                </a:solidFill>
              </a:rPr>
              <a:t>فَريقُ الْعَمَل </a:t>
            </a:r>
            <a:r>
              <a:rPr lang="ar-SA" sz="6600" b="1" cap="none" spc="0" dirty="0" smtClean="0">
                <a:ln/>
                <a:solidFill>
                  <a:srgbClr val="FFC000"/>
                </a:solidFill>
                <a:effectLst/>
              </a:rPr>
              <a:t> </a:t>
            </a:r>
            <a:endParaRPr lang="ar-SA" sz="6600" b="1" cap="none" spc="0" dirty="0">
              <a:ln/>
              <a:solidFill>
                <a:srgbClr val="FFC000"/>
              </a:solidFill>
              <a:effectLst/>
            </a:endParaRPr>
          </a:p>
        </p:txBody>
      </p:sp>
      <p:graphicFrame>
        <p:nvGraphicFramePr>
          <p:cNvPr id="4" name="جدول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630656"/>
              </p:ext>
            </p:extLst>
          </p:nvPr>
        </p:nvGraphicFramePr>
        <p:xfrm>
          <a:off x="2159563" y="1628800"/>
          <a:ext cx="7686650" cy="158496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3843325"/>
                <a:gridCol w="3843325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 بنات زعترة</a:t>
                      </a:r>
                      <a:r>
                        <a:rPr lang="ar-SA" sz="2000" b="1" baseline="0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الأساسية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شرين محمود عثمان</a:t>
                      </a:r>
                      <a:r>
                        <a:rPr lang="ar-SA" sz="2000" b="1" baseline="0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أبو طه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</a:t>
                      </a:r>
                      <a:r>
                        <a:rPr lang="ar-SA" sz="2000" b="1" baseline="0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الفجر الأساسية المختلطة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إيمان ابراهيم محمد </a:t>
                      </a:r>
                      <a:r>
                        <a:rPr lang="ar-SA" sz="2000" b="1" dirty="0" err="1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بلاصي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 بنات تل الربيع الأساسية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أميرة محمد حامد سباتين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 البراق الأساسية</a:t>
                      </a:r>
                      <a:r>
                        <a:rPr lang="ar-SA" sz="2000" b="1" baseline="0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المختلطة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وفاء خضر </a:t>
                      </a:r>
                      <a:r>
                        <a:rPr lang="ar-SA" sz="2000" b="1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حسن صلاح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مربع نص 4"/>
          <p:cNvSpPr txBox="1"/>
          <p:nvPr/>
        </p:nvSpPr>
        <p:spPr>
          <a:xfrm>
            <a:off x="3296992" y="3690610"/>
            <a:ext cx="592799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600" b="1" dirty="0" smtClean="0">
                <a:solidFill>
                  <a:srgbClr val="FFFF00"/>
                </a:solidFill>
              </a:rPr>
              <a:t>بإشراف الاستاذ عصام عبيد الله</a:t>
            </a:r>
            <a:endParaRPr lang="ar-SA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69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374216" y="1804740"/>
            <a:ext cx="34435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>
                <a:ln/>
                <a:solidFill>
                  <a:schemeClr val="accent4"/>
                </a:solidFill>
                <a:effectLst/>
              </a:rPr>
              <a:t>عِنْوانُ الدَّرْس </a:t>
            </a:r>
          </a:p>
        </p:txBody>
      </p:sp>
      <p:sp>
        <p:nvSpPr>
          <p:cNvPr id="2" name="مربع نص 1"/>
          <p:cNvSpPr txBox="1"/>
          <p:nvPr/>
        </p:nvSpPr>
        <p:spPr>
          <a:xfrm>
            <a:off x="1219200" y="3282462"/>
            <a:ext cx="905021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>
                <a:solidFill>
                  <a:srgbClr val="FFFF00"/>
                </a:solidFill>
              </a:rPr>
              <a:t>طَرْحُ عَدَدَينِ ضِمْنَ 99999 </a:t>
            </a:r>
            <a:r>
              <a:rPr lang="ar-SA" sz="4400" dirty="0" smtClean="0">
                <a:solidFill>
                  <a:srgbClr val="FFFF00"/>
                </a:solidFill>
              </a:rPr>
              <a:t> </a:t>
            </a:r>
            <a:endParaRPr lang="ar-SA" sz="4400" dirty="0">
              <a:solidFill>
                <a:srgbClr val="FFFF00"/>
              </a:solidFill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مربع نص 7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9600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938472" y="1804740"/>
            <a:ext cx="2315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>
                <a:ln/>
                <a:solidFill>
                  <a:schemeClr val="accent4"/>
                </a:solidFill>
              </a:rPr>
              <a:t>الهَــــدَف</a:t>
            </a:r>
            <a:r>
              <a:rPr lang="ar-SA" sz="54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-495300" y="3282461"/>
            <a:ext cx="116332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 smtClean="0">
                <a:solidFill>
                  <a:srgbClr val="FFFF00"/>
                </a:solidFill>
              </a:rPr>
              <a:t>أَنْ يَجِدُ الطّالِب </a:t>
            </a:r>
            <a:r>
              <a:rPr lang="ar-SA" sz="4000" dirty="0">
                <a:solidFill>
                  <a:srgbClr val="FFFF00"/>
                </a:solidFill>
              </a:rPr>
              <a:t>ناتِجِ طَرْحُ عَدَدَينِ ضِمْنَ 99999 مَعْ استِلاف </a:t>
            </a:r>
          </a:p>
        </p:txBody>
      </p:sp>
      <p:grpSp>
        <p:nvGrpSpPr>
          <p:cNvPr id="10" name="مجموعة 9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11" name="سهم إلى اليمين 10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مربع نص 11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757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679269" y="1478168"/>
            <a:ext cx="659674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نَشاط كاشف</a:t>
            </a:r>
            <a:r>
              <a:rPr lang="ar-SA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10" name="مجموعة 9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11" name="سهم إلى اليمين 10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مربع نص 11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1056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وسيلة شرح على شكل سحابة 2"/>
          <p:cNvSpPr/>
          <p:nvPr/>
        </p:nvSpPr>
        <p:spPr>
          <a:xfrm>
            <a:off x="468923" y="422031"/>
            <a:ext cx="10808677" cy="2262554"/>
          </a:xfrm>
          <a:prstGeom prst="cloudCallout">
            <a:avLst>
              <a:gd name="adj1" fmla="val -38187"/>
              <a:gd name="adj2" fmla="val 75971"/>
            </a:avLst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rgbClr val="FFFF00"/>
                </a:solidFill>
              </a:rPr>
              <a:t>قامَ أًحْمَد بِحسابِ الْفرْقِ بَيْنَ أَرْباحِهِ في شَرِكَةِ السَّيارات لِعامَيْنِ مُتَتالِيَين لِنَكْتَشِف مَعاً الْخَطَأَ الَّذي وَقَعَ بِهِ أَثناءَ طَرْحِهِ لِلِعَدَدَيْن</a:t>
            </a:r>
          </a:p>
        </p:txBody>
      </p:sp>
      <p:pic>
        <p:nvPicPr>
          <p:cNvPr id="1026" name="Picture 2" descr="سكرابز رجال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84" y="2590801"/>
            <a:ext cx="2916116" cy="376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7080738" y="2836985"/>
            <a:ext cx="3223847" cy="844061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7200" dirty="0">
                <a:solidFill>
                  <a:srgbClr val="F1A19F"/>
                </a:solidFill>
              </a:rPr>
              <a:t>54782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7080738" y="4056185"/>
            <a:ext cx="3223847" cy="844061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7200" dirty="0">
                <a:solidFill>
                  <a:srgbClr val="F1A19F"/>
                </a:solidFill>
              </a:rPr>
              <a:t>34564</a:t>
            </a:r>
          </a:p>
        </p:txBody>
      </p:sp>
      <p:sp>
        <p:nvSpPr>
          <p:cNvPr id="6" name="مربع نص 5"/>
          <p:cNvSpPr txBox="1"/>
          <p:nvPr/>
        </p:nvSpPr>
        <p:spPr>
          <a:xfrm>
            <a:off x="10421815" y="3429000"/>
            <a:ext cx="85578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7200" dirty="0">
                <a:solidFill>
                  <a:srgbClr val="F1A19F"/>
                </a:solidFill>
              </a:rPr>
              <a:t>ــ</a:t>
            </a:r>
          </a:p>
        </p:txBody>
      </p:sp>
      <p:cxnSp>
        <p:nvCxnSpPr>
          <p:cNvPr id="10" name="رابط مستقيم 9"/>
          <p:cNvCxnSpPr/>
          <p:nvPr/>
        </p:nvCxnSpPr>
        <p:spPr>
          <a:xfrm flipH="1">
            <a:off x="6096001" y="5052646"/>
            <a:ext cx="488852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مستطيل 12"/>
          <p:cNvSpPr/>
          <p:nvPr/>
        </p:nvSpPr>
        <p:spPr>
          <a:xfrm>
            <a:off x="7080737" y="5287108"/>
            <a:ext cx="3223847" cy="844061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7200" dirty="0">
                <a:solidFill>
                  <a:srgbClr val="F1A19F"/>
                </a:solidFill>
              </a:rPr>
              <a:t>20222</a:t>
            </a:r>
          </a:p>
        </p:txBody>
      </p:sp>
      <p:grpSp>
        <p:nvGrpSpPr>
          <p:cNvPr id="15" name="مجموعة 1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16" name="سهم إلى اليمين 1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مربع نص 1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4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5288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الْعَرْض</a:t>
            </a:r>
            <a:r>
              <a:rPr lang="ar-SA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7" name="مجموعة 6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8" name="سهم إلى اليمين 7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مربع نص 8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6790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600"/>
            <a:ext cx="12192000" cy="6896722"/>
          </a:xfrm>
          <a:prstGeom prst="rect">
            <a:avLst/>
          </a:prstGeom>
        </p:spPr>
      </p:pic>
      <p:pic>
        <p:nvPicPr>
          <p:cNvPr id="2068" name="Picture 20" descr="Learning PNG File | PNG 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11" y="485276"/>
            <a:ext cx="2990087" cy="306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4193046" y="323850"/>
            <a:ext cx="769903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>
                <a:solidFill>
                  <a:srgbClr val="F1A19F"/>
                </a:solidFill>
              </a:rPr>
              <a:t>قَرَأَ طُلابُ مَدْارِسِ بَيْتَ لَحْم </a:t>
            </a:r>
            <a:r>
              <a:rPr lang="ar-SA" sz="2400" dirty="0">
                <a:solidFill>
                  <a:srgbClr val="FFFF00"/>
                </a:solidFill>
              </a:rPr>
              <a:t>38105</a:t>
            </a:r>
            <a:r>
              <a:rPr lang="ar-SA" sz="2400" dirty="0">
                <a:solidFill>
                  <a:srgbClr val="F1A19F"/>
                </a:solidFill>
              </a:rPr>
              <a:t> كِتاباً في عام 2020 وقَرَأَ طُلابُ مَدارِسِ رامَ الله </a:t>
            </a:r>
            <a:r>
              <a:rPr lang="ar-SA" sz="2400" dirty="0">
                <a:solidFill>
                  <a:srgbClr val="FFFF00"/>
                </a:solidFill>
              </a:rPr>
              <a:t>46512</a:t>
            </a:r>
            <a:r>
              <a:rPr lang="ar-SA" sz="2400" dirty="0">
                <a:solidFill>
                  <a:srgbClr val="F1A19F"/>
                </a:solidFill>
              </a:rPr>
              <a:t> كِتاباً في نَفْس العام ،كَمْ يَزيدُ ما قَرِأهُ الطُّلاب في رامَ الله عَنْ ما قَرَأهُ الطّلاب في بَيْت لَحْم؟ </a:t>
            </a:r>
          </a:p>
        </p:txBody>
      </p:sp>
      <p:graphicFrame>
        <p:nvGraphicFramePr>
          <p:cNvPr id="5" name="جدول 8">
            <a:extLst>
              <a:ext uri="{FF2B5EF4-FFF2-40B4-BE49-F238E27FC236}">
                <a16:creationId xmlns:a16="http://schemas.microsoft.com/office/drawing/2014/main" xmlns="" id="{1D3DA1F3-C500-4171-83AC-D5FE16D703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5861291"/>
              </p:ext>
            </p:extLst>
          </p:nvPr>
        </p:nvGraphicFramePr>
        <p:xfrm>
          <a:off x="800816" y="3956295"/>
          <a:ext cx="10437221" cy="23774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77042">
                  <a:extLst>
                    <a:ext uri="{9D8B030D-6E8A-4147-A177-3AD203B41FA5}">
                      <a16:colId xmlns:a16="http://schemas.microsoft.com/office/drawing/2014/main" xmlns="" val="3576618301"/>
                    </a:ext>
                  </a:extLst>
                </a:gridCol>
                <a:gridCol w="1777042">
                  <a:extLst>
                    <a:ext uri="{9D8B030D-6E8A-4147-A177-3AD203B41FA5}">
                      <a16:colId xmlns:a16="http://schemas.microsoft.com/office/drawing/2014/main" xmlns="" val="4194302106"/>
                    </a:ext>
                  </a:extLst>
                </a:gridCol>
                <a:gridCol w="1777042">
                  <a:extLst>
                    <a:ext uri="{9D8B030D-6E8A-4147-A177-3AD203B41FA5}">
                      <a16:colId xmlns:a16="http://schemas.microsoft.com/office/drawing/2014/main" xmlns="" val="3559427145"/>
                    </a:ext>
                  </a:extLst>
                </a:gridCol>
                <a:gridCol w="1777042">
                  <a:extLst>
                    <a:ext uri="{9D8B030D-6E8A-4147-A177-3AD203B41FA5}">
                      <a16:colId xmlns:a16="http://schemas.microsoft.com/office/drawing/2014/main" xmlns="" val="4218405653"/>
                    </a:ext>
                  </a:extLst>
                </a:gridCol>
                <a:gridCol w="1777042">
                  <a:extLst>
                    <a:ext uri="{9D8B030D-6E8A-4147-A177-3AD203B41FA5}">
                      <a16:colId xmlns:a16="http://schemas.microsoft.com/office/drawing/2014/main" xmlns="" val="370038014"/>
                    </a:ext>
                  </a:extLst>
                </a:gridCol>
                <a:gridCol w="1552011">
                  <a:extLst>
                    <a:ext uri="{9D8B030D-6E8A-4147-A177-3AD203B41FA5}">
                      <a16:colId xmlns:a16="http://schemas.microsoft.com/office/drawing/2014/main" xmlns="" val="26426086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JO" sz="2400" b="1" dirty="0">
                          <a:solidFill>
                            <a:schemeClr val="tx1"/>
                          </a:solidFill>
                        </a:rPr>
                        <a:t>عَشَراتِ الأُلوف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44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400" b="1" dirty="0">
                          <a:solidFill>
                            <a:schemeClr val="tx1"/>
                          </a:solidFill>
                        </a:rPr>
                        <a:t>آحادِ الأُلوف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44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400" b="1" dirty="0">
                          <a:solidFill>
                            <a:schemeClr val="tx1"/>
                          </a:solidFill>
                        </a:rPr>
                        <a:t>مِئات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44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400" b="1" dirty="0">
                          <a:solidFill>
                            <a:schemeClr val="tx1"/>
                          </a:solidFill>
                        </a:rPr>
                        <a:t>عَشَرات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44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400" b="1" dirty="0">
                          <a:solidFill>
                            <a:schemeClr val="tx1"/>
                          </a:solidFill>
                        </a:rPr>
                        <a:t>آحاد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44A4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ar-JO" sz="3600" dirty="0"/>
                    </a:p>
                    <a:p>
                      <a:r>
                        <a:rPr lang="ar-JO" sz="5400" dirty="0" smtClean="0"/>
                        <a:t>+</a:t>
                      </a:r>
                      <a:r>
                        <a:rPr lang="ar-SA" sz="5400" smtClean="0">
                          <a:solidFill>
                            <a:schemeClr val="tx1"/>
                          </a:solidFill>
                        </a:rPr>
                        <a:t>_</a:t>
                      </a:r>
                      <a:endParaRPr lang="ar-JO" sz="5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587040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SA" sz="3600" b="1" dirty="0"/>
                        <a:t>4</a:t>
                      </a:r>
                      <a:endParaRPr lang="en-US" sz="3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600" b="1" dirty="0"/>
                        <a:t>6</a:t>
                      </a:r>
                      <a:endParaRPr lang="en-US" sz="3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600" b="1" dirty="0"/>
                        <a:t>5</a:t>
                      </a:r>
                      <a:endParaRPr lang="en-US" sz="3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600" b="1" dirty="0"/>
                        <a:t>1</a:t>
                      </a:r>
                      <a:endParaRPr lang="en-US" sz="3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600" b="1" dirty="0"/>
                        <a:t>2</a:t>
                      </a:r>
                      <a:endParaRPr lang="en-US" sz="3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82749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SA" sz="3600" b="1" dirty="0"/>
                        <a:t>3</a:t>
                      </a:r>
                      <a:endParaRPr lang="en-US" sz="3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600" b="1" dirty="0"/>
                        <a:t>8</a:t>
                      </a:r>
                      <a:endParaRPr lang="en-US" sz="3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600" b="1" dirty="0"/>
                        <a:t>1</a:t>
                      </a:r>
                      <a:endParaRPr lang="en-US" sz="3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600" b="1" dirty="0"/>
                        <a:t>0</a:t>
                      </a:r>
                      <a:endParaRPr lang="en-US" sz="3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600" b="1" dirty="0"/>
                        <a:t>5</a:t>
                      </a:r>
                      <a:endParaRPr lang="en-US" sz="3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723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29413196"/>
                  </a:ext>
                </a:extLst>
              </a:tr>
            </a:tbl>
          </a:graphicData>
        </a:graphic>
      </p:graphicFrame>
      <p:sp>
        <p:nvSpPr>
          <p:cNvPr id="6" name="مربع نص 5">
            <a:extLst>
              <a:ext uri="{FF2B5EF4-FFF2-40B4-BE49-F238E27FC236}">
                <a16:creationId xmlns:a16="http://schemas.microsoft.com/office/drawing/2014/main" xmlns="" id="{EA75E8E5-9038-43D2-8A6C-9B4BED0B4EF2}"/>
              </a:ext>
            </a:extLst>
          </p:cNvPr>
          <p:cNvSpPr txBox="1"/>
          <p:nvPr/>
        </p:nvSpPr>
        <p:spPr>
          <a:xfrm>
            <a:off x="8520964" y="5693655"/>
            <a:ext cx="640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5400" dirty="0">
                <a:solidFill>
                  <a:srgbClr val="FF0000"/>
                </a:solidFill>
              </a:rPr>
              <a:t>7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FD350068-95B0-49E5-B9C7-7A87ABA79A76}"/>
              </a:ext>
            </a:extLst>
          </p:cNvPr>
          <p:cNvSpPr txBox="1"/>
          <p:nvPr/>
        </p:nvSpPr>
        <p:spPr>
          <a:xfrm>
            <a:off x="3191320" y="5693655"/>
            <a:ext cx="640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5400" dirty="0">
                <a:solidFill>
                  <a:srgbClr val="FF0000"/>
                </a:solidFill>
              </a:rPr>
              <a:t>8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673C4205-3EF3-4806-BB19-CD0D5CC599A5}"/>
              </a:ext>
            </a:extLst>
          </p:cNvPr>
          <p:cNvSpPr txBox="1"/>
          <p:nvPr/>
        </p:nvSpPr>
        <p:spPr>
          <a:xfrm>
            <a:off x="4906910" y="5608313"/>
            <a:ext cx="640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5400" dirty="0">
                <a:solidFill>
                  <a:srgbClr val="FF0000"/>
                </a:solidFill>
              </a:rPr>
              <a:t>4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xmlns="" id="{8C63DA2A-BAA5-444A-9017-34D4A6D9ACD4}"/>
              </a:ext>
            </a:extLst>
          </p:cNvPr>
          <p:cNvSpPr txBox="1"/>
          <p:nvPr/>
        </p:nvSpPr>
        <p:spPr>
          <a:xfrm>
            <a:off x="6713937" y="5608313"/>
            <a:ext cx="640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5400" dirty="0">
                <a:solidFill>
                  <a:srgbClr val="FF0000"/>
                </a:solidFill>
              </a:rPr>
              <a:t>0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xmlns="" id="{33ABE821-0344-412D-B96D-F3258BCB6AC0}"/>
              </a:ext>
            </a:extLst>
          </p:cNvPr>
          <p:cNvSpPr txBox="1"/>
          <p:nvPr/>
        </p:nvSpPr>
        <p:spPr>
          <a:xfrm>
            <a:off x="1358167" y="5608313"/>
            <a:ext cx="640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5400" dirty="0">
                <a:solidFill>
                  <a:srgbClr val="FF0000"/>
                </a:solidFill>
              </a:rPr>
              <a:t>0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xmlns="" id="{C5D99BFB-4C2F-44A9-B1AE-9525C3FE093B}"/>
              </a:ext>
            </a:extLst>
          </p:cNvPr>
          <p:cNvSpPr txBox="1"/>
          <p:nvPr/>
        </p:nvSpPr>
        <p:spPr>
          <a:xfrm>
            <a:off x="6558407" y="4252197"/>
            <a:ext cx="640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5400" dirty="0">
                <a:solidFill>
                  <a:srgbClr val="00FF00"/>
                </a:solidFill>
              </a:rPr>
              <a:t>0</a:t>
            </a:r>
            <a:endParaRPr lang="en-US" sz="5400" dirty="0">
              <a:solidFill>
                <a:srgbClr val="00FF00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xmlns="" id="{C5FEBB95-BD4C-43C1-83A6-18663E90F02B}"/>
              </a:ext>
            </a:extLst>
          </p:cNvPr>
          <p:cNvSpPr txBox="1"/>
          <p:nvPr/>
        </p:nvSpPr>
        <p:spPr>
          <a:xfrm>
            <a:off x="8242274" y="3772713"/>
            <a:ext cx="1197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5400" dirty="0">
                <a:solidFill>
                  <a:srgbClr val="00FF00"/>
                </a:solidFill>
              </a:rPr>
              <a:t>1</a:t>
            </a:r>
            <a:r>
              <a:rPr lang="ar-SA" sz="5400" dirty="0">
                <a:solidFill>
                  <a:srgbClr val="00FF00"/>
                </a:solidFill>
              </a:rPr>
              <a:t>2</a:t>
            </a:r>
            <a:endParaRPr lang="en-US" sz="5400" dirty="0">
              <a:solidFill>
                <a:srgbClr val="00FF00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xmlns="" id="{B53E94E6-C4F6-40C7-8636-2691E1C217BD}"/>
              </a:ext>
            </a:extLst>
          </p:cNvPr>
          <p:cNvSpPr txBox="1"/>
          <p:nvPr/>
        </p:nvSpPr>
        <p:spPr>
          <a:xfrm>
            <a:off x="2892149" y="3924684"/>
            <a:ext cx="10774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5400" dirty="0">
                <a:solidFill>
                  <a:srgbClr val="00FF00"/>
                </a:solidFill>
              </a:rPr>
              <a:t>1</a:t>
            </a:r>
            <a:r>
              <a:rPr lang="ar-SA" sz="5400" dirty="0">
                <a:solidFill>
                  <a:srgbClr val="00FF00"/>
                </a:solidFill>
              </a:rPr>
              <a:t>6</a:t>
            </a:r>
            <a:endParaRPr lang="en-US" sz="5400" dirty="0">
              <a:solidFill>
                <a:srgbClr val="00FF00"/>
              </a:solidFill>
            </a:endParaRPr>
          </a:p>
        </p:txBody>
      </p:sp>
      <p:cxnSp>
        <p:nvCxnSpPr>
          <p:cNvPr id="14" name="رابط مستقيم 13"/>
          <p:cNvCxnSpPr/>
          <p:nvPr/>
        </p:nvCxnSpPr>
        <p:spPr>
          <a:xfrm flipH="1">
            <a:off x="9523124" y="3969681"/>
            <a:ext cx="257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مستقيم 15"/>
          <p:cNvCxnSpPr/>
          <p:nvPr/>
        </p:nvCxnSpPr>
        <p:spPr>
          <a:xfrm flipH="1">
            <a:off x="6882955" y="4571768"/>
            <a:ext cx="321972" cy="284188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مستقيم 17"/>
          <p:cNvCxnSpPr/>
          <p:nvPr/>
        </p:nvCxnSpPr>
        <p:spPr>
          <a:xfrm flipH="1">
            <a:off x="8680018" y="4571768"/>
            <a:ext cx="321972" cy="284188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مستقيم 18"/>
          <p:cNvCxnSpPr/>
          <p:nvPr/>
        </p:nvCxnSpPr>
        <p:spPr>
          <a:xfrm flipH="1">
            <a:off x="1517221" y="4582074"/>
            <a:ext cx="321972" cy="284188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مربع نص 19">
            <a:extLst>
              <a:ext uri="{FF2B5EF4-FFF2-40B4-BE49-F238E27FC236}">
                <a16:creationId xmlns:a16="http://schemas.microsoft.com/office/drawing/2014/main" xmlns="" id="{B53E94E6-C4F6-40C7-8636-2691E1C217BD}"/>
              </a:ext>
            </a:extLst>
          </p:cNvPr>
          <p:cNvSpPr txBox="1"/>
          <p:nvPr/>
        </p:nvSpPr>
        <p:spPr>
          <a:xfrm>
            <a:off x="1199113" y="3995803"/>
            <a:ext cx="640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5400" dirty="0">
                <a:solidFill>
                  <a:srgbClr val="00FF00"/>
                </a:solidFill>
              </a:rPr>
              <a:t>3</a:t>
            </a:r>
            <a:endParaRPr lang="en-US" sz="5400" dirty="0">
              <a:solidFill>
                <a:srgbClr val="00FF00"/>
              </a:solidFill>
            </a:endParaRPr>
          </a:p>
        </p:txBody>
      </p:sp>
      <p:cxnSp>
        <p:nvCxnSpPr>
          <p:cNvPr id="21" name="رابط مستقيم 20"/>
          <p:cNvCxnSpPr/>
          <p:nvPr/>
        </p:nvCxnSpPr>
        <p:spPr>
          <a:xfrm flipH="1">
            <a:off x="3350374" y="4553949"/>
            <a:ext cx="321972" cy="284188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مخطط انسيابي: شريط مثقب 21"/>
          <p:cNvSpPr/>
          <p:nvPr/>
        </p:nvSpPr>
        <p:spPr>
          <a:xfrm>
            <a:off x="9982794" y="1684049"/>
            <a:ext cx="1909290" cy="806823"/>
          </a:xfrm>
          <a:prstGeom prst="flowChartPunchedTap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/>
              <a:t>المعطيات</a:t>
            </a:r>
          </a:p>
        </p:txBody>
      </p:sp>
      <p:sp>
        <p:nvSpPr>
          <p:cNvPr id="23" name="مخطط انسيابي: معالجة متعاقبة 22"/>
          <p:cNvSpPr/>
          <p:nvPr/>
        </p:nvSpPr>
        <p:spPr>
          <a:xfrm>
            <a:off x="7714531" y="2603335"/>
            <a:ext cx="4177553" cy="533566"/>
          </a:xfrm>
          <a:prstGeom prst="flowChartAlternateProcess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/>
                </a:solidFill>
              </a:rPr>
              <a:t>قَرَأَ طُلابُ بَيْتَ لَحْم 38105 كِتاباً</a:t>
            </a:r>
          </a:p>
        </p:txBody>
      </p:sp>
      <p:sp>
        <p:nvSpPr>
          <p:cNvPr id="24" name="مخطط انسيابي: معالجة متعاقبة 23"/>
          <p:cNvSpPr/>
          <p:nvPr/>
        </p:nvSpPr>
        <p:spPr>
          <a:xfrm>
            <a:off x="7714531" y="3203692"/>
            <a:ext cx="4196602" cy="569022"/>
          </a:xfrm>
          <a:prstGeom prst="flowChartAlternateProcess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/>
                </a:solidFill>
              </a:rPr>
              <a:t>قَرَأَ طُلابُ رامَ الله 46512 كِتاباً</a:t>
            </a:r>
          </a:p>
        </p:txBody>
      </p:sp>
      <p:sp>
        <p:nvSpPr>
          <p:cNvPr id="25" name="وسيلة شرح على شكل سحابة 24"/>
          <p:cNvSpPr/>
          <p:nvPr/>
        </p:nvSpPr>
        <p:spPr>
          <a:xfrm>
            <a:off x="4044771" y="1235692"/>
            <a:ext cx="3309246" cy="1703535"/>
          </a:xfrm>
          <a:prstGeom prst="cloudCallout">
            <a:avLst>
              <a:gd name="adj1" fmla="val -84560"/>
              <a:gd name="adj2" fmla="val 53660"/>
            </a:avLst>
          </a:prstGeom>
          <a:noFill/>
          <a:ln w="825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المَطلوب: مَعْرِفَة  كَمْ يَزيد قراءَة طُلّاب رامَ الله عَنْ  قِراءة طُلّاب بَيْتَ لَحْم</a:t>
            </a:r>
          </a:p>
        </p:txBody>
      </p:sp>
    </p:spTree>
    <p:extLst>
      <p:ext uri="{BB962C8B-B14F-4D97-AF65-F5344CB8AC3E}">
        <p14:creationId xmlns:p14="http://schemas.microsoft.com/office/powerpoint/2010/main" val="403977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20" grpId="0"/>
      <p:bldP spid="22" grpId="0" animBg="1"/>
      <p:bldP spid="23" grpId="0" animBg="1"/>
      <p:bldP spid="24" grpId="0" animBg="1"/>
      <p:bldP spid="2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6" y="-24675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1201271" y="753035"/>
            <a:ext cx="998668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4" name="مربع نص 3"/>
          <p:cNvSpPr txBox="1"/>
          <p:nvPr/>
        </p:nvSpPr>
        <p:spPr>
          <a:xfrm>
            <a:off x="681765" y="399092"/>
            <a:ext cx="10936942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تَبْلُغُ مِساحَة مَدْينَةُ بيتونيا بِرامَ الله 23500 دونم وَتَبْلُغُ مِساحَةُ  مَدْينَةُ الْبيرَة بِرامَ الله 22045 دونم  ما الْفَرقُ بَيْنَ الْمَدينَتين؟</a:t>
            </a:r>
          </a:p>
        </p:txBody>
      </p:sp>
      <p:sp>
        <p:nvSpPr>
          <p:cNvPr id="5" name="مخطط انسيابي: شريط مثقب 4"/>
          <p:cNvSpPr/>
          <p:nvPr/>
        </p:nvSpPr>
        <p:spPr>
          <a:xfrm>
            <a:off x="9009103" y="1859941"/>
            <a:ext cx="2456329" cy="806823"/>
          </a:xfrm>
          <a:prstGeom prst="flowChartPunchedTap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/>
              <a:t>المعطيات</a:t>
            </a:r>
          </a:p>
        </p:txBody>
      </p:sp>
      <p:sp>
        <p:nvSpPr>
          <p:cNvPr id="6" name="مخطط انسيابي: معالجة متعاقبة 5"/>
          <p:cNvSpPr/>
          <p:nvPr/>
        </p:nvSpPr>
        <p:spPr>
          <a:xfrm>
            <a:off x="4565325" y="1943825"/>
            <a:ext cx="4177553" cy="708211"/>
          </a:xfrm>
          <a:prstGeom prst="flowChartAlternateProcess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/>
              <a:t>مساحة بيتونيا 23500 دونم</a:t>
            </a:r>
          </a:p>
        </p:txBody>
      </p:sp>
      <p:sp>
        <p:nvSpPr>
          <p:cNvPr id="7" name="مخطط انسيابي: معالجة متعاقبة 6"/>
          <p:cNvSpPr/>
          <p:nvPr/>
        </p:nvSpPr>
        <p:spPr>
          <a:xfrm>
            <a:off x="159658" y="2007175"/>
            <a:ext cx="4196602" cy="708211"/>
          </a:xfrm>
          <a:prstGeom prst="flowChartAlternateProcess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/>
              <a:t>مساحة البيرة 22045  دونم</a:t>
            </a:r>
          </a:p>
        </p:txBody>
      </p:sp>
      <p:pic>
        <p:nvPicPr>
          <p:cNvPr id="1026" name="Picture 2" descr="صور كرتون ديزني تصميم فوتوشوب خلفيات شفافه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729" y="2773215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تمرير أفقي 7"/>
          <p:cNvSpPr/>
          <p:nvPr/>
        </p:nvSpPr>
        <p:spPr>
          <a:xfrm>
            <a:off x="6015658" y="3238329"/>
            <a:ext cx="3429000" cy="984999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000" dirty="0">
                <a:solidFill>
                  <a:schemeClr val="tx1"/>
                </a:solidFill>
              </a:rPr>
              <a:t>23500</a:t>
            </a:r>
          </a:p>
        </p:txBody>
      </p:sp>
      <p:sp>
        <p:nvSpPr>
          <p:cNvPr id="10" name="تمرير أفقي 9"/>
          <p:cNvSpPr/>
          <p:nvPr/>
        </p:nvSpPr>
        <p:spPr>
          <a:xfrm>
            <a:off x="6015658" y="4267029"/>
            <a:ext cx="3429000" cy="984999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000" dirty="0">
                <a:solidFill>
                  <a:schemeClr val="tx1"/>
                </a:solidFill>
              </a:rPr>
              <a:t>22045</a:t>
            </a:r>
          </a:p>
        </p:txBody>
      </p:sp>
      <p:sp>
        <p:nvSpPr>
          <p:cNvPr id="9" name="مربع نص 8"/>
          <p:cNvSpPr txBox="1"/>
          <p:nvPr/>
        </p:nvSpPr>
        <p:spPr>
          <a:xfrm>
            <a:off x="9616108" y="3730828"/>
            <a:ext cx="87630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dirty="0"/>
              <a:t>ــــ</a:t>
            </a:r>
          </a:p>
        </p:txBody>
      </p:sp>
      <p:cxnSp>
        <p:nvCxnSpPr>
          <p:cNvPr id="12" name="رابط مستقيم 11"/>
          <p:cNvCxnSpPr/>
          <p:nvPr/>
        </p:nvCxnSpPr>
        <p:spPr>
          <a:xfrm flipH="1">
            <a:off x="4920844" y="5309178"/>
            <a:ext cx="49776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مستقيم 14"/>
          <p:cNvCxnSpPr/>
          <p:nvPr/>
        </p:nvCxnSpPr>
        <p:spPr>
          <a:xfrm flipH="1">
            <a:off x="7666284" y="3524410"/>
            <a:ext cx="321972" cy="284188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مربع نص 15">
            <a:extLst>
              <a:ext uri="{FF2B5EF4-FFF2-40B4-BE49-F238E27FC236}">
                <a16:creationId xmlns:a16="http://schemas.microsoft.com/office/drawing/2014/main" xmlns="" id="{B53E94E6-C4F6-40C7-8636-2691E1C217BD}"/>
              </a:ext>
            </a:extLst>
          </p:cNvPr>
          <p:cNvSpPr txBox="1"/>
          <p:nvPr/>
        </p:nvSpPr>
        <p:spPr>
          <a:xfrm>
            <a:off x="7439828" y="2959581"/>
            <a:ext cx="64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00" dirty="0">
                <a:solidFill>
                  <a:srgbClr val="00FF00"/>
                </a:solidFill>
              </a:rPr>
              <a:t>4</a:t>
            </a:r>
            <a:endParaRPr lang="en-US" sz="4000" dirty="0">
              <a:solidFill>
                <a:srgbClr val="00FF00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xmlns="" id="{B53E94E6-C4F6-40C7-8636-2691E1C217BD}"/>
              </a:ext>
            </a:extLst>
          </p:cNvPr>
          <p:cNvSpPr txBox="1"/>
          <p:nvPr/>
        </p:nvSpPr>
        <p:spPr>
          <a:xfrm>
            <a:off x="8560934" y="5311978"/>
            <a:ext cx="640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5400" dirty="0">
                <a:solidFill>
                  <a:srgbClr val="00FF00"/>
                </a:solidFill>
              </a:rPr>
              <a:t>5</a:t>
            </a:r>
            <a:endParaRPr lang="en-US" sz="5400" dirty="0">
              <a:solidFill>
                <a:srgbClr val="00FF00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xmlns="" id="{B53E94E6-C4F6-40C7-8636-2691E1C217BD}"/>
              </a:ext>
            </a:extLst>
          </p:cNvPr>
          <p:cNvSpPr txBox="1"/>
          <p:nvPr/>
        </p:nvSpPr>
        <p:spPr>
          <a:xfrm>
            <a:off x="7920854" y="2667193"/>
            <a:ext cx="64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600" dirty="0">
                <a:solidFill>
                  <a:srgbClr val="00FF00"/>
                </a:solidFill>
              </a:rPr>
              <a:t>9</a:t>
            </a:r>
            <a:endParaRPr lang="en-US" sz="3600" dirty="0">
              <a:solidFill>
                <a:srgbClr val="00FF00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xmlns="" id="{B53E94E6-C4F6-40C7-8636-2691E1C217BD}"/>
              </a:ext>
            </a:extLst>
          </p:cNvPr>
          <p:cNvSpPr txBox="1"/>
          <p:nvPr/>
        </p:nvSpPr>
        <p:spPr>
          <a:xfrm>
            <a:off x="7587004" y="3086945"/>
            <a:ext cx="1096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600" dirty="0">
                <a:solidFill>
                  <a:srgbClr val="F1A19F"/>
                </a:solidFill>
              </a:rPr>
              <a:t>10</a:t>
            </a:r>
            <a:endParaRPr lang="en-US" sz="3600" dirty="0">
              <a:solidFill>
                <a:srgbClr val="F1A19F"/>
              </a:solidFill>
            </a:endParaRPr>
          </a:p>
        </p:txBody>
      </p:sp>
      <p:cxnSp>
        <p:nvCxnSpPr>
          <p:cNvPr id="20" name="رابط مستقيم 19"/>
          <p:cNvCxnSpPr/>
          <p:nvPr/>
        </p:nvCxnSpPr>
        <p:spPr>
          <a:xfrm flipH="1">
            <a:off x="8041426" y="3588734"/>
            <a:ext cx="321972" cy="284188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رابط مستقيم 20"/>
          <p:cNvCxnSpPr/>
          <p:nvPr/>
        </p:nvCxnSpPr>
        <p:spPr>
          <a:xfrm flipH="1">
            <a:off x="8007986" y="3268016"/>
            <a:ext cx="321972" cy="284188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مربع نص 21">
            <a:extLst>
              <a:ext uri="{FF2B5EF4-FFF2-40B4-BE49-F238E27FC236}">
                <a16:creationId xmlns:a16="http://schemas.microsoft.com/office/drawing/2014/main" xmlns="" id="{B53E94E6-C4F6-40C7-8636-2691E1C217BD}"/>
              </a:ext>
            </a:extLst>
          </p:cNvPr>
          <p:cNvSpPr txBox="1"/>
          <p:nvPr/>
        </p:nvSpPr>
        <p:spPr>
          <a:xfrm>
            <a:off x="8041426" y="3086945"/>
            <a:ext cx="1096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600" dirty="0">
                <a:solidFill>
                  <a:srgbClr val="663300"/>
                </a:solidFill>
              </a:rPr>
              <a:t>10</a:t>
            </a:r>
            <a:endParaRPr lang="en-US" sz="3600" dirty="0">
              <a:solidFill>
                <a:srgbClr val="663300"/>
              </a:solidFill>
            </a:endParaRPr>
          </a:p>
        </p:txBody>
      </p:sp>
      <p:cxnSp>
        <p:nvCxnSpPr>
          <p:cNvPr id="23" name="رابط مستقيم 22"/>
          <p:cNvCxnSpPr/>
          <p:nvPr/>
        </p:nvCxnSpPr>
        <p:spPr>
          <a:xfrm flipH="1">
            <a:off x="8399948" y="3574948"/>
            <a:ext cx="321972" cy="284188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مربع نص 23">
            <a:extLst>
              <a:ext uri="{FF2B5EF4-FFF2-40B4-BE49-F238E27FC236}">
                <a16:creationId xmlns:a16="http://schemas.microsoft.com/office/drawing/2014/main" xmlns="" id="{B53E94E6-C4F6-40C7-8636-2691E1C217BD}"/>
              </a:ext>
            </a:extLst>
          </p:cNvPr>
          <p:cNvSpPr txBox="1"/>
          <p:nvPr/>
        </p:nvSpPr>
        <p:spPr>
          <a:xfrm>
            <a:off x="8007986" y="5309178"/>
            <a:ext cx="640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5400" dirty="0">
                <a:solidFill>
                  <a:srgbClr val="00FF00"/>
                </a:solidFill>
              </a:rPr>
              <a:t>5</a:t>
            </a:r>
            <a:endParaRPr lang="en-US" sz="5400" dirty="0">
              <a:solidFill>
                <a:srgbClr val="00FF00"/>
              </a:solidFill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xmlns="" id="{B53E94E6-C4F6-40C7-8636-2691E1C217BD}"/>
              </a:ext>
            </a:extLst>
          </p:cNvPr>
          <p:cNvSpPr txBox="1"/>
          <p:nvPr/>
        </p:nvSpPr>
        <p:spPr>
          <a:xfrm>
            <a:off x="7439828" y="5290128"/>
            <a:ext cx="640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5400" dirty="0">
                <a:solidFill>
                  <a:srgbClr val="00FF00"/>
                </a:solidFill>
              </a:rPr>
              <a:t>4</a:t>
            </a:r>
            <a:endParaRPr lang="en-US" sz="5400" dirty="0">
              <a:solidFill>
                <a:srgbClr val="00FF00"/>
              </a:solidFill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xmlns="" id="{B53E94E6-C4F6-40C7-8636-2691E1C217BD}"/>
              </a:ext>
            </a:extLst>
          </p:cNvPr>
          <p:cNvSpPr txBox="1"/>
          <p:nvPr/>
        </p:nvSpPr>
        <p:spPr>
          <a:xfrm>
            <a:off x="7045254" y="5263758"/>
            <a:ext cx="640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5400" dirty="0">
                <a:solidFill>
                  <a:srgbClr val="00FF00"/>
                </a:solidFill>
              </a:rPr>
              <a:t>1</a:t>
            </a:r>
            <a:endParaRPr lang="en-US" sz="5400" dirty="0">
              <a:solidFill>
                <a:srgbClr val="00FF00"/>
              </a:solidFill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xmlns="" id="{B53E94E6-C4F6-40C7-8636-2691E1C217BD}"/>
              </a:ext>
            </a:extLst>
          </p:cNvPr>
          <p:cNvSpPr txBox="1"/>
          <p:nvPr/>
        </p:nvSpPr>
        <p:spPr>
          <a:xfrm>
            <a:off x="6455825" y="5309178"/>
            <a:ext cx="640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5400" dirty="0">
                <a:solidFill>
                  <a:srgbClr val="00FF00"/>
                </a:solidFill>
              </a:rPr>
              <a:t>0</a:t>
            </a:r>
            <a:endParaRPr lang="en-US" sz="5400" dirty="0">
              <a:solidFill>
                <a:srgbClr val="00FF00"/>
              </a:solidFill>
            </a:endParaRPr>
          </a:p>
        </p:txBody>
      </p:sp>
      <p:sp>
        <p:nvSpPr>
          <p:cNvPr id="14" name="سهم للأسفل 13"/>
          <p:cNvSpPr/>
          <p:nvPr/>
        </p:nvSpPr>
        <p:spPr>
          <a:xfrm>
            <a:off x="8480562" y="3872922"/>
            <a:ext cx="202876" cy="65603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سهم للأسفل 31"/>
          <p:cNvSpPr/>
          <p:nvPr/>
        </p:nvSpPr>
        <p:spPr>
          <a:xfrm>
            <a:off x="8074720" y="3872922"/>
            <a:ext cx="202876" cy="65603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سهم للأسفل 32"/>
          <p:cNvSpPr/>
          <p:nvPr/>
        </p:nvSpPr>
        <p:spPr>
          <a:xfrm>
            <a:off x="7666284" y="3895311"/>
            <a:ext cx="202876" cy="65603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سهم للأسفل 33"/>
          <p:cNvSpPr/>
          <p:nvPr/>
        </p:nvSpPr>
        <p:spPr>
          <a:xfrm>
            <a:off x="7263856" y="3893309"/>
            <a:ext cx="202876" cy="65603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سهم للأسفل 34"/>
          <p:cNvSpPr/>
          <p:nvPr/>
        </p:nvSpPr>
        <p:spPr>
          <a:xfrm>
            <a:off x="6862221" y="3872922"/>
            <a:ext cx="202876" cy="65603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وسيلة شرح على شكل سحابة 30"/>
          <p:cNvSpPr/>
          <p:nvPr/>
        </p:nvSpPr>
        <p:spPr>
          <a:xfrm>
            <a:off x="1364354" y="2971341"/>
            <a:ext cx="3483834" cy="1703535"/>
          </a:xfrm>
          <a:prstGeom prst="cloudCallout">
            <a:avLst>
              <a:gd name="adj1" fmla="val -56928"/>
              <a:gd name="adj2" fmla="val 75280"/>
            </a:avLst>
          </a:prstGeom>
          <a:noFill/>
          <a:ln w="825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/>
              <a:t>المَطلوب: ايجاد الفَرْق بَيْنَ الْمَدينَتين</a:t>
            </a:r>
          </a:p>
        </p:txBody>
      </p:sp>
    </p:spTree>
    <p:extLst>
      <p:ext uri="{BB962C8B-B14F-4D97-AF65-F5344CB8AC3E}">
        <p14:creationId xmlns:p14="http://schemas.microsoft.com/office/powerpoint/2010/main" val="52221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9" grpId="0"/>
      <p:bldP spid="16" grpId="0"/>
      <p:bldP spid="17" grpId="0"/>
      <p:bldP spid="18" grpId="0"/>
      <p:bldP spid="19" grpId="0"/>
      <p:bldP spid="22" grpId="0"/>
      <p:bldP spid="24" grpId="0"/>
      <p:bldP spid="26" grpId="0"/>
      <p:bldP spid="29" grpId="0"/>
      <p:bldP spid="30" grpId="0"/>
      <p:bldP spid="14" grpId="0" animBg="1"/>
      <p:bldP spid="32" grpId="0" animBg="1"/>
      <p:bldP spid="33" grpId="0" animBg="1"/>
      <p:bldP spid="34" grpId="0" animBg="1"/>
      <p:bldP spid="35" grpId="0" animBg="1"/>
      <p:bldP spid="3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2" name="Picture 4" descr="بصيغة Png شخصيات كرتونية للتصميم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22" y="2514600"/>
            <a:ext cx="2378312" cy="36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وسيلة شرح على شكل سحابة 2"/>
          <p:cNvSpPr/>
          <p:nvPr/>
        </p:nvSpPr>
        <p:spPr>
          <a:xfrm>
            <a:off x="6248400" y="241300"/>
            <a:ext cx="5118100" cy="1752600"/>
          </a:xfrm>
          <a:prstGeom prst="cloudCallout">
            <a:avLst>
              <a:gd name="adj1" fmla="val 26172"/>
              <a:gd name="adj2" fmla="val 153125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chemeClr val="tx1"/>
                </a:solidFill>
              </a:rPr>
              <a:t>نُحَوّل مِنْ طَرِحٍ أُفُقي إِلى طَرْحٍ رأْسي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xmlns="" id="{C1C0F177-4307-4348-A5DF-07196F923523}"/>
              </a:ext>
            </a:extLst>
          </p:cNvPr>
          <p:cNvSpPr txBox="1"/>
          <p:nvPr/>
        </p:nvSpPr>
        <p:spPr>
          <a:xfrm>
            <a:off x="821844" y="2698545"/>
            <a:ext cx="4545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7200" dirty="0">
                <a:solidFill>
                  <a:srgbClr val="F1A19F"/>
                </a:solidFill>
              </a:rPr>
              <a:t>69842</a:t>
            </a:r>
            <a:endParaRPr lang="en-US" sz="7200" dirty="0">
              <a:solidFill>
                <a:srgbClr val="F1A19F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0024720F-6302-41CD-88A7-0CD0541BFF36}"/>
              </a:ext>
            </a:extLst>
          </p:cNvPr>
          <p:cNvSpPr txBox="1"/>
          <p:nvPr/>
        </p:nvSpPr>
        <p:spPr>
          <a:xfrm>
            <a:off x="893664" y="3956561"/>
            <a:ext cx="4545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7200" dirty="0">
                <a:solidFill>
                  <a:srgbClr val="F1A19F"/>
                </a:solidFill>
              </a:rPr>
              <a:t>32925</a:t>
            </a:r>
            <a:endParaRPr lang="en-US" sz="7200" dirty="0">
              <a:solidFill>
                <a:srgbClr val="F1A19F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B4C49A09-C827-4AB6-BD45-42C09828844C}"/>
              </a:ext>
            </a:extLst>
          </p:cNvPr>
          <p:cNvSpPr txBox="1"/>
          <p:nvPr/>
        </p:nvSpPr>
        <p:spPr>
          <a:xfrm>
            <a:off x="4803112" y="3494897"/>
            <a:ext cx="9013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9600" dirty="0">
                <a:solidFill>
                  <a:srgbClr val="FF0000"/>
                </a:solidFill>
              </a:rPr>
              <a:t>ــ</a:t>
            </a:r>
            <a:endParaRPr lang="en-US" sz="9600" dirty="0">
              <a:solidFill>
                <a:srgbClr val="FF0000"/>
              </a:solidFill>
            </a:endParaRPr>
          </a:p>
        </p:txBody>
      </p:sp>
      <p:cxnSp>
        <p:nvCxnSpPr>
          <p:cNvPr id="9" name="رابط مستقيم 8">
            <a:extLst>
              <a:ext uri="{FF2B5EF4-FFF2-40B4-BE49-F238E27FC236}">
                <a16:creationId xmlns:a16="http://schemas.microsoft.com/office/drawing/2014/main" xmlns="" id="{00C7263F-EF2A-4281-B008-85BB0D21C07D}"/>
              </a:ext>
            </a:extLst>
          </p:cNvPr>
          <p:cNvCxnSpPr>
            <a:cxnSpLocks/>
          </p:cNvCxnSpPr>
          <p:nvPr/>
        </p:nvCxnSpPr>
        <p:spPr>
          <a:xfrm flipH="1">
            <a:off x="973519" y="5125542"/>
            <a:ext cx="4280262" cy="0"/>
          </a:xfrm>
          <a:prstGeom prst="line">
            <a:avLst/>
          </a:prstGeom>
          <a:ln w="793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سهم: لأسفل 10">
            <a:extLst>
              <a:ext uri="{FF2B5EF4-FFF2-40B4-BE49-F238E27FC236}">
                <a16:creationId xmlns:a16="http://schemas.microsoft.com/office/drawing/2014/main" xmlns="" id="{72E24319-0143-40B0-904A-494FDCA8B463}"/>
              </a:ext>
            </a:extLst>
          </p:cNvPr>
          <p:cNvSpPr/>
          <p:nvPr/>
        </p:nvSpPr>
        <p:spPr>
          <a:xfrm>
            <a:off x="3832469" y="3447812"/>
            <a:ext cx="330925" cy="717458"/>
          </a:xfrm>
          <a:prstGeom prst="downArrow">
            <a:avLst/>
          </a:prstGeom>
          <a:solidFill>
            <a:srgbClr val="FD33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xmlns="" id="{34F62E69-937C-42D2-A2A2-0BEE68AD55D6}"/>
              </a:ext>
            </a:extLst>
          </p:cNvPr>
          <p:cNvSpPr txBox="1"/>
          <p:nvPr/>
        </p:nvSpPr>
        <p:spPr>
          <a:xfrm>
            <a:off x="3984214" y="5125542"/>
            <a:ext cx="5769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dirty="0" smtClean="0">
                <a:solidFill>
                  <a:schemeClr val="accent1"/>
                </a:solidFill>
              </a:rPr>
              <a:t>7</a:t>
            </a:r>
            <a:endParaRPr lang="en-US" sz="6000" dirty="0">
              <a:solidFill>
                <a:schemeClr val="accent1"/>
              </a:solidFill>
            </a:endParaRPr>
          </a:p>
        </p:txBody>
      </p:sp>
      <p:sp>
        <p:nvSpPr>
          <p:cNvPr id="12" name="سهم: لأسفل 13">
            <a:extLst>
              <a:ext uri="{FF2B5EF4-FFF2-40B4-BE49-F238E27FC236}">
                <a16:creationId xmlns:a16="http://schemas.microsoft.com/office/drawing/2014/main" xmlns="" id="{79404980-22B9-456F-82D7-B2C993C54B29}"/>
              </a:ext>
            </a:extLst>
          </p:cNvPr>
          <p:cNvSpPr/>
          <p:nvPr/>
        </p:nvSpPr>
        <p:spPr>
          <a:xfrm>
            <a:off x="3437413" y="3447815"/>
            <a:ext cx="279937" cy="797895"/>
          </a:xfrm>
          <a:prstGeom prst="downArrow">
            <a:avLst/>
          </a:prstGeom>
          <a:solidFill>
            <a:srgbClr val="FD33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xmlns="" id="{CDDD08EE-FA36-43E1-8DF4-B02B99F8AD47}"/>
              </a:ext>
            </a:extLst>
          </p:cNvPr>
          <p:cNvSpPr txBox="1"/>
          <p:nvPr/>
        </p:nvSpPr>
        <p:spPr>
          <a:xfrm>
            <a:off x="3322362" y="5130930"/>
            <a:ext cx="6618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dirty="0">
                <a:solidFill>
                  <a:schemeClr val="accent1"/>
                </a:solidFill>
              </a:rPr>
              <a:t>1</a:t>
            </a:r>
            <a:endParaRPr lang="en-US" sz="6000" dirty="0">
              <a:solidFill>
                <a:schemeClr val="accent1"/>
              </a:solidFill>
            </a:endParaRPr>
          </a:p>
        </p:txBody>
      </p:sp>
      <p:sp>
        <p:nvSpPr>
          <p:cNvPr id="14" name="سهم: لأسفل 15">
            <a:extLst>
              <a:ext uri="{FF2B5EF4-FFF2-40B4-BE49-F238E27FC236}">
                <a16:creationId xmlns:a16="http://schemas.microsoft.com/office/drawing/2014/main" xmlns="" id="{93D23391-D4C5-42BA-AA50-A42E21680A1C}"/>
              </a:ext>
            </a:extLst>
          </p:cNvPr>
          <p:cNvSpPr/>
          <p:nvPr/>
        </p:nvSpPr>
        <p:spPr>
          <a:xfrm>
            <a:off x="3014131" y="3447812"/>
            <a:ext cx="304941" cy="776214"/>
          </a:xfrm>
          <a:prstGeom prst="downArrow">
            <a:avLst/>
          </a:prstGeom>
          <a:solidFill>
            <a:srgbClr val="FD33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xmlns="" id="{8143A00E-7254-4D39-9409-61F4E7ABA80D}"/>
              </a:ext>
            </a:extLst>
          </p:cNvPr>
          <p:cNvSpPr txBox="1"/>
          <p:nvPr/>
        </p:nvSpPr>
        <p:spPr>
          <a:xfrm>
            <a:off x="2835675" y="5130930"/>
            <a:ext cx="6618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dirty="0">
                <a:solidFill>
                  <a:schemeClr val="accent1"/>
                </a:solidFill>
              </a:rPr>
              <a:t>9</a:t>
            </a:r>
            <a:endParaRPr lang="en-US" sz="6000" dirty="0">
              <a:solidFill>
                <a:schemeClr val="accent1"/>
              </a:solidFill>
            </a:endParaRPr>
          </a:p>
        </p:txBody>
      </p:sp>
      <p:sp>
        <p:nvSpPr>
          <p:cNvPr id="16" name="سهم: لأسفل 18">
            <a:extLst>
              <a:ext uri="{FF2B5EF4-FFF2-40B4-BE49-F238E27FC236}">
                <a16:creationId xmlns:a16="http://schemas.microsoft.com/office/drawing/2014/main" xmlns="" id="{69F76683-2CF8-4C8D-AA56-5FE739F8EBB9}"/>
              </a:ext>
            </a:extLst>
          </p:cNvPr>
          <p:cNvSpPr/>
          <p:nvPr/>
        </p:nvSpPr>
        <p:spPr>
          <a:xfrm>
            <a:off x="2584604" y="3447815"/>
            <a:ext cx="304941" cy="776212"/>
          </a:xfrm>
          <a:prstGeom prst="downArrow">
            <a:avLst/>
          </a:prstGeom>
          <a:solidFill>
            <a:srgbClr val="FD33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xmlns="" id="{CB8DD9F9-0994-4BD6-BD6A-5750ED86FB81}"/>
              </a:ext>
            </a:extLst>
          </p:cNvPr>
          <p:cNvSpPr txBox="1"/>
          <p:nvPr/>
        </p:nvSpPr>
        <p:spPr>
          <a:xfrm>
            <a:off x="2269268" y="5156890"/>
            <a:ext cx="6618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dirty="0">
                <a:solidFill>
                  <a:schemeClr val="accent1"/>
                </a:solidFill>
              </a:rPr>
              <a:t>6</a:t>
            </a:r>
            <a:endParaRPr lang="en-US" sz="6000" dirty="0">
              <a:solidFill>
                <a:schemeClr val="accent1"/>
              </a:solidFill>
            </a:endParaRPr>
          </a:p>
        </p:txBody>
      </p:sp>
      <p:sp>
        <p:nvSpPr>
          <p:cNvPr id="18" name="سهم: لأسفل 20">
            <a:extLst>
              <a:ext uri="{FF2B5EF4-FFF2-40B4-BE49-F238E27FC236}">
                <a16:creationId xmlns:a16="http://schemas.microsoft.com/office/drawing/2014/main" xmlns="" id="{B6E05582-1606-4E1A-929A-277FC863560F}"/>
              </a:ext>
            </a:extLst>
          </p:cNvPr>
          <p:cNvSpPr/>
          <p:nvPr/>
        </p:nvSpPr>
        <p:spPr>
          <a:xfrm>
            <a:off x="2110224" y="3447815"/>
            <a:ext cx="304941" cy="776211"/>
          </a:xfrm>
          <a:prstGeom prst="downArrow">
            <a:avLst/>
          </a:prstGeom>
          <a:solidFill>
            <a:srgbClr val="FD33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xmlns="" id="{0B1608A3-8497-4896-94DA-3A0ED7B1386A}"/>
              </a:ext>
            </a:extLst>
          </p:cNvPr>
          <p:cNvSpPr txBox="1"/>
          <p:nvPr/>
        </p:nvSpPr>
        <p:spPr>
          <a:xfrm>
            <a:off x="1717725" y="5125542"/>
            <a:ext cx="6618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dirty="0">
                <a:solidFill>
                  <a:schemeClr val="accent1"/>
                </a:solidFill>
              </a:rPr>
              <a:t>3</a:t>
            </a:r>
            <a:endParaRPr lang="en-US" sz="6000" dirty="0">
              <a:solidFill>
                <a:schemeClr val="accent1"/>
              </a:solidFill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4163394" y="785020"/>
            <a:ext cx="1941288" cy="74857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69842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xmlns="" id="{B4C49A09-C827-4AB6-BD45-42C09828844C}"/>
              </a:ext>
            </a:extLst>
          </p:cNvPr>
          <p:cNvSpPr txBox="1"/>
          <p:nvPr/>
        </p:nvSpPr>
        <p:spPr>
          <a:xfrm>
            <a:off x="3319072" y="150020"/>
            <a:ext cx="9013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9600" dirty="0">
                <a:solidFill>
                  <a:srgbClr val="FF0000"/>
                </a:solidFill>
              </a:rPr>
              <a:t>ـ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22" name="مستطيل 21"/>
          <p:cNvSpPr/>
          <p:nvPr/>
        </p:nvSpPr>
        <p:spPr>
          <a:xfrm>
            <a:off x="1444521" y="785020"/>
            <a:ext cx="1941288" cy="74857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32925</a:t>
            </a:r>
          </a:p>
        </p:txBody>
      </p:sp>
      <p:cxnSp>
        <p:nvCxnSpPr>
          <p:cNvPr id="5" name="رابط مستقيم 4"/>
          <p:cNvCxnSpPr/>
          <p:nvPr/>
        </p:nvCxnSpPr>
        <p:spPr>
          <a:xfrm flipH="1">
            <a:off x="3437413" y="2959100"/>
            <a:ext cx="279937" cy="293443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مربع نص 27">
            <a:extLst>
              <a:ext uri="{FF2B5EF4-FFF2-40B4-BE49-F238E27FC236}">
                <a16:creationId xmlns:a16="http://schemas.microsoft.com/office/drawing/2014/main" xmlns="" id="{34F62E69-937C-42D2-A2A2-0BEE68AD55D6}"/>
              </a:ext>
            </a:extLst>
          </p:cNvPr>
          <p:cNvSpPr txBox="1"/>
          <p:nvPr/>
        </p:nvSpPr>
        <p:spPr>
          <a:xfrm>
            <a:off x="3256907" y="2344602"/>
            <a:ext cx="575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dirty="0">
                <a:solidFill>
                  <a:srgbClr val="92D050"/>
                </a:solidFill>
              </a:rPr>
              <a:t>3</a:t>
            </a:r>
            <a:endParaRPr lang="en-US" sz="2800" dirty="0">
              <a:solidFill>
                <a:srgbClr val="92D050"/>
              </a:solidFill>
            </a:endParaRPr>
          </a:p>
        </p:txBody>
      </p:sp>
      <p:cxnSp>
        <p:nvCxnSpPr>
          <p:cNvPr id="29" name="رابط مستقيم 28"/>
          <p:cNvCxnSpPr/>
          <p:nvPr/>
        </p:nvCxnSpPr>
        <p:spPr>
          <a:xfrm flipH="1">
            <a:off x="3857962" y="2964778"/>
            <a:ext cx="279937" cy="293443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مربع نص 29">
            <a:extLst>
              <a:ext uri="{FF2B5EF4-FFF2-40B4-BE49-F238E27FC236}">
                <a16:creationId xmlns:a16="http://schemas.microsoft.com/office/drawing/2014/main" xmlns="" id="{34F62E69-937C-42D2-A2A2-0BEE68AD55D6}"/>
              </a:ext>
            </a:extLst>
          </p:cNvPr>
          <p:cNvSpPr txBox="1"/>
          <p:nvPr/>
        </p:nvSpPr>
        <p:spPr>
          <a:xfrm>
            <a:off x="2313983" y="2365104"/>
            <a:ext cx="575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dirty="0">
                <a:solidFill>
                  <a:srgbClr val="92D050"/>
                </a:solidFill>
              </a:rPr>
              <a:t>8</a:t>
            </a:r>
            <a:endParaRPr lang="en-US" sz="2800" dirty="0">
              <a:solidFill>
                <a:srgbClr val="92D050"/>
              </a:solidFill>
            </a:endParaRPr>
          </a:p>
        </p:txBody>
      </p:sp>
      <p:cxnSp>
        <p:nvCxnSpPr>
          <p:cNvPr id="31" name="رابط مستقيم 30"/>
          <p:cNvCxnSpPr/>
          <p:nvPr/>
        </p:nvCxnSpPr>
        <p:spPr>
          <a:xfrm flipH="1">
            <a:off x="2550735" y="3032008"/>
            <a:ext cx="279937" cy="293443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مربع نص 31">
            <a:extLst>
              <a:ext uri="{FF2B5EF4-FFF2-40B4-BE49-F238E27FC236}">
                <a16:creationId xmlns:a16="http://schemas.microsoft.com/office/drawing/2014/main" xmlns="" id="{34F62E69-937C-42D2-A2A2-0BEE68AD55D6}"/>
              </a:ext>
            </a:extLst>
          </p:cNvPr>
          <p:cNvSpPr txBox="1"/>
          <p:nvPr/>
        </p:nvSpPr>
        <p:spPr>
          <a:xfrm>
            <a:off x="3944609" y="2497002"/>
            <a:ext cx="575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dirty="0" smtClean="0">
                <a:solidFill>
                  <a:srgbClr val="92D050"/>
                </a:solidFill>
              </a:rPr>
              <a:t>12</a:t>
            </a:r>
            <a:endParaRPr lang="en-US" sz="2800" dirty="0">
              <a:solidFill>
                <a:srgbClr val="92D050"/>
              </a:solidFill>
            </a:endParaRPr>
          </a:p>
        </p:txBody>
      </p:sp>
      <p:cxnSp>
        <p:nvCxnSpPr>
          <p:cNvPr id="33" name="رابط مستقيم 32"/>
          <p:cNvCxnSpPr/>
          <p:nvPr/>
        </p:nvCxnSpPr>
        <p:spPr>
          <a:xfrm flipH="1">
            <a:off x="2966519" y="3100142"/>
            <a:ext cx="279937" cy="293443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مربع نص 33">
            <a:extLst>
              <a:ext uri="{FF2B5EF4-FFF2-40B4-BE49-F238E27FC236}">
                <a16:creationId xmlns:a16="http://schemas.microsoft.com/office/drawing/2014/main" xmlns="" id="{34F62E69-937C-42D2-A2A2-0BEE68AD55D6}"/>
              </a:ext>
            </a:extLst>
          </p:cNvPr>
          <p:cNvSpPr txBox="1"/>
          <p:nvPr/>
        </p:nvSpPr>
        <p:spPr>
          <a:xfrm>
            <a:off x="2810247" y="2463992"/>
            <a:ext cx="575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dirty="0">
                <a:solidFill>
                  <a:srgbClr val="92D050"/>
                </a:solidFill>
              </a:rPr>
              <a:t>18</a:t>
            </a:r>
            <a:endParaRPr lang="en-US" sz="2800" dirty="0">
              <a:solidFill>
                <a:srgbClr val="92D050"/>
              </a:solidFill>
            </a:endParaRPr>
          </a:p>
        </p:txBody>
      </p:sp>
      <p:grpSp>
        <p:nvGrpSpPr>
          <p:cNvPr id="38" name="مجموعة 37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39" name="سهم إلى اليمين 38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مربع نص 39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4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2240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8" grpId="0"/>
      <p:bldP spid="30" grpId="0"/>
      <p:bldP spid="32" grpId="0"/>
      <p:bldP spid="3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65918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نٌشاهِدُ مَعاً  </a:t>
            </a:r>
            <a:endParaRPr lang="en-US" sz="11500" dirty="0"/>
          </a:p>
        </p:txBody>
      </p:sp>
      <p:grpSp>
        <p:nvGrpSpPr>
          <p:cNvPr id="11" name="مجموعة 10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12" name="سهم إلى اليمين 11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مربع نص 12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88754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374216" y="1804740"/>
            <a:ext cx="34435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عِنْوانُ الدَّرْس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213422" y="3013501"/>
            <a:ext cx="11321143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400" dirty="0" smtClean="0">
                <a:solidFill>
                  <a:srgbClr val="FFFF00"/>
                </a:solidFill>
              </a:rPr>
              <a:t>الطَّرْح ضِمْنَ 99999 </a:t>
            </a:r>
            <a:endParaRPr lang="ar-SA" sz="5400" dirty="0">
              <a:solidFill>
                <a:srgbClr val="FFFF00"/>
              </a:solidFill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مربع نص 7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4763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815049" y="636259"/>
            <a:ext cx="1014984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6000" b="1" dirty="0" smtClean="0">
                <a:ln/>
                <a:solidFill>
                  <a:schemeClr val="accent4"/>
                </a:solidFill>
              </a:rPr>
              <a:t>نشاهد معا الفيديو</a:t>
            </a:r>
            <a:endParaRPr lang="ar-JO" sz="6000" b="1" dirty="0">
              <a:ln/>
              <a:solidFill>
                <a:schemeClr val="accent4"/>
              </a:solidFill>
            </a:endParaRPr>
          </a:p>
        </p:txBody>
      </p:sp>
      <p:grpSp>
        <p:nvGrpSpPr>
          <p:cNvPr id="7" name="مجموعة 6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8" name="سهم إلى اليمين 7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مربع نص 8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  <p:sp>
        <p:nvSpPr>
          <p:cNvPr id="4" name="وسيلة شرح مع سهم إلى الأعلى 3">
            <a:hlinkClick r:id="rId4"/>
          </p:cNvPr>
          <p:cNvSpPr/>
          <p:nvPr/>
        </p:nvSpPr>
        <p:spPr>
          <a:xfrm>
            <a:off x="4224270" y="2240924"/>
            <a:ext cx="3348507" cy="3140973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600" b="1" dirty="0" smtClean="0">
                <a:latin typeface="Traditional Arabic" pitchFamily="18" charset="-78"/>
                <a:cs typeface="Traditional Arabic" pitchFamily="18" charset="-78"/>
              </a:rPr>
              <a:t>اضغط هنا</a:t>
            </a:r>
            <a:endParaRPr lang="ar-SA" sz="6600" b="1" dirty="0"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1354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509451" y="1478168"/>
            <a:ext cx="6988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تَدْريباتُ الْكِتاب</a:t>
            </a:r>
            <a:r>
              <a:rPr lang="ar-SA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7" name="مجموعة 6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8" name="سهم إلى اليمين 7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مربع نص 8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0498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7833720" y="152737"/>
            <a:ext cx="4127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b="1" dirty="0">
                <a:solidFill>
                  <a:srgbClr val="FFC000"/>
                </a:solidFill>
              </a:rPr>
              <a:t>تَدْريبُ الْكِتاب</a:t>
            </a:r>
            <a:endParaRPr lang="en-US" sz="6000" b="1" dirty="0">
              <a:solidFill>
                <a:srgbClr val="FFC0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028700"/>
            <a:ext cx="9855199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27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26"/>
            <a:ext cx="12192000" cy="685800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6836225" y="418011"/>
            <a:ext cx="4127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b="1" dirty="0">
                <a:solidFill>
                  <a:srgbClr val="FFC000"/>
                </a:solidFill>
              </a:rPr>
              <a:t>تَدْريبُ الْكِتاب</a:t>
            </a:r>
            <a:endParaRPr lang="en-US" sz="6000" b="1" dirty="0">
              <a:solidFill>
                <a:srgbClr val="FFC0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418011"/>
            <a:ext cx="9372600" cy="4496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مجموعة 7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9" name="سهم إلى اليمين 8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مربع نص 9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4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7387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37996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نَلْعَب  </a:t>
            </a:r>
            <a:endParaRPr lang="en-US" sz="11500" dirty="0"/>
          </a:p>
        </p:txBody>
      </p:sp>
      <p:grpSp>
        <p:nvGrpSpPr>
          <p:cNvPr id="11" name="مجموعة 10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12" name="سهم إلى اليمين 11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مربع نص 12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7778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olorful, cake, table, indoor&#10;&#10;Description automatically generated">
            <a:extLst>
              <a:ext uri="{FF2B5EF4-FFF2-40B4-BE49-F238E27FC236}">
                <a16:creationId xmlns:a16="http://schemas.microsoft.com/office/drawing/2014/main" xmlns="" id="{C4F6C779-E13E-48AE-B743-98BC30C30D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6A3F309-4E33-4C07-AE52-AD2DC61B88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 rot="396952" flipH="1">
            <a:off x="148659" y="3555266"/>
            <a:ext cx="3089528" cy="1687913"/>
          </a:xfrm>
          <a:prstGeom prst="rect">
            <a:avLst/>
          </a:prstGeom>
        </p:spPr>
      </p:pic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A6F2BD09-BB40-4F38-A551-4AA6A8BF5C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 rot="324964">
            <a:off x="72603" y="1745791"/>
            <a:ext cx="3241642" cy="16917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D0AB823-EFF4-46A5-B681-337C227DFC31}"/>
              </a:ext>
            </a:extLst>
          </p:cNvPr>
          <p:cNvSpPr/>
          <p:nvPr/>
        </p:nvSpPr>
        <p:spPr>
          <a:xfrm>
            <a:off x="4025920" y="2197394"/>
            <a:ext cx="5085046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BH" sz="11500" b="1" cap="none" spc="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</a:rPr>
              <a:t>من سيفوز</a:t>
            </a:r>
          </a:p>
          <a:p>
            <a:pPr algn="ctr"/>
            <a:r>
              <a:rPr lang="ar-BH" sz="115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بالكنوز ؟</a:t>
            </a:r>
            <a:endParaRPr lang="en-US" sz="11500" b="1" cap="none" spc="0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6" name="Underwater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B390A962-1770-49FD-B097-CD3CDEEDE1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04982" y="145352"/>
            <a:ext cx="487363" cy="487363"/>
          </a:xfrm>
          <a:prstGeom prst="rect">
            <a:avLst/>
          </a:prstGeom>
        </p:spPr>
      </p:pic>
      <p:pic>
        <p:nvPicPr>
          <p:cNvPr id="7" name="Bubbles and Underwater">
            <a:hlinkClick r:id="" action="ppaction://media"/>
            <a:extLst>
              <a:ext uri="{FF2B5EF4-FFF2-40B4-BE49-F238E27FC236}">
                <a16:creationId xmlns:a16="http://schemas.microsoft.com/office/drawing/2014/main" xmlns="" id="{D1DD11C1-5A18-4BA4-8AB3-357EB6E911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37589" y="19537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0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22222E-6 L 1 0.00324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0" y="16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81481E-6 L 0.98177 -0.00139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8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olorful, cake, table, indoor&#10;&#10;Description automatically generated">
            <a:extLst>
              <a:ext uri="{FF2B5EF4-FFF2-40B4-BE49-F238E27FC236}">
                <a16:creationId xmlns:a16="http://schemas.microsoft.com/office/drawing/2014/main" xmlns="" id="{E70B2E9C-34F8-400E-A255-F467734C5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Beveled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A91AF0AD-A70D-4197-B07D-162174A9F603}"/>
              </a:ext>
            </a:extLst>
          </p:cNvPr>
          <p:cNvSpPr/>
          <p:nvPr/>
        </p:nvSpPr>
        <p:spPr>
          <a:xfrm>
            <a:off x="2697219" y="796655"/>
            <a:ext cx="710438" cy="604911"/>
          </a:xfrm>
          <a:prstGeom prst="bevel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6" name="Rectangle: Beveled 5">
            <a:hlinkClick r:id="rId4" action="ppaction://hlinksldjump"/>
            <a:extLst>
              <a:ext uri="{FF2B5EF4-FFF2-40B4-BE49-F238E27FC236}">
                <a16:creationId xmlns:a16="http://schemas.microsoft.com/office/drawing/2014/main" xmlns="" id="{D2B2B39C-979B-4BCD-8DF0-16F81ED4168E}"/>
              </a:ext>
            </a:extLst>
          </p:cNvPr>
          <p:cNvSpPr/>
          <p:nvPr/>
        </p:nvSpPr>
        <p:spPr>
          <a:xfrm>
            <a:off x="4600692" y="2086383"/>
            <a:ext cx="710438" cy="604911"/>
          </a:xfrm>
          <a:prstGeom prst="bevel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ysClr val="windowText" lastClr="000000"/>
                </a:solidFill>
              </a:rPr>
              <a:t>2</a:t>
            </a:r>
            <a:endParaRPr lang="en-US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Rectangle: Beveled 6">
            <a:hlinkClick r:id="rId5" action="ppaction://hlinksldjump"/>
            <a:extLst>
              <a:ext uri="{FF2B5EF4-FFF2-40B4-BE49-F238E27FC236}">
                <a16:creationId xmlns:a16="http://schemas.microsoft.com/office/drawing/2014/main" xmlns="" id="{FD666BCD-CED5-4033-9273-E1B3BDE4DCEC}"/>
              </a:ext>
            </a:extLst>
          </p:cNvPr>
          <p:cNvSpPr/>
          <p:nvPr/>
        </p:nvSpPr>
        <p:spPr>
          <a:xfrm>
            <a:off x="6096000" y="915159"/>
            <a:ext cx="710438" cy="604911"/>
          </a:xfrm>
          <a:prstGeom prst="bevel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8" name="Rectangle: Beveled 7">
            <a:hlinkClick r:id="rId6" action="ppaction://hlinksldjump"/>
            <a:extLst>
              <a:ext uri="{FF2B5EF4-FFF2-40B4-BE49-F238E27FC236}">
                <a16:creationId xmlns:a16="http://schemas.microsoft.com/office/drawing/2014/main" xmlns="" id="{544CC080-ACA6-4FBA-B715-E25BB49AEB3D}"/>
              </a:ext>
            </a:extLst>
          </p:cNvPr>
          <p:cNvSpPr/>
          <p:nvPr/>
        </p:nvSpPr>
        <p:spPr>
          <a:xfrm>
            <a:off x="7528270" y="2164094"/>
            <a:ext cx="710438" cy="604911"/>
          </a:xfrm>
          <a:prstGeom prst="bevel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ysClr val="windowText" lastClr="000000"/>
                </a:solidFill>
              </a:rPr>
              <a:t>4</a:t>
            </a:r>
          </a:p>
        </p:txBody>
      </p:sp>
      <p:pic>
        <p:nvPicPr>
          <p:cNvPr id="20" name="Picture 19" descr="A picture containing street, traffic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xmlns="" id="{4585241E-88F1-4240-96FC-27677AB173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496" y="1307672"/>
            <a:ext cx="1296504" cy="1529607"/>
          </a:xfrm>
          <a:prstGeom prst="rect">
            <a:avLst/>
          </a:prstGeom>
        </p:spPr>
      </p:pic>
      <p:pic>
        <p:nvPicPr>
          <p:cNvPr id="19" name="Picture 18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8397AE21-DE13-4B2E-85A4-7BD04ACCC1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48153" y="2606791"/>
            <a:ext cx="1174004" cy="13622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71922DD-4E42-419D-B4F4-13FA8CECF14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5"/>
              </a:ext>
            </a:extLst>
          </a:blip>
          <a:stretch>
            <a:fillRect/>
          </a:stretch>
        </p:blipFill>
        <p:spPr>
          <a:xfrm flipH="1">
            <a:off x="-11902" y="4308046"/>
            <a:ext cx="2314314" cy="1264387"/>
          </a:xfrm>
          <a:prstGeom prst="rect">
            <a:avLst/>
          </a:prstGeom>
        </p:spPr>
      </p:pic>
      <p:pic>
        <p:nvPicPr>
          <p:cNvPr id="28" name="Picture 27" descr="A picture containing yellow, parrot&#10;&#10;Description automatically generated">
            <a:extLst>
              <a:ext uri="{FF2B5EF4-FFF2-40B4-BE49-F238E27FC236}">
                <a16:creationId xmlns:a16="http://schemas.microsoft.com/office/drawing/2014/main" xmlns="" id="{AC9B2D1E-494A-4837-BC7D-54E4CC772BD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7"/>
              </a:ext>
            </a:extLst>
          </a:blip>
          <a:stretch>
            <a:fillRect/>
          </a:stretch>
        </p:blipFill>
        <p:spPr>
          <a:xfrm flipH="1">
            <a:off x="105495" y="5549381"/>
            <a:ext cx="2022180" cy="1219077"/>
          </a:xfrm>
          <a:prstGeom prst="rect">
            <a:avLst/>
          </a:prstGeom>
        </p:spPr>
      </p:pic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xmlns="" id="{943F2446-0F7A-4EB6-88FF-A0DDFF6C830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9"/>
              </a:ext>
            </a:extLst>
          </a:blip>
          <a:stretch>
            <a:fillRect/>
          </a:stretch>
        </p:blipFill>
        <p:spPr>
          <a:xfrm flipH="1">
            <a:off x="419706" y="1617541"/>
            <a:ext cx="1707969" cy="1151464"/>
          </a:xfrm>
          <a:prstGeom prst="rect">
            <a:avLst/>
          </a:prstGeom>
        </p:spPr>
      </p:pic>
      <p:pic>
        <p:nvPicPr>
          <p:cNvPr id="31" name="Picture 30" descr="Logo&#10;&#10;Description automatically generated">
            <a:extLst>
              <a:ext uri="{FF2B5EF4-FFF2-40B4-BE49-F238E27FC236}">
                <a16:creationId xmlns:a16="http://schemas.microsoft.com/office/drawing/2014/main" xmlns="" id="{9857CD79-E9E5-4771-9AC1-24BC352C3D9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1"/>
              </a:ext>
            </a:extLst>
          </a:blip>
          <a:stretch>
            <a:fillRect/>
          </a:stretch>
        </p:blipFill>
        <p:spPr>
          <a:xfrm flipH="1">
            <a:off x="594442" y="2954117"/>
            <a:ext cx="1707970" cy="1264387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xmlns="" id="{4806DB40-577A-46D4-850F-CD8F2F4D0E81}"/>
              </a:ext>
            </a:extLst>
          </p:cNvPr>
          <p:cNvSpPr/>
          <p:nvPr/>
        </p:nvSpPr>
        <p:spPr>
          <a:xfrm>
            <a:off x="9814316" y="3163398"/>
            <a:ext cx="616758" cy="620164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036BDCD5-D533-4BF1-9D6E-E2E3ED355800}"/>
              </a:ext>
            </a:extLst>
          </p:cNvPr>
          <p:cNvSpPr/>
          <p:nvPr/>
        </p:nvSpPr>
        <p:spPr>
          <a:xfrm>
            <a:off x="9790162" y="1928723"/>
            <a:ext cx="616758" cy="620164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14EF656-AE55-4924-AD85-EEF993F0895F}"/>
              </a:ext>
            </a:extLst>
          </p:cNvPr>
          <p:cNvSpPr/>
          <p:nvPr/>
        </p:nvSpPr>
        <p:spPr>
          <a:xfrm>
            <a:off x="9835864" y="6033006"/>
            <a:ext cx="616758" cy="620164"/>
          </a:xfrm>
          <a:prstGeom prst="ellipse">
            <a:avLst/>
          </a:prstGeom>
          <a:solidFill>
            <a:srgbClr val="0070C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46B6BF1-89F3-4AC2-A2AB-5F728C0D779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189" y="3678094"/>
            <a:ext cx="2073857" cy="1765688"/>
          </a:xfrm>
          <a:prstGeom prst="rect">
            <a:avLst/>
          </a:prstGeom>
        </p:spPr>
      </p:pic>
      <p:pic>
        <p:nvPicPr>
          <p:cNvPr id="33" name="Picture 32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BB2A60B1-7B3E-40F0-B0E8-9593240BE7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87622" y="5249334"/>
            <a:ext cx="1567763" cy="181917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CC3C61EE-8EF4-4ED7-AEA2-C45CB7D887D8}"/>
              </a:ext>
            </a:extLst>
          </p:cNvPr>
          <p:cNvSpPr/>
          <p:nvPr/>
        </p:nvSpPr>
        <p:spPr>
          <a:xfrm>
            <a:off x="9850810" y="4679507"/>
            <a:ext cx="616758" cy="620164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61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0.17005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54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005 -0.00023 L 0.3056 -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56 -0.00023 L 0.47566 -0.000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565 -0.00023 L 0.60925 -0.0002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0.17005 -0.0002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54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005 -0.00023 L 0.3056 -0.0002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56 -0.00023 L 0.47566 -0.0002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565 -0.00023 L 0.60925 -0.0002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0.17005 -0.0002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54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005 -0.00023 L 0.3056 -0.0002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56 -0.00023 L 0.47566 -0.0002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565 -0.00023 L 0.60925 -0.0002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0.17005 -0.0002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54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005 -0.00023 L 0.3056 -0.0002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56 -0.00023 L 0.47566 -0.00023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565 -0.00023 L 0.60925 -0.0002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58E9C962-5CF3-49DF-AD66-6404122FF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4758D83-91E9-4BE3-A6CA-2BB716A67608}"/>
              </a:ext>
            </a:extLst>
          </p:cNvPr>
          <p:cNvSpPr/>
          <p:nvPr/>
        </p:nvSpPr>
        <p:spPr>
          <a:xfrm>
            <a:off x="2452442" y="409847"/>
            <a:ext cx="7962975" cy="5196325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Beveled 9">
            <a:extLst>
              <a:ext uri="{FF2B5EF4-FFF2-40B4-BE49-F238E27FC236}">
                <a16:creationId xmlns:a16="http://schemas.microsoft.com/office/drawing/2014/main" xmlns="" id="{5A6055D1-F8DD-43B9-BDB8-F2555A438ED3}"/>
              </a:ext>
            </a:extLst>
          </p:cNvPr>
          <p:cNvSpPr/>
          <p:nvPr/>
        </p:nvSpPr>
        <p:spPr>
          <a:xfrm>
            <a:off x="11205684" y="82730"/>
            <a:ext cx="769258" cy="604911"/>
          </a:xfrm>
          <a:prstGeom prst="bevel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ysClr val="windowText" lastClr="000000"/>
                </a:solidFill>
              </a:rPr>
              <a:t>1</a:t>
            </a:r>
            <a:endParaRPr lang="en-US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502363D-A4FD-4DD7-9971-DA31B4C5E62C}"/>
              </a:ext>
            </a:extLst>
          </p:cNvPr>
          <p:cNvSpPr/>
          <p:nvPr/>
        </p:nvSpPr>
        <p:spPr>
          <a:xfrm>
            <a:off x="3489374" y="4523414"/>
            <a:ext cx="1172818" cy="1013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 smtClean="0">
                <a:solidFill>
                  <a:schemeClr val="tx1"/>
                </a:solidFill>
              </a:rPr>
              <a:t>86547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2AE96D6-FA9D-431C-88A4-00896297BB79}"/>
              </a:ext>
            </a:extLst>
          </p:cNvPr>
          <p:cNvSpPr/>
          <p:nvPr/>
        </p:nvSpPr>
        <p:spPr>
          <a:xfrm>
            <a:off x="5847521" y="4532243"/>
            <a:ext cx="1172818" cy="1013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 smtClean="0">
                <a:solidFill>
                  <a:schemeClr val="tx1"/>
                </a:solidFill>
              </a:rPr>
              <a:t>26581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9272CA2-21EB-43CC-B14D-3B38A0FBB138}"/>
              </a:ext>
            </a:extLst>
          </p:cNvPr>
          <p:cNvSpPr/>
          <p:nvPr/>
        </p:nvSpPr>
        <p:spPr>
          <a:xfrm>
            <a:off x="8218179" y="4532243"/>
            <a:ext cx="1172818" cy="1013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 smtClean="0">
                <a:solidFill>
                  <a:schemeClr val="tx1"/>
                </a:solidFill>
              </a:rPr>
              <a:t>26851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 descr="A picture containing street, traffic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xmlns="" id="{5D25ED38-25B1-48CA-98B1-C9299FAB2D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179" y="5638245"/>
            <a:ext cx="1479109" cy="1090925"/>
          </a:xfrm>
          <a:prstGeom prst="rect">
            <a:avLst/>
          </a:prstGeom>
        </p:spPr>
      </p:pic>
      <p:pic>
        <p:nvPicPr>
          <p:cNvPr id="1026" name="Picture 2" descr="Key clipart treasure chest, Key treasure chest Transparent FREE ...">
            <a:hlinkClick r:id="rId5" action="ppaction://hlinksldjump"/>
            <a:extLst>
              <a:ext uri="{FF2B5EF4-FFF2-40B4-BE49-F238E27FC236}">
                <a16:creationId xmlns:a16="http://schemas.microsoft.com/office/drawing/2014/main" xmlns="" id="{40D6835C-1F33-44E1-AADC-3F66705C0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31" y="4978857"/>
            <a:ext cx="1342547" cy="153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1B7F352A-A257-4998-83E3-66180B91E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46A8356F-C855-4F81-95DE-E78B06D28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5567" y="1803767"/>
            <a:ext cx="413393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95642-68791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سهم إلى اليمين 4">
            <a:hlinkClick r:id="rId7" action="ppaction://hlinksldjump"/>
          </p:cNvPr>
          <p:cNvSpPr/>
          <p:nvPr/>
        </p:nvSpPr>
        <p:spPr>
          <a:xfrm>
            <a:off x="9092485" y="5537206"/>
            <a:ext cx="2678805" cy="1191964"/>
          </a:xfrm>
          <a:prstGeom prst="rightArrow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 smtClean="0"/>
              <a:t>رجوع</a:t>
            </a:r>
            <a:endParaRPr lang="ar-SA" sz="4000" dirty="0"/>
          </a:p>
        </p:txBody>
      </p:sp>
    </p:spTree>
    <p:extLst>
      <p:ext uri="{BB962C8B-B14F-4D97-AF65-F5344CB8AC3E}">
        <p14:creationId xmlns:p14="http://schemas.microsoft.com/office/powerpoint/2010/main" val="94908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58E9C962-5CF3-49DF-AD66-6404122FF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4758D83-91E9-4BE3-A6CA-2BB716A67608}"/>
              </a:ext>
            </a:extLst>
          </p:cNvPr>
          <p:cNvSpPr/>
          <p:nvPr/>
        </p:nvSpPr>
        <p:spPr>
          <a:xfrm>
            <a:off x="2534938" y="528616"/>
            <a:ext cx="7962975" cy="5196325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Beveled 9">
            <a:extLst>
              <a:ext uri="{FF2B5EF4-FFF2-40B4-BE49-F238E27FC236}">
                <a16:creationId xmlns:a16="http://schemas.microsoft.com/office/drawing/2014/main" xmlns="" id="{5A6055D1-F8DD-43B9-BDB8-F2555A438ED3}"/>
              </a:ext>
            </a:extLst>
          </p:cNvPr>
          <p:cNvSpPr/>
          <p:nvPr/>
        </p:nvSpPr>
        <p:spPr>
          <a:xfrm>
            <a:off x="11205684" y="82730"/>
            <a:ext cx="769258" cy="604911"/>
          </a:xfrm>
          <a:prstGeom prst="bevel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ysClr val="windowText" lastClr="000000"/>
                </a:solidFill>
              </a:rPr>
              <a:t>2</a:t>
            </a:r>
            <a:endParaRPr lang="en-US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502363D-A4FD-4DD7-9971-DA31B4C5E62C}"/>
              </a:ext>
            </a:extLst>
          </p:cNvPr>
          <p:cNvSpPr/>
          <p:nvPr/>
        </p:nvSpPr>
        <p:spPr>
          <a:xfrm>
            <a:off x="4226792" y="2223132"/>
            <a:ext cx="4902459" cy="823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400" dirty="0" smtClean="0">
                <a:solidFill>
                  <a:schemeClr val="tx1"/>
                </a:solidFill>
              </a:rPr>
              <a:t>39542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9272CA2-21EB-43CC-B14D-3B38A0FBB138}"/>
              </a:ext>
            </a:extLst>
          </p:cNvPr>
          <p:cNvSpPr/>
          <p:nvPr/>
        </p:nvSpPr>
        <p:spPr>
          <a:xfrm>
            <a:off x="4226792" y="3226440"/>
            <a:ext cx="4902460" cy="813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400" dirty="0" smtClean="0">
                <a:solidFill>
                  <a:schemeClr val="tx1"/>
                </a:solidFill>
              </a:rPr>
              <a:t>37279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14" name="Picture 13" descr="A picture containing street, traffic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xmlns="" id="{5D25ED38-25B1-48CA-98B1-C9299FAB2D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179" y="5638245"/>
            <a:ext cx="1479109" cy="1090925"/>
          </a:xfrm>
          <a:prstGeom prst="rect">
            <a:avLst/>
          </a:prstGeom>
        </p:spPr>
      </p:pic>
      <p:pic>
        <p:nvPicPr>
          <p:cNvPr id="1026" name="Picture 2" descr="Key clipart treasure chest, Key treasure chest Transparent FREE ...">
            <a:hlinkClick r:id="rId5" action="ppaction://hlinksldjump"/>
            <a:extLst>
              <a:ext uri="{FF2B5EF4-FFF2-40B4-BE49-F238E27FC236}">
                <a16:creationId xmlns:a16="http://schemas.microsoft.com/office/drawing/2014/main" xmlns="" id="{40D6835C-1F33-44E1-AADC-3F66705C0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31" y="4978857"/>
            <a:ext cx="1342547" cy="153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2A52FF9-FF1E-4A53-9FE5-4FAAB79D56FA}"/>
              </a:ext>
            </a:extLst>
          </p:cNvPr>
          <p:cNvSpPr/>
          <p:nvPr/>
        </p:nvSpPr>
        <p:spPr>
          <a:xfrm>
            <a:off x="5611661" y="1079511"/>
            <a:ext cx="4608664" cy="592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ar-SA" sz="32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74251 -36972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7E47D2FC-44D8-4500-BBF8-3B296871DF8E}"/>
              </a:ext>
            </a:extLst>
          </p:cNvPr>
          <p:cNvSpPr/>
          <p:nvPr/>
        </p:nvSpPr>
        <p:spPr>
          <a:xfrm>
            <a:off x="4226792" y="4239152"/>
            <a:ext cx="4902459" cy="739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400" dirty="0" smtClean="0">
                <a:solidFill>
                  <a:schemeClr val="tx1"/>
                </a:solidFill>
              </a:rPr>
              <a:t>54258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12" name="سهم إلى اليمين 11">
            <a:hlinkClick r:id="rId7" action="ppaction://hlinksldjump"/>
          </p:cNvPr>
          <p:cNvSpPr/>
          <p:nvPr/>
        </p:nvSpPr>
        <p:spPr>
          <a:xfrm>
            <a:off x="9092485" y="5537206"/>
            <a:ext cx="2678805" cy="1191964"/>
          </a:xfrm>
          <a:prstGeom prst="rightArrow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 smtClean="0"/>
              <a:t>رجوع</a:t>
            </a:r>
            <a:endParaRPr lang="ar-SA" sz="4000" dirty="0"/>
          </a:p>
        </p:txBody>
      </p:sp>
    </p:spTree>
    <p:extLst>
      <p:ext uri="{BB962C8B-B14F-4D97-AF65-F5344CB8AC3E}">
        <p14:creationId xmlns:p14="http://schemas.microsoft.com/office/powerpoint/2010/main" val="323734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" grpId="0" animBg="1"/>
      <p:bldP spid="3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58E9C962-5CF3-49DF-AD66-6404122FF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4758D83-91E9-4BE3-A6CA-2BB716A67608}"/>
              </a:ext>
            </a:extLst>
          </p:cNvPr>
          <p:cNvSpPr/>
          <p:nvPr/>
        </p:nvSpPr>
        <p:spPr>
          <a:xfrm>
            <a:off x="2492733" y="441920"/>
            <a:ext cx="7962975" cy="5196325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Beveled 9">
            <a:extLst>
              <a:ext uri="{FF2B5EF4-FFF2-40B4-BE49-F238E27FC236}">
                <a16:creationId xmlns:a16="http://schemas.microsoft.com/office/drawing/2014/main" xmlns="" id="{5A6055D1-F8DD-43B9-BDB8-F2555A438ED3}"/>
              </a:ext>
            </a:extLst>
          </p:cNvPr>
          <p:cNvSpPr/>
          <p:nvPr/>
        </p:nvSpPr>
        <p:spPr>
          <a:xfrm>
            <a:off x="11205684" y="82730"/>
            <a:ext cx="769258" cy="604911"/>
          </a:xfrm>
          <a:prstGeom prst="bevel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502363D-A4FD-4DD7-9971-DA31B4C5E62C}"/>
              </a:ext>
            </a:extLst>
          </p:cNvPr>
          <p:cNvSpPr/>
          <p:nvPr/>
        </p:nvSpPr>
        <p:spPr>
          <a:xfrm>
            <a:off x="2730674" y="3524609"/>
            <a:ext cx="1931518" cy="1013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400" dirty="0" smtClean="0">
                <a:solidFill>
                  <a:schemeClr val="tx1"/>
                </a:solidFill>
              </a:rPr>
              <a:t>8975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2AE96D6-FA9D-431C-88A4-00896297BB79}"/>
              </a:ext>
            </a:extLst>
          </p:cNvPr>
          <p:cNvSpPr/>
          <p:nvPr/>
        </p:nvSpPr>
        <p:spPr>
          <a:xfrm>
            <a:off x="7928975" y="3520836"/>
            <a:ext cx="1874781" cy="1013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400" dirty="0" smtClean="0">
                <a:solidFill>
                  <a:schemeClr val="tx1"/>
                </a:solidFill>
              </a:rPr>
              <a:t>7478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9272CA2-21EB-43CC-B14D-3B38A0FBB138}"/>
              </a:ext>
            </a:extLst>
          </p:cNvPr>
          <p:cNvSpPr/>
          <p:nvPr/>
        </p:nvSpPr>
        <p:spPr>
          <a:xfrm>
            <a:off x="4972833" y="3520836"/>
            <a:ext cx="2295985" cy="1013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400" dirty="0" smtClean="0">
                <a:solidFill>
                  <a:schemeClr val="tx1"/>
                </a:solidFill>
              </a:rPr>
              <a:t>7744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14" name="Picture 13" descr="A picture containing street, traffic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xmlns="" id="{5D25ED38-25B1-48CA-98B1-C9299FAB2D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179" y="5638245"/>
            <a:ext cx="1479109" cy="1090925"/>
          </a:xfrm>
          <a:prstGeom prst="rect">
            <a:avLst/>
          </a:prstGeom>
        </p:spPr>
      </p:pic>
      <p:pic>
        <p:nvPicPr>
          <p:cNvPr id="1026" name="Picture 2" descr="Key clipart treasure chest, Key treasure chest Transparent FREE ...">
            <a:hlinkClick r:id="rId5" action="ppaction://hlinksldjump"/>
            <a:extLst>
              <a:ext uri="{FF2B5EF4-FFF2-40B4-BE49-F238E27FC236}">
                <a16:creationId xmlns:a16="http://schemas.microsoft.com/office/drawing/2014/main" xmlns="" id="{40D6835C-1F33-44E1-AADC-3F66705C0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31" y="4978857"/>
            <a:ext cx="1342547" cy="153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1B7F352A-A257-4998-83E3-66180B91E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641E64B-8A37-4942-AEE5-8BA64C4D92B6}"/>
              </a:ext>
            </a:extLst>
          </p:cNvPr>
          <p:cNvSpPr/>
          <p:nvPr/>
        </p:nvSpPr>
        <p:spPr>
          <a:xfrm>
            <a:off x="4075783" y="1413597"/>
            <a:ext cx="4717488" cy="717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tabLst>
                <a:tab pos="5342890" algn="l"/>
              </a:tabLst>
            </a:pPr>
            <a:r>
              <a:rPr lang="ar-SA" sz="40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63785-56041</a:t>
            </a:r>
            <a:endParaRPr lang="en-US" sz="4000" b="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2" name="سهم إلى اليمين 11">
            <a:hlinkClick r:id="rId7" action="ppaction://hlinksldjump"/>
          </p:cNvPr>
          <p:cNvSpPr/>
          <p:nvPr/>
        </p:nvSpPr>
        <p:spPr>
          <a:xfrm>
            <a:off x="9092485" y="5537206"/>
            <a:ext cx="2678805" cy="1191964"/>
          </a:xfrm>
          <a:prstGeom prst="rightArrow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 smtClean="0"/>
              <a:t>رجوع</a:t>
            </a:r>
            <a:endParaRPr lang="ar-SA" sz="4000" dirty="0"/>
          </a:p>
        </p:txBody>
      </p:sp>
    </p:spTree>
    <p:extLst>
      <p:ext uri="{BB962C8B-B14F-4D97-AF65-F5344CB8AC3E}">
        <p14:creationId xmlns:p14="http://schemas.microsoft.com/office/powerpoint/2010/main" val="4969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938472" y="1804740"/>
            <a:ext cx="2315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الهَــــدَف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0" y="3305908"/>
            <a:ext cx="1059766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 smtClean="0">
                <a:solidFill>
                  <a:srgbClr val="FFFF00"/>
                </a:solidFill>
              </a:rPr>
              <a:t>ايجادُ ناتِجِ طَرْحِ عَدَدينِ ضِمْنَ 99999 دونَ استِلاف</a:t>
            </a:r>
            <a:endParaRPr lang="ar-SA" sz="3600" dirty="0">
              <a:solidFill>
                <a:srgbClr val="FFFF00"/>
              </a:solidFill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8" name="سهم إلى اليمين 7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مربع نص 8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91092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58E9C962-5CF3-49DF-AD66-6404122FF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4758D83-91E9-4BE3-A6CA-2BB716A67608}"/>
              </a:ext>
            </a:extLst>
          </p:cNvPr>
          <p:cNvSpPr/>
          <p:nvPr/>
        </p:nvSpPr>
        <p:spPr>
          <a:xfrm>
            <a:off x="2572540" y="528616"/>
            <a:ext cx="7962975" cy="5196325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Beveled 9">
            <a:extLst>
              <a:ext uri="{FF2B5EF4-FFF2-40B4-BE49-F238E27FC236}">
                <a16:creationId xmlns:a16="http://schemas.microsoft.com/office/drawing/2014/main" xmlns="" id="{5A6055D1-F8DD-43B9-BDB8-F2555A438ED3}"/>
              </a:ext>
            </a:extLst>
          </p:cNvPr>
          <p:cNvSpPr/>
          <p:nvPr/>
        </p:nvSpPr>
        <p:spPr>
          <a:xfrm>
            <a:off x="11205684" y="82730"/>
            <a:ext cx="769258" cy="604911"/>
          </a:xfrm>
          <a:prstGeom prst="bevel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ysClr val="windowText" lastClr="000000"/>
                </a:solidFill>
              </a:rPr>
              <a:t>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502363D-A4FD-4DD7-9971-DA31B4C5E62C}"/>
              </a:ext>
            </a:extLst>
          </p:cNvPr>
          <p:cNvSpPr/>
          <p:nvPr/>
        </p:nvSpPr>
        <p:spPr>
          <a:xfrm>
            <a:off x="5436296" y="3544954"/>
            <a:ext cx="1953229" cy="1013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400" dirty="0" smtClean="0">
                <a:solidFill>
                  <a:schemeClr val="tx1"/>
                </a:solidFill>
              </a:rPr>
              <a:t>15987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9272CA2-21EB-43CC-B14D-3B38A0FBB138}"/>
              </a:ext>
            </a:extLst>
          </p:cNvPr>
          <p:cNvSpPr/>
          <p:nvPr/>
        </p:nvSpPr>
        <p:spPr>
          <a:xfrm>
            <a:off x="2843408" y="3544954"/>
            <a:ext cx="2080283" cy="1013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400" dirty="0" smtClean="0">
                <a:solidFill>
                  <a:schemeClr val="tx1"/>
                </a:solidFill>
              </a:rPr>
              <a:t>15595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14" name="Picture 13" descr="A picture containing street, traffic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xmlns="" id="{5D25ED38-25B1-48CA-98B1-C9299FAB2D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179" y="5638245"/>
            <a:ext cx="1479109" cy="1090925"/>
          </a:xfrm>
          <a:prstGeom prst="rect">
            <a:avLst/>
          </a:prstGeom>
        </p:spPr>
      </p:pic>
      <p:pic>
        <p:nvPicPr>
          <p:cNvPr id="1026" name="Picture 2" descr="Key clipart treasure chest, Key treasure chest Transparent FREE ...">
            <a:hlinkClick r:id="rId5" action="ppaction://hlinksldjump"/>
            <a:extLst>
              <a:ext uri="{FF2B5EF4-FFF2-40B4-BE49-F238E27FC236}">
                <a16:creationId xmlns:a16="http://schemas.microsoft.com/office/drawing/2014/main" xmlns="" id="{40D6835C-1F33-44E1-AADC-3F66705C0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31" y="4978857"/>
            <a:ext cx="1342547" cy="153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1B7F352A-A257-4998-83E3-66180B91E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0796ACB-E9C3-4CB0-8555-D79A465BAAE6}"/>
              </a:ext>
            </a:extLst>
          </p:cNvPr>
          <p:cNvSpPr/>
          <p:nvPr/>
        </p:nvSpPr>
        <p:spPr>
          <a:xfrm>
            <a:off x="2953845" y="812414"/>
            <a:ext cx="6849911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5342890" algn="l"/>
              </a:tabLst>
            </a:pPr>
            <a:r>
              <a:rPr lang="ar-SA" sz="3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85469-69874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59A5EF3-F1F1-47ED-A9FC-EE16EBF9B4DB}"/>
              </a:ext>
            </a:extLst>
          </p:cNvPr>
          <p:cNvSpPr/>
          <p:nvPr/>
        </p:nvSpPr>
        <p:spPr>
          <a:xfrm>
            <a:off x="7741085" y="3544954"/>
            <a:ext cx="2114275" cy="1013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400" dirty="0" smtClean="0">
                <a:solidFill>
                  <a:schemeClr val="tx1"/>
                </a:solidFill>
              </a:rPr>
              <a:t>98546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12" name="سهم إلى اليمين 11">
            <a:hlinkClick r:id="rId7" action="ppaction://hlinksldjump"/>
          </p:cNvPr>
          <p:cNvSpPr/>
          <p:nvPr/>
        </p:nvSpPr>
        <p:spPr>
          <a:xfrm>
            <a:off x="9092485" y="5537206"/>
            <a:ext cx="2678805" cy="1191964"/>
          </a:xfrm>
          <a:prstGeom prst="rightArrow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 smtClean="0"/>
              <a:t>رجوع</a:t>
            </a:r>
            <a:endParaRPr lang="ar-SA" sz="4000" dirty="0"/>
          </a:p>
        </p:txBody>
      </p:sp>
    </p:spTree>
    <p:extLst>
      <p:ext uri="{BB962C8B-B14F-4D97-AF65-F5344CB8AC3E}">
        <p14:creationId xmlns:p14="http://schemas.microsoft.com/office/powerpoint/2010/main" val="147493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الْمَهامُ</a:t>
            </a:r>
            <a:endParaRPr lang="en-US" sz="11500" dirty="0"/>
          </a:p>
        </p:txBody>
      </p:sp>
      <p:grpSp>
        <p:nvGrpSpPr>
          <p:cNvPr id="11" name="مجموعة 10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12" name="سهم إلى اليمين 11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مربع نص 12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0375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-13063"/>
            <a:ext cx="3596639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898177" y="404947"/>
            <a:ext cx="2991004" cy="209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4800" b="1" dirty="0" smtClean="0">
                <a:solidFill>
                  <a:srgbClr val="FF0000"/>
                </a:solidFill>
              </a:rPr>
              <a:t>نَشاط تطبيقي</a:t>
            </a:r>
            <a:endParaRPr lang="ar-SA" sz="4800" b="1" dirty="0">
              <a:solidFill>
                <a:srgbClr val="FF0000"/>
              </a:solidFill>
            </a:endParaRPr>
          </a:p>
          <a:p>
            <a:pPr>
              <a:lnSpc>
                <a:spcPct val="200000"/>
              </a:lnSpc>
            </a:pPr>
            <a:endParaRPr lang="en-US" sz="2000" dirty="0"/>
          </a:p>
        </p:txBody>
      </p:sp>
      <p:sp>
        <p:nvSpPr>
          <p:cNvPr id="5" name="مربع نص 4"/>
          <p:cNvSpPr txBox="1"/>
          <p:nvPr/>
        </p:nvSpPr>
        <p:spPr>
          <a:xfrm>
            <a:off x="375557" y="1373778"/>
            <a:ext cx="803910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/>
              <a:t>قُمْ بِعَمَل بَحْث عَنْ تَكاليف عُرسٍ في ساحاتِ المَنْزلِ وتَكاليف العُرْس في القاعات ثُمَّ أَوْجِد الفَرق </a:t>
            </a:r>
            <a:r>
              <a:rPr lang="ar-SA" sz="3600" dirty="0" smtClean="0"/>
              <a:t>بَيْنَهُما؟</a:t>
            </a:r>
            <a:endParaRPr lang="ar-SA" sz="3600" dirty="0"/>
          </a:p>
        </p:txBody>
      </p:sp>
      <p:pic>
        <p:nvPicPr>
          <p:cNvPr id="6" name="Picture 2" descr="كانو السمار | مـن حـكـايـات بُهـلـول - مـدونـة الكـاتـب الشـاعـر جـودت  راشـد الشـويـك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58" y="3296558"/>
            <a:ext cx="8039099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2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203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543593" y="352697"/>
            <a:ext cx="93900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600" b="1" dirty="0">
                <a:solidFill>
                  <a:srgbClr val="C00000"/>
                </a:solidFill>
              </a:rPr>
              <a:t>وفقكم الله يا أبطال </a:t>
            </a:r>
          </a:p>
          <a:p>
            <a:pPr algn="ctr">
              <a:lnSpc>
                <a:spcPct val="150000"/>
              </a:lnSpc>
            </a:pPr>
            <a:r>
              <a:rPr lang="ar-SA" sz="6600" b="1" dirty="0">
                <a:solidFill>
                  <a:srgbClr val="C00000"/>
                </a:solidFill>
              </a:rPr>
              <a:t>أحسنتم </a:t>
            </a:r>
          </a:p>
          <a:p>
            <a:pPr algn="ctr"/>
            <a:endParaRPr lang="ar-SA" sz="6600" b="1" dirty="0">
              <a:solidFill>
                <a:srgbClr val="C00000"/>
              </a:solidFill>
            </a:endParaRPr>
          </a:p>
          <a:p>
            <a:pPr algn="l"/>
            <a:r>
              <a:rPr lang="ar-SA" sz="8800" b="1" dirty="0">
                <a:solidFill>
                  <a:schemeClr val="tx2"/>
                </a:solidFill>
              </a:rPr>
              <a:t>إلى اللقــــاء</a:t>
            </a:r>
            <a:endParaRPr lang="en-US" sz="8800" b="1" dirty="0">
              <a:solidFill>
                <a:schemeClr val="tx2"/>
              </a:solidFill>
            </a:endParaRPr>
          </a:p>
        </p:txBody>
      </p:sp>
      <p:sp>
        <p:nvSpPr>
          <p:cNvPr id="6" name="وجه ضاحك 5"/>
          <p:cNvSpPr/>
          <p:nvPr/>
        </p:nvSpPr>
        <p:spPr>
          <a:xfrm rot="20079790">
            <a:off x="463659" y="422227"/>
            <a:ext cx="1937396" cy="1720019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7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الرِّياضِيّات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586398" y="3163277"/>
            <a:ext cx="30219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الصَّفُّ الثّالِث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3769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255592" y="184946"/>
            <a:ext cx="36808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6600" b="1" dirty="0" smtClean="0">
                <a:ln/>
                <a:solidFill>
                  <a:srgbClr val="FFC000"/>
                </a:solidFill>
              </a:rPr>
              <a:t>فَريقُ الْعَمَل </a:t>
            </a:r>
            <a:r>
              <a:rPr lang="ar-SA" sz="6600" b="1" cap="none" spc="0" dirty="0" smtClean="0">
                <a:ln/>
                <a:solidFill>
                  <a:srgbClr val="FFC000"/>
                </a:solidFill>
                <a:effectLst/>
              </a:rPr>
              <a:t> </a:t>
            </a:r>
            <a:endParaRPr lang="ar-SA" sz="6600" b="1" cap="none" spc="0" dirty="0">
              <a:ln/>
              <a:solidFill>
                <a:srgbClr val="FFC000"/>
              </a:solidFill>
              <a:effectLst/>
            </a:endParaRPr>
          </a:p>
        </p:txBody>
      </p:sp>
      <p:graphicFrame>
        <p:nvGraphicFramePr>
          <p:cNvPr id="4" name="جدول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184332"/>
              </p:ext>
            </p:extLst>
          </p:nvPr>
        </p:nvGraphicFramePr>
        <p:xfrm>
          <a:off x="2159563" y="1628800"/>
          <a:ext cx="7686650" cy="158496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3843325"/>
                <a:gridCol w="3843325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 بنات زعترة</a:t>
                      </a:r>
                      <a:r>
                        <a:rPr lang="ar-SA" sz="2000" b="1" baseline="0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الأساسية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شرين محمود عثمان</a:t>
                      </a:r>
                      <a:r>
                        <a:rPr lang="ar-SA" sz="2000" b="1" baseline="0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أبو طه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</a:t>
                      </a:r>
                      <a:r>
                        <a:rPr lang="ar-SA" sz="2000" b="1" baseline="0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الفجر الأساسية المختلطة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إيمان ابراهيم محمد </a:t>
                      </a:r>
                      <a:r>
                        <a:rPr lang="ar-SA" sz="2000" b="1" dirty="0" err="1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بلاصي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 بنات تل الربيع الأساسية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أميرة محمد حامد سباتين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 البراق الأساسية</a:t>
                      </a:r>
                      <a:r>
                        <a:rPr lang="ar-SA" sz="2000" b="1" baseline="0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المختلطة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وفاء خضر </a:t>
                      </a:r>
                      <a:r>
                        <a:rPr lang="ar-SA" sz="2000" b="1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حسن صلاح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مربع نص 4"/>
          <p:cNvSpPr txBox="1"/>
          <p:nvPr/>
        </p:nvSpPr>
        <p:spPr>
          <a:xfrm>
            <a:off x="4255592" y="3433465"/>
            <a:ext cx="46990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200" b="1" dirty="0" smtClean="0">
                <a:solidFill>
                  <a:srgbClr val="FFFF00"/>
                </a:solidFill>
              </a:rPr>
              <a:t>بإشراف الاستاذ عصام عبيد الله</a:t>
            </a:r>
            <a:endParaRPr lang="ar-SA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61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hlinkClick r:id="rId3" action="ppaction://hlinksldjump"/>
          </p:cNvPr>
          <p:cNvSpPr txBox="1"/>
          <p:nvPr/>
        </p:nvSpPr>
        <p:spPr>
          <a:xfrm>
            <a:off x="5095875" y="723901"/>
            <a:ext cx="2305050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عنوان الدرس </a:t>
            </a:r>
            <a:endParaRPr lang="ar-JO" sz="3200" b="1" dirty="0">
              <a:solidFill>
                <a:schemeClr val="tx1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835" y="444502"/>
            <a:ext cx="1828801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مجموعة 9"/>
          <p:cNvGrpSpPr/>
          <p:nvPr/>
        </p:nvGrpSpPr>
        <p:grpSpPr>
          <a:xfrm>
            <a:off x="152400" y="222977"/>
            <a:ext cx="12192000" cy="6779522"/>
            <a:chOff x="1" y="78656"/>
            <a:chExt cx="9143999" cy="6801792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rId6" action="ppaction://hlinksldjump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tx1"/>
                  </a:solidFill>
                  <a:hlinkClick r:id="rId7" action="ppaction://hlinksldjump"/>
                </a:rPr>
                <a:t>تدريب الكتاب </a:t>
              </a:r>
              <a:endParaRPr lang="ar-JO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rId9" action="ppaction://hlinksldjump"/>
          </p:cNvPr>
          <p:cNvSpPr txBox="1"/>
          <p:nvPr/>
        </p:nvSpPr>
        <p:spPr>
          <a:xfrm>
            <a:off x="9525024" y="2143116"/>
            <a:ext cx="1142976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0" action="ppaction://hlinksldjump"/>
              </a:rPr>
              <a:t>المهام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9" name="مربع نص 8">
            <a:hlinkClick r:id="rId11" action="ppaction://hlinksldjump"/>
          </p:cNvPr>
          <p:cNvSpPr txBox="1"/>
          <p:nvPr/>
        </p:nvSpPr>
        <p:spPr>
          <a:xfrm>
            <a:off x="7688156" y="2446010"/>
            <a:ext cx="107336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2" action="ppaction://hlinksldjump"/>
              </a:rPr>
              <a:t>الهدف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3" name="مربع نص 12">
            <a:hlinkClick r:id="rId13" action="ppaction://hlinksldjump"/>
          </p:cNvPr>
          <p:cNvSpPr txBox="1"/>
          <p:nvPr/>
        </p:nvSpPr>
        <p:spPr>
          <a:xfrm>
            <a:off x="4226636" y="2462681"/>
            <a:ext cx="1071570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4" action="ppaction://hlinksldjump"/>
              </a:rPr>
              <a:t>العرض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4" name="مربع نص 13">
            <a:hlinkClick r:id="rId9" action="ppaction://hlinksldjump"/>
          </p:cNvPr>
          <p:cNvSpPr txBox="1"/>
          <p:nvPr/>
        </p:nvSpPr>
        <p:spPr>
          <a:xfrm>
            <a:off x="5441899" y="1047065"/>
            <a:ext cx="193142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5" action="ppaction://hlinksldjump"/>
              </a:rPr>
              <a:t>عنوان الدرس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1806070" y="1619896"/>
            <a:ext cx="193142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6" action="ppaction://hlinksldjump"/>
              </a:rPr>
              <a:t>لعبة تفاعلية</a:t>
            </a:r>
            <a:endParaRPr lang="ar-JO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677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374216" y="1804740"/>
            <a:ext cx="34435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عِنْوانُ الدَّرْس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2717800" y="2921000"/>
            <a:ext cx="65278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400" b="1" dirty="0" smtClean="0">
                <a:solidFill>
                  <a:srgbClr val="FFFF00"/>
                </a:solidFill>
              </a:rPr>
              <a:t>الطرح ضمن 999 99</a:t>
            </a:r>
            <a:endParaRPr lang="ar-SA" sz="5400" b="1" dirty="0">
              <a:solidFill>
                <a:srgbClr val="FFFF00"/>
              </a:solidFill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مربع نص 7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6766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938472" y="1804740"/>
            <a:ext cx="2315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الهَــــدَف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1854200" y="3060700"/>
            <a:ext cx="87249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 smtClean="0">
                <a:solidFill>
                  <a:srgbClr val="FFFF00"/>
                </a:solidFill>
              </a:rPr>
              <a:t>أَنْ يَتَحَقق الطّالِب مِنْ صِحَّة عَمَلِيَّةِ الْطَّرْح </a:t>
            </a:r>
            <a:endParaRPr lang="ar-SA" sz="4800" dirty="0">
              <a:solidFill>
                <a:srgbClr val="FFFF00"/>
              </a:solidFill>
            </a:endParaRPr>
          </a:p>
        </p:txBody>
      </p:sp>
      <p:grpSp>
        <p:nvGrpSpPr>
          <p:cNvPr id="9" name="مجموعة 8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10" name="سهم إلى اليمين 9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مربع نص 10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52651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الْعَرْض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7" name="مجموعة 6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8" name="سهم إلى اليمين 7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مربع نص 8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1130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83934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679269" y="1478168"/>
            <a:ext cx="659674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نَشاط كاشف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3" name="سهم إلى اليمين 2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مربع نص 3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279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1346200" y="736600"/>
            <a:ext cx="99949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 smtClean="0">
                <a:solidFill>
                  <a:srgbClr val="FFFF00"/>
                </a:solidFill>
              </a:rPr>
              <a:t>لِلتَّحَقُقِ مِنْ عَمَلِيَّةِ الْطَّرْح نَسْتَخْدِم طَريقَتين</a:t>
            </a:r>
            <a:endParaRPr lang="ar-SA" sz="3600" dirty="0">
              <a:solidFill>
                <a:srgbClr val="FFFF00"/>
              </a:solidFill>
            </a:endParaRPr>
          </a:p>
        </p:txBody>
      </p:sp>
      <p:pic>
        <p:nvPicPr>
          <p:cNvPr id="1028" name="Picture 4" descr="مشاهدة صورة المصد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2171700"/>
            <a:ext cx="3109560" cy="367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وسيلة شرح على شكل سحابة 3"/>
          <p:cNvSpPr/>
          <p:nvPr/>
        </p:nvSpPr>
        <p:spPr>
          <a:xfrm>
            <a:off x="3917950" y="1382931"/>
            <a:ext cx="4851400" cy="2336800"/>
          </a:xfrm>
          <a:prstGeom prst="cloudCallout">
            <a:avLst>
              <a:gd name="adj1" fmla="val 60581"/>
              <a:gd name="adj2" fmla="val 118478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smtClean="0">
                <a:solidFill>
                  <a:schemeClr val="tx1"/>
                </a:solidFill>
              </a:rPr>
              <a:t>التَّحَقُق بالجَمْع</a:t>
            </a:r>
            <a:endParaRPr lang="ar-SA" sz="4000" dirty="0">
              <a:solidFill>
                <a:schemeClr val="tx1"/>
              </a:solidFill>
            </a:endParaRPr>
          </a:p>
        </p:txBody>
      </p:sp>
      <p:sp>
        <p:nvSpPr>
          <p:cNvPr id="7" name="وسيلة شرح على شكل سحابة 6"/>
          <p:cNvSpPr/>
          <p:nvPr/>
        </p:nvSpPr>
        <p:spPr>
          <a:xfrm>
            <a:off x="476250" y="3429000"/>
            <a:ext cx="4851400" cy="2336800"/>
          </a:xfrm>
          <a:prstGeom prst="cloudCallout">
            <a:avLst>
              <a:gd name="adj1" fmla="val 60581"/>
              <a:gd name="adj2" fmla="val 118478"/>
            </a:avLst>
          </a:prstGeom>
          <a:solidFill>
            <a:srgbClr val="F1A1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 smtClean="0">
                <a:solidFill>
                  <a:schemeClr val="tx1"/>
                </a:solidFill>
              </a:rPr>
              <a:t>التَّحَقُق بالتَّقدير</a:t>
            </a:r>
            <a:endParaRPr lang="ar-SA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20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48"/>
            <a:ext cx="12192000" cy="6858000"/>
          </a:xfrm>
          <a:prstGeom prst="rect">
            <a:avLst/>
          </a:prstGeom>
        </p:spPr>
      </p:pic>
      <p:sp>
        <p:nvSpPr>
          <p:cNvPr id="4" name="وسيلة شرح على شكل سحابة 3"/>
          <p:cNvSpPr/>
          <p:nvPr/>
        </p:nvSpPr>
        <p:spPr>
          <a:xfrm>
            <a:off x="963260" y="119920"/>
            <a:ext cx="4851400" cy="2336800"/>
          </a:xfrm>
          <a:prstGeom prst="cloudCallout">
            <a:avLst>
              <a:gd name="adj1" fmla="val -41384"/>
              <a:gd name="adj2" fmla="val 95385"/>
            </a:avLst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 smtClean="0">
                <a:solidFill>
                  <a:schemeClr val="tx1"/>
                </a:solidFill>
              </a:rPr>
              <a:t>التَّحَقُق بالجَمْع</a:t>
            </a:r>
            <a:endParaRPr lang="ar-SA" sz="4000" dirty="0">
              <a:solidFill>
                <a:schemeClr val="tx1"/>
              </a:solidFill>
            </a:endParaRPr>
          </a:p>
        </p:txBody>
      </p:sp>
      <p:sp>
        <p:nvSpPr>
          <p:cNvPr id="5" name="مستطيل مخدوش من كلا الطرفين 4"/>
          <p:cNvSpPr/>
          <p:nvPr/>
        </p:nvSpPr>
        <p:spPr>
          <a:xfrm>
            <a:off x="5814660" y="119920"/>
            <a:ext cx="5547884" cy="1633929"/>
          </a:xfrm>
          <a:prstGeom prst="snip2SameRect">
            <a:avLst/>
          </a:prstGeom>
          <a:solidFill>
            <a:srgbClr val="F1A1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 smtClean="0">
                <a:solidFill>
                  <a:schemeClr val="tx1"/>
                </a:solidFill>
              </a:rPr>
              <a:t>مَعناهُ أَنَّني أَقومُ بأَخذ الناتِج والمَطروح وَأَقومُ بِجَمْعِهِما وَيَجِب أَن يَكون النّاتِج هو المَطروح مِنْه</a:t>
            </a:r>
            <a:endParaRPr lang="ar-SA" sz="3200" dirty="0">
              <a:solidFill>
                <a:schemeClr val="tx1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8588600" y="1948888"/>
            <a:ext cx="277394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 smtClean="0">
                <a:solidFill>
                  <a:srgbClr val="FFC000"/>
                </a:solidFill>
              </a:rPr>
              <a:t>المَطْروح مِنِهُ</a:t>
            </a:r>
            <a:endParaRPr lang="ar-SA" sz="4000" dirty="0">
              <a:solidFill>
                <a:srgbClr val="FFC000"/>
              </a:solidFill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8588601" y="3234207"/>
            <a:ext cx="277394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 smtClean="0">
                <a:solidFill>
                  <a:srgbClr val="FFC000"/>
                </a:solidFill>
              </a:rPr>
              <a:t>المَطروح</a:t>
            </a:r>
            <a:endParaRPr lang="ar-SA" sz="4000" dirty="0">
              <a:solidFill>
                <a:srgbClr val="FFC000"/>
              </a:solidFill>
            </a:endParaRPr>
          </a:p>
        </p:txBody>
      </p:sp>
      <p:cxnSp>
        <p:nvCxnSpPr>
          <p:cNvPr id="9" name="رابط مستقيم 8"/>
          <p:cNvCxnSpPr/>
          <p:nvPr/>
        </p:nvCxnSpPr>
        <p:spPr>
          <a:xfrm flipH="1">
            <a:off x="8588602" y="4249870"/>
            <a:ext cx="2654021" cy="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مربع نص 12"/>
          <p:cNvSpPr txBox="1"/>
          <p:nvPr/>
        </p:nvSpPr>
        <p:spPr>
          <a:xfrm>
            <a:off x="11145186" y="2743200"/>
            <a:ext cx="82445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 smtClean="0">
                <a:solidFill>
                  <a:srgbClr val="FFC000"/>
                </a:solidFill>
              </a:rPr>
              <a:t>ــــ</a:t>
            </a:r>
            <a:endParaRPr lang="ar-SA" sz="4400" dirty="0">
              <a:solidFill>
                <a:srgbClr val="FFC000"/>
              </a:solidFill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5276538" y="2267037"/>
            <a:ext cx="260828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 smtClean="0">
                <a:solidFill>
                  <a:srgbClr val="92D050"/>
                </a:solidFill>
              </a:rPr>
              <a:t>التَّحَقُق</a:t>
            </a:r>
            <a:endParaRPr lang="ar-SA" sz="4800" dirty="0">
              <a:solidFill>
                <a:srgbClr val="92D050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2803160" y="1948888"/>
            <a:ext cx="2771657" cy="850691"/>
          </a:xfrm>
          <a:prstGeom prst="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C000"/>
              </a:solidFill>
            </a:endParaRPr>
          </a:p>
        </p:txBody>
      </p:sp>
      <p:sp>
        <p:nvSpPr>
          <p:cNvPr id="25" name="مستطيل 24"/>
          <p:cNvSpPr/>
          <p:nvPr/>
        </p:nvSpPr>
        <p:spPr>
          <a:xfrm>
            <a:off x="2728971" y="3087294"/>
            <a:ext cx="2771657" cy="850691"/>
          </a:xfrm>
          <a:prstGeom prst="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C000"/>
              </a:solidFill>
            </a:endParaRPr>
          </a:p>
        </p:txBody>
      </p:sp>
      <p:sp>
        <p:nvSpPr>
          <p:cNvPr id="26" name="مستطيل 25"/>
          <p:cNvSpPr/>
          <p:nvPr/>
        </p:nvSpPr>
        <p:spPr>
          <a:xfrm>
            <a:off x="2803160" y="4356318"/>
            <a:ext cx="2771657" cy="850691"/>
          </a:xfrm>
          <a:prstGeom prst="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C000"/>
              </a:solidFill>
            </a:endParaRPr>
          </a:p>
        </p:txBody>
      </p:sp>
      <p:sp>
        <p:nvSpPr>
          <p:cNvPr id="27" name="مربع نص 26"/>
          <p:cNvSpPr txBox="1"/>
          <p:nvPr/>
        </p:nvSpPr>
        <p:spPr>
          <a:xfrm>
            <a:off x="5912095" y="3098034"/>
            <a:ext cx="82445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 smtClean="0">
                <a:solidFill>
                  <a:srgbClr val="FFC000"/>
                </a:solidFill>
              </a:rPr>
              <a:t>+</a:t>
            </a:r>
            <a:endParaRPr lang="ar-SA" sz="4400" dirty="0">
              <a:solidFill>
                <a:srgbClr val="FFC000"/>
              </a:solidFill>
            </a:endParaRPr>
          </a:p>
        </p:txBody>
      </p:sp>
      <p:cxnSp>
        <p:nvCxnSpPr>
          <p:cNvPr id="28" name="رابط مستقيم 27"/>
          <p:cNvCxnSpPr/>
          <p:nvPr/>
        </p:nvCxnSpPr>
        <p:spPr>
          <a:xfrm flipH="1" flipV="1">
            <a:off x="2370180" y="4083729"/>
            <a:ext cx="3637614" cy="1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رابط مستقيم 29"/>
          <p:cNvCxnSpPr/>
          <p:nvPr/>
        </p:nvCxnSpPr>
        <p:spPr>
          <a:xfrm flipH="1" flipV="1">
            <a:off x="5814660" y="2578309"/>
            <a:ext cx="3019557" cy="201282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" name="مربع نص 2048"/>
          <p:cNvSpPr txBox="1"/>
          <p:nvPr/>
        </p:nvSpPr>
        <p:spPr>
          <a:xfrm>
            <a:off x="2953062" y="1948887"/>
            <a:ext cx="232347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 smtClean="0"/>
              <a:t>نّاتِج الطَّرْح</a:t>
            </a:r>
            <a:endParaRPr lang="ar-SA" sz="4000" dirty="0"/>
          </a:p>
        </p:txBody>
      </p:sp>
      <p:cxnSp>
        <p:nvCxnSpPr>
          <p:cNvPr id="41" name="رابط مستقيم 40"/>
          <p:cNvCxnSpPr/>
          <p:nvPr/>
        </p:nvCxnSpPr>
        <p:spPr>
          <a:xfrm flipH="1">
            <a:off x="5912096" y="3867475"/>
            <a:ext cx="304204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مربع نص 43"/>
          <p:cNvSpPr txBox="1"/>
          <p:nvPr/>
        </p:nvSpPr>
        <p:spPr>
          <a:xfrm>
            <a:off x="3043003" y="3004809"/>
            <a:ext cx="232347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 smtClean="0"/>
              <a:t>المَطروح</a:t>
            </a:r>
            <a:endParaRPr lang="ar-SA" sz="4000" dirty="0"/>
          </a:p>
        </p:txBody>
      </p:sp>
      <p:sp>
        <p:nvSpPr>
          <p:cNvPr id="2053" name="سهم إلى اليمين 2052"/>
          <p:cNvSpPr/>
          <p:nvPr/>
        </p:nvSpPr>
        <p:spPr>
          <a:xfrm rot="19591311">
            <a:off x="5351332" y="3472082"/>
            <a:ext cx="4108389" cy="425346"/>
          </a:xfrm>
          <a:prstGeom prst="rightArrow">
            <a:avLst/>
          </a:prstGeom>
          <a:solidFill>
            <a:srgbClr val="F1A1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مربع نص 32"/>
          <p:cNvSpPr txBox="1"/>
          <p:nvPr/>
        </p:nvSpPr>
        <p:spPr>
          <a:xfrm>
            <a:off x="8528641" y="4408091"/>
            <a:ext cx="277394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 smtClean="0">
                <a:solidFill>
                  <a:srgbClr val="FFC000"/>
                </a:solidFill>
              </a:rPr>
              <a:t>ناتِج الطَّرْح</a:t>
            </a:r>
            <a:endParaRPr lang="ar-SA" sz="4000" dirty="0">
              <a:solidFill>
                <a:srgbClr val="FFC000"/>
              </a:solidFill>
            </a:endParaRPr>
          </a:p>
        </p:txBody>
      </p:sp>
      <p:sp>
        <p:nvSpPr>
          <p:cNvPr id="34" name="مربع نص 33"/>
          <p:cNvSpPr txBox="1"/>
          <p:nvPr/>
        </p:nvSpPr>
        <p:spPr>
          <a:xfrm>
            <a:off x="2800875" y="4427720"/>
            <a:ext cx="277394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 smtClean="0"/>
              <a:t>المَطْروح مِنِهُ</a:t>
            </a:r>
            <a:endParaRPr lang="ar-SA" sz="4000" dirty="0"/>
          </a:p>
        </p:txBody>
      </p:sp>
      <p:pic>
        <p:nvPicPr>
          <p:cNvPr id="8" name="Picture 2" descr="صور كرتون ديزني تصميم فوتوشوب خلفيات شفافه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294" y="1948888"/>
            <a:ext cx="2713080" cy="486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99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P spid="13" grpId="0"/>
      <p:bldP spid="15" grpId="0"/>
      <p:bldP spid="17" grpId="0" animBg="1"/>
      <p:bldP spid="25" grpId="0" animBg="1"/>
      <p:bldP spid="26" grpId="0" animBg="1"/>
      <p:bldP spid="27" grpId="0"/>
      <p:bldP spid="2049" grpId="0"/>
      <p:bldP spid="44" grpId="0"/>
      <p:bldP spid="2053" grpId="0" animBg="1"/>
      <p:bldP spid="33" grpId="0"/>
      <p:bldP spid="3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327"/>
            <a:ext cx="12192000" cy="6858000"/>
          </a:xfrm>
          <a:prstGeom prst="rect">
            <a:avLst/>
          </a:prstGeom>
        </p:spPr>
      </p:pic>
      <p:sp>
        <p:nvSpPr>
          <p:cNvPr id="4" name="وسيلة شرح على شكل سحابة 3"/>
          <p:cNvSpPr/>
          <p:nvPr/>
        </p:nvSpPr>
        <p:spPr>
          <a:xfrm>
            <a:off x="988727" y="107220"/>
            <a:ext cx="4851400" cy="2336800"/>
          </a:xfrm>
          <a:prstGeom prst="cloudCallout">
            <a:avLst>
              <a:gd name="adj1" fmla="val -41384"/>
              <a:gd name="adj2" fmla="val 95385"/>
            </a:avLst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 smtClean="0">
                <a:solidFill>
                  <a:schemeClr val="tx1"/>
                </a:solidFill>
              </a:rPr>
              <a:t>التَّحَقُق بالجَمْع</a:t>
            </a:r>
            <a:endParaRPr lang="ar-SA" sz="4000" dirty="0">
              <a:solidFill>
                <a:schemeClr val="tx1"/>
              </a:solidFill>
            </a:endParaRPr>
          </a:p>
        </p:txBody>
      </p:sp>
      <p:sp>
        <p:nvSpPr>
          <p:cNvPr id="5" name="مستطيل مخدوش من كلا الطرفين 4"/>
          <p:cNvSpPr/>
          <p:nvPr/>
        </p:nvSpPr>
        <p:spPr>
          <a:xfrm>
            <a:off x="5814659" y="119920"/>
            <a:ext cx="6154985" cy="2005094"/>
          </a:xfrm>
          <a:prstGeom prst="snip2SameRect">
            <a:avLst/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 smtClean="0">
                <a:solidFill>
                  <a:schemeClr val="tx1"/>
                </a:solidFill>
              </a:rPr>
              <a:t>كانَ مَع عَبدُالله 78456 دينار تَبَرَّع بِمَبْلَغِ 14131 دينار لِبِناء مَدْرَسَة ،كم ديناراً بَقيَ مَعَ عَبْدُالله، تَحَقَق مِنْ صِحَّةِ إجابَتِكَ؟</a:t>
            </a:r>
            <a:endParaRPr lang="ar-SA" sz="3200" dirty="0">
              <a:solidFill>
                <a:schemeClr val="tx1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8588600" y="1948888"/>
            <a:ext cx="277394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rgbClr val="FFC000"/>
                </a:solidFill>
              </a:rPr>
              <a:t>78456</a:t>
            </a:r>
            <a:endParaRPr lang="ar-SA" sz="6000" dirty="0">
              <a:solidFill>
                <a:srgbClr val="FFC000"/>
              </a:solidFill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8588601" y="3234207"/>
            <a:ext cx="277394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rgbClr val="FFC000"/>
                </a:solidFill>
              </a:rPr>
              <a:t>14131</a:t>
            </a:r>
            <a:endParaRPr lang="ar-SA" sz="6000" dirty="0">
              <a:solidFill>
                <a:srgbClr val="FFC000"/>
              </a:solidFill>
            </a:endParaRPr>
          </a:p>
        </p:txBody>
      </p:sp>
      <p:cxnSp>
        <p:nvCxnSpPr>
          <p:cNvPr id="9" name="رابط مستقيم 8"/>
          <p:cNvCxnSpPr/>
          <p:nvPr/>
        </p:nvCxnSpPr>
        <p:spPr>
          <a:xfrm flipH="1">
            <a:off x="8588602" y="4249870"/>
            <a:ext cx="2654021" cy="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مربع نص 12"/>
          <p:cNvSpPr txBox="1"/>
          <p:nvPr/>
        </p:nvSpPr>
        <p:spPr>
          <a:xfrm>
            <a:off x="11145186" y="2743200"/>
            <a:ext cx="82445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 smtClean="0">
                <a:solidFill>
                  <a:srgbClr val="FFC000"/>
                </a:solidFill>
              </a:rPr>
              <a:t>ــــ</a:t>
            </a:r>
            <a:endParaRPr lang="ar-SA" sz="4400" dirty="0">
              <a:solidFill>
                <a:srgbClr val="FFC000"/>
              </a:solidFill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10710475" y="4382949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CC00CC"/>
                </a:solidFill>
              </a:rPr>
              <a:t>5</a:t>
            </a:r>
          </a:p>
        </p:txBody>
      </p:sp>
      <p:sp>
        <p:nvSpPr>
          <p:cNvPr id="18" name="مربع نص 17"/>
          <p:cNvSpPr txBox="1"/>
          <p:nvPr/>
        </p:nvSpPr>
        <p:spPr>
          <a:xfrm>
            <a:off x="9388849" y="4382949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 smtClean="0">
                <a:solidFill>
                  <a:srgbClr val="CC00CC"/>
                </a:solidFill>
              </a:rPr>
              <a:t>4</a:t>
            </a:r>
            <a:endParaRPr lang="ar-SA" sz="4000" dirty="0">
              <a:solidFill>
                <a:srgbClr val="CC00CC"/>
              </a:solidFill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9823560" y="4382949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CC00CC"/>
                </a:solidFill>
              </a:rPr>
              <a:t>3</a:t>
            </a:r>
          </a:p>
        </p:txBody>
      </p:sp>
      <p:sp>
        <p:nvSpPr>
          <p:cNvPr id="20" name="مربع نص 19"/>
          <p:cNvSpPr txBox="1"/>
          <p:nvPr/>
        </p:nvSpPr>
        <p:spPr>
          <a:xfrm>
            <a:off x="10243284" y="4333806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CC00CC"/>
                </a:solidFill>
              </a:rPr>
              <a:t>2</a:t>
            </a:r>
          </a:p>
        </p:txBody>
      </p:sp>
      <p:sp>
        <p:nvSpPr>
          <p:cNvPr id="21" name="مربع نص 20"/>
          <p:cNvSpPr txBox="1"/>
          <p:nvPr/>
        </p:nvSpPr>
        <p:spPr>
          <a:xfrm>
            <a:off x="8954138" y="4382949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 smtClean="0">
                <a:solidFill>
                  <a:srgbClr val="CC00CC"/>
                </a:solidFill>
              </a:rPr>
              <a:t>6</a:t>
            </a:r>
            <a:endParaRPr lang="ar-SA" sz="4000" dirty="0">
              <a:solidFill>
                <a:srgbClr val="CC00CC"/>
              </a:solidFill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5276538" y="2267037"/>
            <a:ext cx="260828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 smtClean="0">
                <a:solidFill>
                  <a:srgbClr val="92D050"/>
                </a:solidFill>
              </a:rPr>
              <a:t>التَّحَقُق</a:t>
            </a:r>
            <a:endParaRPr lang="ar-SA" sz="4800" dirty="0">
              <a:solidFill>
                <a:srgbClr val="92D050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2803160" y="1948888"/>
            <a:ext cx="2771657" cy="850691"/>
          </a:xfrm>
          <a:prstGeom prst="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C000"/>
              </a:solidFill>
            </a:endParaRPr>
          </a:p>
        </p:txBody>
      </p:sp>
      <p:sp>
        <p:nvSpPr>
          <p:cNvPr id="25" name="مستطيل 24"/>
          <p:cNvSpPr/>
          <p:nvPr/>
        </p:nvSpPr>
        <p:spPr>
          <a:xfrm>
            <a:off x="2728971" y="3087294"/>
            <a:ext cx="2771657" cy="850691"/>
          </a:xfrm>
          <a:prstGeom prst="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C000"/>
              </a:solidFill>
            </a:endParaRPr>
          </a:p>
        </p:txBody>
      </p:sp>
      <p:sp>
        <p:nvSpPr>
          <p:cNvPr id="26" name="مستطيل 25"/>
          <p:cNvSpPr/>
          <p:nvPr/>
        </p:nvSpPr>
        <p:spPr>
          <a:xfrm>
            <a:off x="2803160" y="4356318"/>
            <a:ext cx="2771657" cy="850691"/>
          </a:xfrm>
          <a:prstGeom prst="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C000"/>
              </a:solidFill>
            </a:endParaRPr>
          </a:p>
        </p:txBody>
      </p:sp>
      <p:sp>
        <p:nvSpPr>
          <p:cNvPr id="27" name="مربع نص 26"/>
          <p:cNvSpPr txBox="1"/>
          <p:nvPr/>
        </p:nvSpPr>
        <p:spPr>
          <a:xfrm>
            <a:off x="5912095" y="3098034"/>
            <a:ext cx="82445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 smtClean="0">
                <a:solidFill>
                  <a:srgbClr val="FFC000"/>
                </a:solidFill>
              </a:rPr>
              <a:t>+</a:t>
            </a:r>
            <a:endParaRPr lang="ar-SA" sz="4400" dirty="0">
              <a:solidFill>
                <a:srgbClr val="FFC000"/>
              </a:solidFill>
            </a:endParaRPr>
          </a:p>
        </p:txBody>
      </p:sp>
      <p:cxnSp>
        <p:nvCxnSpPr>
          <p:cNvPr id="28" name="رابط مستقيم 27"/>
          <p:cNvCxnSpPr/>
          <p:nvPr/>
        </p:nvCxnSpPr>
        <p:spPr>
          <a:xfrm flipH="1" flipV="1">
            <a:off x="2370180" y="4083729"/>
            <a:ext cx="3637614" cy="1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رابط مستقيم 29"/>
          <p:cNvCxnSpPr/>
          <p:nvPr/>
        </p:nvCxnSpPr>
        <p:spPr>
          <a:xfrm flipH="1" flipV="1">
            <a:off x="5814660" y="2578309"/>
            <a:ext cx="3019557" cy="201282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" name="مربع نص 2048"/>
          <p:cNvSpPr txBox="1"/>
          <p:nvPr/>
        </p:nvSpPr>
        <p:spPr>
          <a:xfrm>
            <a:off x="2953062" y="1948887"/>
            <a:ext cx="232347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000" dirty="0" smtClean="0"/>
              <a:t>64325</a:t>
            </a:r>
            <a:endParaRPr lang="ar-SA" sz="6000" dirty="0"/>
          </a:p>
        </p:txBody>
      </p:sp>
      <p:cxnSp>
        <p:nvCxnSpPr>
          <p:cNvPr id="41" name="رابط مستقيم 40"/>
          <p:cNvCxnSpPr/>
          <p:nvPr/>
        </p:nvCxnSpPr>
        <p:spPr>
          <a:xfrm flipH="1">
            <a:off x="5912096" y="3867475"/>
            <a:ext cx="304204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مربع نص 43"/>
          <p:cNvSpPr txBox="1"/>
          <p:nvPr/>
        </p:nvSpPr>
        <p:spPr>
          <a:xfrm>
            <a:off x="3043003" y="3004809"/>
            <a:ext cx="232347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000" dirty="0" smtClean="0"/>
              <a:t>14131</a:t>
            </a:r>
            <a:endParaRPr lang="ar-SA" sz="6000" dirty="0"/>
          </a:p>
        </p:txBody>
      </p:sp>
      <p:sp>
        <p:nvSpPr>
          <p:cNvPr id="46" name="مربع نص 45"/>
          <p:cNvSpPr txBox="1"/>
          <p:nvPr/>
        </p:nvSpPr>
        <p:spPr>
          <a:xfrm>
            <a:off x="4858547" y="4434166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 smtClean="0">
                <a:solidFill>
                  <a:srgbClr val="CC00CC"/>
                </a:solidFill>
              </a:rPr>
              <a:t>6</a:t>
            </a:r>
            <a:endParaRPr lang="ar-SA" sz="4000" dirty="0">
              <a:solidFill>
                <a:srgbClr val="CC00CC"/>
              </a:solidFill>
            </a:endParaRPr>
          </a:p>
        </p:txBody>
      </p:sp>
      <p:sp>
        <p:nvSpPr>
          <p:cNvPr id="47" name="مربع نص 46"/>
          <p:cNvSpPr txBox="1"/>
          <p:nvPr/>
        </p:nvSpPr>
        <p:spPr>
          <a:xfrm>
            <a:off x="3536921" y="4483309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CC00CC"/>
                </a:solidFill>
              </a:rPr>
              <a:t>8</a:t>
            </a:r>
          </a:p>
        </p:txBody>
      </p:sp>
      <p:sp>
        <p:nvSpPr>
          <p:cNvPr id="48" name="مربع نص 47"/>
          <p:cNvSpPr txBox="1"/>
          <p:nvPr/>
        </p:nvSpPr>
        <p:spPr>
          <a:xfrm>
            <a:off x="3971632" y="4483309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CC00CC"/>
                </a:solidFill>
              </a:rPr>
              <a:t>4</a:t>
            </a:r>
          </a:p>
        </p:txBody>
      </p:sp>
      <p:sp>
        <p:nvSpPr>
          <p:cNvPr id="49" name="مربع نص 48"/>
          <p:cNvSpPr txBox="1"/>
          <p:nvPr/>
        </p:nvSpPr>
        <p:spPr>
          <a:xfrm>
            <a:off x="4391356" y="4434166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CC00CC"/>
                </a:solidFill>
              </a:rPr>
              <a:t>5</a:t>
            </a:r>
          </a:p>
        </p:txBody>
      </p:sp>
      <p:sp>
        <p:nvSpPr>
          <p:cNvPr id="50" name="مربع نص 49"/>
          <p:cNvSpPr txBox="1"/>
          <p:nvPr/>
        </p:nvSpPr>
        <p:spPr>
          <a:xfrm>
            <a:off x="3102210" y="4483309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CC00CC"/>
                </a:solidFill>
              </a:rPr>
              <a:t>7</a:t>
            </a:r>
          </a:p>
        </p:txBody>
      </p:sp>
      <p:sp>
        <p:nvSpPr>
          <p:cNvPr id="2053" name="سهم إلى اليمين 2052"/>
          <p:cNvSpPr/>
          <p:nvPr/>
        </p:nvSpPr>
        <p:spPr>
          <a:xfrm rot="19591311">
            <a:off x="5351332" y="3472082"/>
            <a:ext cx="4108389" cy="425346"/>
          </a:xfrm>
          <a:prstGeom prst="rightArrow">
            <a:avLst/>
          </a:prstGeom>
          <a:solidFill>
            <a:srgbClr val="F1A1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36" name="Picture 12" descr="Student App - التطبيقات على Google Pl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87656"/>
            <a:ext cx="2576571" cy="350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سهم للأسفل 2"/>
          <p:cNvSpPr/>
          <p:nvPr/>
        </p:nvSpPr>
        <p:spPr>
          <a:xfrm>
            <a:off x="4963886" y="2578309"/>
            <a:ext cx="112016" cy="655898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سهم للأسفل 31"/>
          <p:cNvSpPr/>
          <p:nvPr/>
        </p:nvSpPr>
        <p:spPr>
          <a:xfrm>
            <a:off x="4552703" y="2578309"/>
            <a:ext cx="112016" cy="655898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سهم للأسفل 32"/>
          <p:cNvSpPr/>
          <p:nvPr/>
        </p:nvSpPr>
        <p:spPr>
          <a:xfrm>
            <a:off x="4127264" y="2578309"/>
            <a:ext cx="112016" cy="655898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سهم للأسفل 33"/>
          <p:cNvSpPr/>
          <p:nvPr/>
        </p:nvSpPr>
        <p:spPr>
          <a:xfrm>
            <a:off x="3754276" y="2578309"/>
            <a:ext cx="112016" cy="655898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سهم للأسفل 34"/>
          <p:cNvSpPr/>
          <p:nvPr/>
        </p:nvSpPr>
        <p:spPr>
          <a:xfrm>
            <a:off x="3303002" y="2578309"/>
            <a:ext cx="112016" cy="655898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8808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2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P spid="13" grpId="0"/>
      <p:bldP spid="14" grpId="0"/>
      <p:bldP spid="18" grpId="0"/>
      <p:bldP spid="20" grpId="0"/>
      <p:bldP spid="21" grpId="0"/>
      <p:bldP spid="15" grpId="0"/>
      <p:bldP spid="17" grpId="0" animBg="1"/>
      <p:bldP spid="25" grpId="0" animBg="1"/>
      <p:bldP spid="26" grpId="0" animBg="1"/>
      <p:bldP spid="27" grpId="0"/>
      <p:bldP spid="2049" grpId="0"/>
      <p:bldP spid="44" grpId="0"/>
      <p:bldP spid="46" grpId="0"/>
      <p:bldP spid="47" grpId="0"/>
      <p:bldP spid="49" grpId="0"/>
      <p:bldP spid="50" grpId="0"/>
      <p:bldP spid="2053" grpId="0" animBg="1"/>
      <p:bldP spid="3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وسيلة شرح على شكل سحابة 4"/>
          <p:cNvSpPr/>
          <p:nvPr/>
        </p:nvSpPr>
        <p:spPr>
          <a:xfrm>
            <a:off x="125334" y="509666"/>
            <a:ext cx="4851400" cy="2336800"/>
          </a:xfrm>
          <a:prstGeom prst="cloudCallout">
            <a:avLst>
              <a:gd name="adj1" fmla="val -37368"/>
              <a:gd name="adj2" fmla="val 162740"/>
            </a:avLst>
          </a:prstGeom>
          <a:solidFill>
            <a:srgbClr val="F1A1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 smtClean="0">
                <a:solidFill>
                  <a:schemeClr val="tx1"/>
                </a:solidFill>
              </a:rPr>
              <a:t>التَّحَقُق بالتَّقدير</a:t>
            </a:r>
            <a:endParaRPr lang="ar-SA" sz="4000" dirty="0">
              <a:solidFill>
                <a:schemeClr val="tx1"/>
              </a:solidFill>
            </a:endParaRPr>
          </a:p>
        </p:txBody>
      </p:sp>
      <p:sp>
        <p:nvSpPr>
          <p:cNvPr id="6" name="مستطيل مخدوش من كلا الطرفين 5"/>
          <p:cNvSpPr/>
          <p:nvPr/>
        </p:nvSpPr>
        <p:spPr>
          <a:xfrm>
            <a:off x="4976734" y="509666"/>
            <a:ext cx="6385810" cy="1049311"/>
          </a:xfrm>
          <a:prstGeom prst="snip2Same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 smtClean="0">
                <a:solidFill>
                  <a:schemeClr val="tx1"/>
                </a:solidFill>
              </a:rPr>
              <a:t>مَعناهُ أَنَّني أَقومُ بِتَقريبِ الْعَدَدِ لأَعلى مَنْزِلَة</a:t>
            </a:r>
            <a:endParaRPr lang="ar-SA" sz="3200" dirty="0">
              <a:solidFill>
                <a:schemeClr val="tx1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8588603" y="1954674"/>
            <a:ext cx="277394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rgbClr val="FFC000"/>
                </a:solidFill>
              </a:rPr>
              <a:t>69989</a:t>
            </a:r>
            <a:endParaRPr lang="ar-SA" sz="6000" dirty="0">
              <a:solidFill>
                <a:srgbClr val="FFC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8588601" y="3234207"/>
            <a:ext cx="277394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rgbClr val="FFC000"/>
                </a:solidFill>
              </a:rPr>
              <a:t>23568</a:t>
            </a:r>
            <a:endParaRPr lang="ar-SA" sz="6000" dirty="0">
              <a:solidFill>
                <a:srgbClr val="FFC000"/>
              </a:solidFill>
            </a:endParaRPr>
          </a:p>
        </p:txBody>
      </p:sp>
      <p:cxnSp>
        <p:nvCxnSpPr>
          <p:cNvPr id="9" name="رابط مستقيم 8"/>
          <p:cNvCxnSpPr/>
          <p:nvPr/>
        </p:nvCxnSpPr>
        <p:spPr>
          <a:xfrm flipH="1">
            <a:off x="8769372" y="4249870"/>
            <a:ext cx="2473252" cy="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مربع نص 9"/>
          <p:cNvSpPr txBox="1"/>
          <p:nvPr/>
        </p:nvSpPr>
        <p:spPr>
          <a:xfrm>
            <a:off x="11145186" y="2743200"/>
            <a:ext cx="82445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 smtClean="0">
                <a:solidFill>
                  <a:srgbClr val="FFC000"/>
                </a:solidFill>
              </a:rPr>
              <a:t>ــــ</a:t>
            </a:r>
            <a:endParaRPr lang="ar-SA" sz="4400" dirty="0">
              <a:solidFill>
                <a:srgbClr val="FFC000"/>
              </a:solidFill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10710475" y="4382949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 smtClean="0">
                <a:solidFill>
                  <a:srgbClr val="CC00CC"/>
                </a:solidFill>
              </a:rPr>
              <a:t>1</a:t>
            </a:r>
            <a:endParaRPr lang="ar-SA" sz="4000" dirty="0">
              <a:solidFill>
                <a:srgbClr val="CC00CC"/>
              </a:solidFill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9388849" y="4382949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 smtClean="0">
                <a:solidFill>
                  <a:srgbClr val="CC00CC"/>
                </a:solidFill>
              </a:rPr>
              <a:t>6</a:t>
            </a:r>
            <a:endParaRPr lang="ar-SA" sz="4000" dirty="0">
              <a:solidFill>
                <a:srgbClr val="CC00CC"/>
              </a:solidFill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9823560" y="4382949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CC00CC"/>
                </a:solidFill>
              </a:rPr>
              <a:t>4</a:t>
            </a:r>
          </a:p>
        </p:txBody>
      </p:sp>
      <p:sp>
        <p:nvSpPr>
          <p:cNvPr id="14" name="مربع نص 13"/>
          <p:cNvSpPr txBox="1"/>
          <p:nvPr/>
        </p:nvSpPr>
        <p:spPr>
          <a:xfrm>
            <a:off x="10243284" y="4333806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 smtClean="0">
                <a:solidFill>
                  <a:srgbClr val="CC00CC"/>
                </a:solidFill>
              </a:rPr>
              <a:t>2</a:t>
            </a:r>
            <a:endParaRPr lang="ar-SA" sz="4000" dirty="0">
              <a:solidFill>
                <a:srgbClr val="CC00CC"/>
              </a:solidFill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8954138" y="4382949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CC00CC"/>
                </a:solidFill>
              </a:rPr>
              <a:t>4</a:t>
            </a:r>
          </a:p>
        </p:txBody>
      </p:sp>
      <p:sp>
        <p:nvSpPr>
          <p:cNvPr id="16" name="مربع نص 15"/>
          <p:cNvSpPr txBox="1"/>
          <p:nvPr/>
        </p:nvSpPr>
        <p:spPr>
          <a:xfrm>
            <a:off x="5808038" y="1678066"/>
            <a:ext cx="260828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 smtClean="0">
                <a:solidFill>
                  <a:srgbClr val="92D050"/>
                </a:solidFill>
              </a:rPr>
              <a:t>التَّحَقُق</a:t>
            </a:r>
            <a:endParaRPr lang="ar-SA" sz="4800" dirty="0">
              <a:solidFill>
                <a:srgbClr val="92D050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2803160" y="1948888"/>
            <a:ext cx="2771657" cy="850691"/>
          </a:xfrm>
          <a:prstGeom prst="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C00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2728971" y="3087294"/>
            <a:ext cx="2771657" cy="850691"/>
          </a:xfrm>
          <a:prstGeom prst="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C000"/>
              </a:solidFill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2803160" y="4356318"/>
            <a:ext cx="2771657" cy="850691"/>
          </a:xfrm>
          <a:prstGeom prst="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C000"/>
              </a:solidFill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5912095" y="3098034"/>
            <a:ext cx="82445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 smtClean="0">
                <a:solidFill>
                  <a:srgbClr val="FFC000"/>
                </a:solidFill>
              </a:rPr>
              <a:t>ــــ</a:t>
            </a:r>
            <a:endParaRPr lang="ar-SA" sz="4400" dirty="0">
              <a:solidFill>
                <a:srgbClr val="FFC000"/>
              </a:solidFill>
            </a:endParaRPr>
          </a:p>
        </p:txBody>
      </p:sp>
      <p:cxnSp>
        <p:nvCxnSpPr>
          <p:cNvPr id="21" name="رابط مستقيم 20"/>
          <p:cNvCxnSpPr/>
          <p:nvPr/>
        </p:nvCxnSpPr>
        <p:spPr>
          <a:xfrm flipH="1" flipV="1">
            <a:off x="2370180" y="4083729"/>
            <a:ext cx="3637614" cy="1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رابط مستقيم 21"/>
          <p:cNvCxnSpPr/>
          <p:nvPr/>
        </p:nvCxnSpPr>
        <p:spPr>
          <a:xfrm flipH="1">
            <a:off x="5808038" y="2529841"/>
            <a:ext cx="294634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مربع نص 22"/>
          <p:cNvSpPr txBox="1"/>
          <p:nvPr/>
        </p:nvSpPr>
        <p:spPr>
          <a:xfrm>
            <a:off x="2893101" y="1948887"/>
            <a:ext cx="232347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000" dirty="0" smtClean="0"/>
              <a:t>70000</a:t>
            </a:r>
            <a:endParaRPr lang="ar-SA" sz="6000" dirty="0"/>
          </a:p>
        </p:txBody>
      </p:sp>
      <p:cxnSp>
        <p:nvCxnSpPr>
          <p:cNvPr id="24" name="رابط مستقيم 23"/>
          <p:cNvCxnSpPr/>
          <p:nvPr/>
        </p:nvCxnSpPr>
        <p:spPr>
          <a:xfrm flipH="1">
            <a:off x="5912097" y="3867475"/>
            <a:ext cx="2922120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مربع نص 24"/>
          <p:cNvSpPr txBox="1"/>
          <p:nvPr/>
        </p:nvSpPr>
        <p:spPr>
          <a:xfrm>
            <a:off x="3043003" y="3004809"/>
            <a:ext cx="232347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000" dirty="0" smtClean="0"/>
              <a:t>20000</a:t>
            </a:r>
            <a:endParaRPr lang="ar-SA" sz="6000" dirty="0"/>
          </a:p>
        </p:txBody>
      </p:sp>
      <p:sp>
        <p:nvSpPr>
          <p:cNvPr id="26" name="مربع نص 25"/>
          <p:cNvSpPr txBox="1"/>
          <p:nvPr/>
        </p:nvSpPr>
        <p:spPr>
          <a:xfrm>
            <a:off x="4858547" y="4434166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 smtClean="0">
                <a:solidFill>
                  <a:srgbClr val="CC00CC"/>
                </a:solidFill>
              </a:rPr>
              <a:t>0</a:t>
            </a:r>
            <a:endParaRPr lang="ar-SA" sz="4000" dirty="0">
              <a:solidFill>
                <a:srgbClr val="CC00CC"/>
              </a:solidFill>
            </a:endParaRPr>
          </a:p>
        </p:txBody>
      </p:sp>
      <p:sp>
        <p:nvSpPr>
          <p:cNvPr id="27" name="مربع نص 26"/>
          <p:cNvSpPr txBox="1"/>
          <p:nvPr/>
        </p:nvSpPr>
        <p:spPr>
          <a:xfrm>
            <a:off x="3536921" y="4483309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CC00CC"/>
                </a:solidFill>
              </a:rPr>
              <a:t>0</a:t>
            </a:r>
          </a:p>
        </p:txBody>
      </p:sp>
      <p:sp>
        <p:nvSpPr>
          <p:cNvPr id="28" name="مربع نص 27"/>
          <p:cNvSpPr txBox="1"/>
          <p:nvPr/>
        </p:nvSpPr>
        <p:spPr>
          <a:xfrm>
            <a:off x="3971632" y="4483309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CC00CC"/>
                </a:solidFill>
              </a:rPr>
              <a:t>0</a:t>
            </a:r>
          </a:p>
        </p:txBody>
      </p:sp>
      <p:sp>
        <p:nvSpPr>
          <p:cNvPr id="29" name="مربع نص 28"/>
          <p:cNvSpPr txBox="1"/>
          <p:nvPr/>
        </p:nvSpPr>
        <p:spPr>
          <a:xfrm>
            <a:off x="4391356" y="4434166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CC00CC"/>
                </a:solidFill>
              </a:rPr>
              <a:t>0</a:t>
            </a:r>
          </a:p>
        </p:txBody>
      </p:sp>
      <p:sp>
        <p:nvSpPr>
          <p:cNvPr id="30" name="مربع نص 29"/>
          <p:cNvSpPr txBox="1"/>
          <p:nvPr/>
        </p:nvSpPr>
        <p:spPr>
          <a:xfrm>
            <a:off x="3102210" y="4483309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CC00CC"/>
                </a:solidFill>
              </a:rPr>
              <a:t>5</a:t>
            </a:r>
          </a:p>
        </p:txBody>
      </p:sp>
      <p:sp>
        <p:nvSpPr>
          <p:cNvPr id="31" name="سهم إلى اليمين 30"/>
          <p:cNvSpPr/>
          <p:nvPr/>
        </p:nvSpPr>
        <p:spPr>
          <a:xfrm>
            <a:off x="6007794" y="4591137"/>
            <a:ext cx="2826423" cy="425346"/>
          </a:xfrm>
          <a:prstGeom prst="rightArrow">
            <a:avLst/>
          </a:prstGeom>
          <a:solidFill>
            <a:srgbClr val="F1A1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30" name="سهم منحني إلى الأعلى 1029"/>
          <p:cNvSpPr/>
          <p:nvPr/>
        </p:nvSpPr>
        <p:spPr>
          <a:xfrm>
            <a:off x="9062815" y="2635140"/>
            <a:ext cx="652067" cy="316625"/>
          </a:xfrm>
          <a:prstGeom prst="curvedUpArrow">
            <a:avLst/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031" name="مربع نص 1030"/>
          <p:cNvSpPr txBox="1"/>
          <p:nvPr/>
        </p:nvSpPr>
        <p:spPr>
          <a:xfrm>
            <a:off x="8319671" y="1678066"/>
            <a:ext cx="106917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 smtClean="0"/>
              <a:t>+1</a:t>
            </a:r>
            <a:endParaRPr lang="ar-SA" sz="4000" dirty="0"/>
          </a:p>
        </p:txBody>
      </p:sp>
      <p:sp>
        <p:nvSpPr>
          <p:cNvPr id="40" name="سهم منحني إلى الأعلى 39"/>
          <p:cNvSpPr/>
          <p:nvPr/>
        </p:nvSpPr>
        <p:spPr>
          <a:xfrm>
            <a:off x="9062814" y="3862159"/>
            <a:ext cx="652067" cy="316625"/>
          </a:xfrm>
          <a:prstGeom prst="curvedUpArrow">
            <a:avLst/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032" name="مربع نص 1031"/>
          <p:cNvSpPr txBox="1"/>
          <p:nvPr/>
        </p:nvSpPr>
        <p:spPr>
          <a:xfrm>
            <a:off x="5823028" y="2631558"/>
            <a:ext cx="294634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التّسعَة عَدد كريم يُعطي 6 واحِد</a:t>
            </a:r>
          </a:p>
        </p:txBody>
      </p:sp>
      <p:sp>
        <p:nvSpPr>
          <p:cNvPr id="42" name="مربع نص 41"/>
          <p:cNvSpPr txBox="1"/>
          <p:nvPr/>
        </p:nvSpPr>
        <p:spPr>
          <a:xfrm>
            <a:off x="5808038" y="3964474"/>
            <a:ext cx="294634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الثَّلاثّة عَدد بَخيل لا يُعطي 2 واحِد</a:t>
            </a:r>
          </a:p>
        </p:txBody>
      </p:sp>
      <p:pic>
        <p:nvPicPr>
          <p:cNvPr id="3074" name="Picture 2" descr="ألبومات صور منوعة: ألبوم صور قصاصات فنية رائعة لكتابة الكلمات والعبارات  ورمزية مفرغة بخلفية شفافة للتصميم | Background design, Photo design, Des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6179"/>
            <a:ext cx="2685775" cy="386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سهم للأسفل 35"/>
          <p:cNvSpPr/>
          <p:nvPr/>
        </p:nvSpPr>
        <p:spPr>
          <a:xfrm>
            <a:off x="4963886" y="2578309"/>
            <a:ext cx="112016" cy="655898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سهم للأسفل 36"/>
          <p:cNvSpPr/>
          <p:nvPr/>
        </p:nvSpPr>
        <p:spPr>
          <a:xfrm>
            <a:off x="4552703" y="2672941"/>
            <a:ext cx="112016" cy="655898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سهم للأسفل 37"/>
          <p:cNvSpPr/>
          <p:nvPr/>
        </p:nvSpPr>
        <p:spPr>
          <a:xfrm>
            <a:off x="4132980" y="2631558"/>
            <a:ext cx="112016" cy="655898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سهم للأسفل 38"/>
          <p:cNvSpPr/>
          <p:nvPr/>
        </p:nvSpPr>
        <p:spPr>
          <a:xfrm>
            <a:off x="3754276" y="2707560"/>
            <a:ext cx="112016" cy="655898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1" name="سهم للأسفل 40"/>
          <p:cNvSpPr/>
          <p:nvPr/>
        </p:nvSpPr>
        <p:spPr>
          <a:xfrm>
            <a:off x="3303002" y="2636601"/>
            <a:ext cx="112016" cy="655898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0753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10" grpId="0"/>
      <p:bldP spid="11" grpId="0"/>
      <p:bldP spid="12" grpId="0"/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/>
      <p:bldP spid="23" grpId="0"/>
      <p:bldP spid="25" grpId="0"/>
      <p:bldP spid="26" grpId="0"/>
      <p:bldP spid="27" grpId="0"/>
      <p:bldP spid="29" grpId="0"/>
      <p:bldP spid="30" grpId="0"/>
      <p:bldP spid="31" grpId="0" animBg="1"/>
      <p:bldP spid="1030" grpId="0" animBg="1"/>
      <p:bldP spid="1031" grpId="0"/>
      <p:bldP spid="40" grpId="0" animBg="1"/>
      <p:bldP spid="1032" grpId="0"/>
      <p:bldP spid="42" grpId="0"/>
      <p:bldP spid="36" grpId="0" animBg="1"/>
      <p:bldP spid="37" grpId="0" animBg="1"/>
      <p:bldP spid="38" grpId="0" animBg="1"/>
      <p:bldP spid="39" grpId="0" animBg="1"/>
      <p:bldP spid="4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مربع نص 6"/>
          <p:cNvSpPr txBox="1"/>
          <p:nvPr/>
        </p:nvSpPr>
        <p:spPr>
          <a:xfrm>
            <a:off x="8407834" y="2974255"/>
            <a:ext cx="277394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rgbClr val="FFC000"/>
                </a:solidFill>
              </a:rPr>
              <a:t>58485</a:t>
            </a:r>
            <a:endParaRPr lang="ar-SA" sz="6000" dirty="0">
              <a:solidFill>
                <a:srgbClr val="FFC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8407832" y="4253788"/>
            <a:ext cx="277394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rgbClr val="FFC000"/>
                </a:solidFill>
              </a:rPr>
              <a:t>46170</a:t>
            </a:r>
            <a:endParaRPr lang="ar-SA" sz="6000" dirty="0">
              <a:solidFill>
                <a:srgbClr val="FFC000"/>
              </a:solidFill>
            </a:endParaRPr>
          </a:p>
        </p:txBody>
      </p:sp>
      <p:cxnSp>
        <p:nvCxnSpPr>
          <p:cNvPr id="9" name="رابط مستقيم 8"/>
          <p:cNvCxnSpPr/>
          <p:nvPr/>
        </p:nvCxnSpPr>
        <p:spPr>
          <a:xfrm flipH="1">
            <a:off x="8491165" y="5269451"/>
            <a:ext cx="2473252" cy="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مربع نص 9"/>
          <p:cNvSpPr txBox="1"/>
          <p:nvPr/>
        </p:nvSpPr>
        <p:spPr>
          <a:xfrm>
            <a:off x="10747948" y="3819160"/>
            <a:ext cx="82445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 smtClean="0">
                <a:solidFill>
                  <a:srgbClr val="FFC000"/>
                </a:solidFill>
              </a:rPr>
              <a:t>ــــ</a:t>
            </a:r>
            <a:endParaRPr lang="ar-SA" sz="4400" dirty="0">
              <a:solidFill>
                <a:srgbClr val="FFC000"/>
              </a:solidFill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10529706" y="5402530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CC00CC"/>
                </a:solidFill>
              </a:rPr>
              <a:t>5</a:t>
            </a:r>
          </a:p>
        </p:txBody>
      </p:sp>
      <p:sp>
        <p:nvSpPr>
          <p:cNvPr id="12" name="مربع نص 11"/>
          <p:cNvSpPr txBox="1"/>
          <p:nvPr/>
        </p:nvSpPr>
        <p:spPr>
          <a:xfrm>
            <a:off x="9208080" y="5402530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CC00CC"/>
                </a:solidFill>
              </a:rPr>
              <a:t>2</a:t>
            </a:r>
          </a:p>
        </p:txBody>
      </p:sp>
      <p:sp>
        <p:nvSpPr>
          <p:cNvPr id="13" name="مربع نص 12"/>
          <p:cNvSpPr txBox="1"/>
          <p:nvPr/>
        </p:nvSpPr>
        <p:spPr>
          <a:xfrm>
            <a:off x="9642791" y="5402530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CC00CC"/>
                </a:solidFill>
              </a:rPr>
              <a:t>3</a:t>
            </a:r>
          </a:p>
        </p:txBody>
      </p:sp>
      <p:sp>
        <p:nvSpPr>
          <p:cNvPr id="14" name="مربع نص 13"/>
          <p:cNvSpPr txBox="1"/>
          <p:nvPr/>
        </p:nvSpPr>
        <p:spPr>
          <a:xfrm>
            <a:off x="10062514" y="5353387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CC00CC"/>
                </a:solidFill>
              </a:rPr>
              <a:t>1</a:t>
            </a:r>
          </a:p>
        </p:txBody>
      </p:sp>
      <p:sp>
        <p:nvSpPr>
          <p:cNvPr id="15" name="مربع نص 14"/>
          <p:cNvSpPr txBox="1"/>
          <p:nvPr/>
        </p:nvSpPr>
        <p:spPr>
          <a:xfrm>
            <a:off x="8773369" y="5402530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CC00CC"/>
                </a:solidFill>
              </a:rPr>
              <a:t>1</a:t>
            </a:r>
          </a:p>
        </p:txBody>
      </p:sp>
      <p:sp>
        <p:nvSpPr>
          <p:cNvPr id="16" name="مربع نص 15"/>
          <p:cNvSpPr txBox="1"/>
          <p:nvPr/>
        </p:nvSpPr>
        <p:spPr>
          <a:xfrm>
            <a:off x="5627269" y="2697647"/>
            <a:ext cx="260828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 smtClean="0">
                <a:solidFill>
                  <a:srgbClr val="92D050"/>
                </a:solidFill>
              </a:rPr>
              <a:t>التَّحَقُق</a:t>
            </a:r>
            <a:endParaRPr lang="ar-SA" sz="4800" dirty="0">
              <a:solidFill>
                <a:srgbClr val="92D050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2622391" y="2968469"/>
            <a:ext cx="2771657" cy="850691"/>
          </a:xfrm>
          <a:prstGeom prst="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C00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2548202" y="4106875"/>
            <a:ext cx="2771657" cy="850691"/>
          </a:xfrm>
          <a:prstGeom prst="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C000"/>
              </a:solidFill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2622391" y="5375899"/>
            <a:ext cx="2771657" cy="850691"/>
          </a:xfrm>
          <a:prstGeom prst="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C000"/>
              </a:solidFill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5731326" y="4117615"/>
            <a:ext cx="82445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 smtClean="0">
                <a:solidFill>
                  <a:srgbClr val="FFC000"/>
                </a:solidFill>
              </a:rPr>
              <a:t>+</a:t>
            </a:r>
            <a:endParaRPr lang="ar-SA" sz="4400" dirty="0">
              <a:solidFill>
                <a:srgbClr val="FFC000"/>
              </a:solidFill>
            </a:endParaRPr>
          </a:p>
        </p:txBody>
      </p:sp>
      <p:cxnSp>
        <p:nvCxnSpPr>
          <p:cNvPr id="21" name="رابط مستقيم 20"/>
          <p:cNvCxnSpPr/>
          <p:nvPr/>
        </p:nvCxnSpPr>
        <p:spPr>
          <a:xfrm flipH="1" flipV="1">
            <a:off x="2189411" y="5103310"/>
            <a:ext cx="3637614" cy="1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رابط مستقيم 21"/>
          <p:cNvCxnSpPr/>
          <p:nvPr/>
        </p:nvCxnSpPr>
        <p:spPr>
          <a:xfrm flipH="1">
            <a:off x="5627269" y="3549422"/>
            <a:ext cx="294634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مربع نص 22"/>
          <p:cNvSpPr txBox="1"/>
          <p:nvPr/>
        </p:nvSpPr>
        <p:spPr>
          <a:xfrm>
            <a:off x="2712332" y="2968468"/>
            <a:ext cx="232347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000" dirty="0" smtClean="0"/>
              <a:t>60000</a:t>
            </a:r>
            <a:endParaRPr lang="ar-SA" sz="6000" dirty="0"/>
          </a:p>
        </p:txBody>
      </p:sp>
      <p:cxnSp>
        <p:nvCxnSpPr>
          <p:cNvPr id="24" name="رابط مستقيم 23"/>
          <p:cNvCxnSpPr/>
          <p:nvPr/>
        </p:nvCxnSpPr>
        <p:spPr>
          <a:xfrm flipH="1">
            <a:off x="5731328" y="4887056"/>
            <a:ext cx="2922120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مربع نص 24"/>
          <p:cNvSpPr txBox="1"/>
          <p:nvPr/>
        </p:nvSpPr>
        <p:spPr>
          <a:xfrm>
            <a:off x="2862234" y="4024390"/>
            <a:ext cx="232347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000" dirty="0" smtClean="0"/>
              <a:t>50000</a:t>
            </a:r>
            <a:endParaRPr lang="ar-SA" sz="6000" dirty="0"/>
          </a:p>
        </p:txBody>
      </p:sp>
      <p:sp>
        <p:nvSpPr>
          <p:cNvPr id="26" name="مربع نص 25"/>
          <p:cNvSpPr txBox="1"/>
          <p:nvPr/>
        </p:nvSpPr>
        <p:spPr>
          <a:xfrm>
            <a:off x="4677778" y="5453747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 smtClean="0">
                <a:solidFill>
                  <a:srgbClr val="CC00CC"/>
                </a:solidFill>
              </a:rPr>
              <a:t>0</a:t>
            </a:r>
            <a:endParaRPr lang="ar-SA" sz="4000" dirty="0">
              <a:solidFill>
                <a:srgbClr val="CC00CC"/>
              </a:solidFill>
            </a:endParaRPr>
          </a:p>
        </p:txBody>
      </p:sp>
      <p:sp>
        <p:nvSpPr>
          <p:cNvPr id="27" name="مربع نص 26"/>
          <p:cNvSpPr txBox="1"/>
          <p:nvPr/>
        </p:nvSpPr>
        <p:spPr>
          <a:xfrm>
            <a:off x="3356152" y="5502890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CC00CC"/>
                </a:solidFill>
              </a:rPr>
              <a:t>0</a:t>
            </a:r>
          </a:p>
        </p:txBody>
      </p:sp>
      <p:sp>
        <p:nvSpPr>
          <p:cNvPr id="28" name="مربع نص 27"/>
          <p:cNvSpPr txBox="1"/>
          <p:nvPr/>
        </p:nvSpPr>
        <p:spPr>
          <a:xfrm>
            <a:off x="3790863" y="5502890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CC00CC"/>
                </a:solidFill>
              </a:rPr>
              <a:t>0</a:t>
            </a:r>
          </a:p>
        </p:txBody>
      </p:sp>
      <p:sp>
        <p:nvSpPr>
          <p:cNvPr id="29" name="مربع نص 28"/>
          <p:cNvSpPr txBox="1"/>
          <p:nvPr/>
        </p:nvSpPr>
        <p:spPr>
          <a:xfrm>
            <a:off x="4210587" y="5453747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CC00CC"/>
                </a:solidFill>
              </a:rPr>
              <a:t>0</a:t>
            </a:r>
          </a:p>
        </p:txBody>
      </p:sp>
      <p:sp>
        <p:nvSpPr>
          <p:cNvPr id="30" name="مربع نص 29"/>
          <p:cNvSpPr txBox="1"/>
          <p:nvPr/>
        </p:nvSpPr>
        <p:spPr>
          <a:xfrm>
            <a:off x="2921441" y="5502890"/>
            <a:ext cx="4347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 smtClean="0">
                <a:solidFill>
                  <a:srgbClr val="CC00CC"/>
                </a:solidFill>
              </a:rPr>
              <a:t>1</a:t>
            </a:r>
            <a:endParaRPr lang="ar-SA" sz="4000" dirty="0">
              <a:solidFill>
                <a:srgbClr val="CC00CC"/>
              </a:solidFill>
            </a:endParaRPr>
          </a:p>
        </p:txBody>
      </p:sp>
      <p:sp>
        <p:nvSpPr>
          <p:cNvPr id="31" name="سهم إلى اليمين 30"/>
          <p:cNvSpPr/>
          <p:nvPr/>
        </p:nvSpPr>
        <p:spPr>
          <a:xfrm>
            <a:off x="5827025" y="5610718"/>
            <a:ext cx="2826423" cy="425346"/>
          </a:xfrm>
          <a:prstGeom prst="rightArrow">
            <a:avLst/>
          </a:prstGeom>
          <a:solidFill>
            <a:srgbClr val="F1A1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30" name="سهم منحني إلى الأعلى 1029"/>
          <p:cNvSpPr/>
          <p:nvPr/>
        </p:nvSpPr>
        <p:spPr>
          <a:xfrm>
            <a:off x="8867424" y="3667506"/>
            <a:ext cx="652067" cy="316625"/>
          </a:xfrm>
          <a:prstGeom prst="curvedUpArrow">
            <a:avLst/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40" name="سهم منحني إلى الأعلى 39"/>
          <p:cNvSpPr/>
          <p:nvPr/>
        </p:nvSpPr>
        <p:spPr>
          <a:xfrm>
            <a:off x="8882046" y="4895716"/>
            <a:ext cx="652067" cy="316625"/>
          </a:xfrm>
          <a:prstGeom prst="curvedUpArrow">
            <a:avLst/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032" name="مربع نص 1031"/>
          <p:cNvSpPr txBox="1"/>
          <p:nvPr/>
        </p:nvSpPr>
        <p:spPr>
          <a:xfrm>
            <a:off x="5642259" y="3651139"/>
            <a:ext cx="294634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الثَّمانِيَة عَدد كَريم  يُعطي 5 واحِد</a:t>
            </a:r>
          </a:p>
        </p:txBody>
      </p:sp>
      <p:sp>
        <p:nvSpPr>
          <p:cNvPr id="42" name="مربع نص 41"/>
          <p:cNvSpPr txBox="1"/>
          <p:nvPr/>
        </p:nvSpPr>
        <p:spPr>
          <a:xfrm>
            <a:off x="5458241" y="4984055"/>
            <a:ext cx="294634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السّتة عَدد كَريم يُعطي 4واحِد</a:t>
            </a:r>
          </a:p>
        </p:txBody>
      </p:sp>
      <p:sp>
        <p:nvSpPr>
          <p:cNvPr id="3" name="وسيلة شرح على شكل سحابة 2"/>
          <p:cNvSpPr/>
          <p:nvPr/>
        </p:nvSpPr>
        <p:spPr>
          <a:xfrm>
            <a:off x="404735" y="194872"/>
            <a:ext cx="11167672" cy="2098623"/>
          </a:xfrm>
          <a:prstGeom prst="cloudCallout">
            <a:avLst>
              <a:gd name="adj1" fmla="val -41638"/>
              <a:gd name="adj2" fmla="val 124781"/>
            </a:avLst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 smtClean="0">
                <a:solidFill>
                  <a:srgbClr val="FFFF00"/>
                </a:solidFill>
              </a:rPr>
              <a:t>جَمَعَ صيّاد خِلال عام 58485 سَمَكَة فإِذا باعَ مِنْها 46170 كَم سَمَكةً بَقِيَ لَدَيه ، تَحَقَّق مِما بَقيَ لَدَيه بالِتَقدير</a:t>
            </a:r>
            <a:endParaRPr lang="ar-SA" sz="3600" dirty="0">
              <a:solidFill>
                <a:srgbClr val="FFFF00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8626448" y="3932758"/>
            <a:ext cx="77198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 smtClean="0"/>
              <a:t>+1</a:t>
            </a:r>
            <a:endParaRPr lang="ar-SA" sz="4000" dirty="0"/>
          </a:p>
        </p:txBody>
      </p:sp>
      <p:pic>
        <p:nvPicPr>
          <p:cNvPr id="4114" name="Picture 18" descr="صورة بابوا نيو غينيا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944002"/>
            <a:ext cx="2395802" cy="468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مربع نص 43"/>
          <p:cNvSpPr txBox="1"/>
          <p:nvPr/>
        </p:nvSpPr>
        <p:spPr>
          <a:xfrm>
            <a:off x="8716334" y="2620312"/>
            <a:ext cx="77198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 smtClean="0"/>
              <a:t>+1</a:t>
            </a:r>
            <a:endParaRPr lang="ar-SA" sz="4000" dirty="0"/>
          </a:p>
        </p:txBody>
      </p:sp>
      <p:grpSp>
        <p:nvGrpSpPr>
          <p:cNvPr id="36" name="مجموعة 35"/>
          <p:cNvGrpSpPr/>
          <p:nvPr/>
        </p:nvGrpSpPr>
        <p:grpSpPr>
          <a:xfrm>
            <a:off x="9120736" y="359228"/>
            <a:ext cx="2940636" cy="1371600"/>
            <a:chOff x="561703" y="5381897"/>
            <a:chExt cx="3252651" cy="1371600"/>
          </a:xfrm>
        </p:grpSpPr>
        <p:sp>
          <p:nvSpPr>
            <p:cNvPr id="37" name="سهم إلى اليمين 36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مربع نص 37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5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4130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/>
      <p:bldP spid="23" grpId="0"/>
      <p:bldP spid="25" grpId="0"/>
      <p:bldP spid="26" grpId="0"/>
      <p:bldP spid="27" grpId="0"/>
      <p:bldP spid="29" grpId="0"/>
      <p:bldP spid="30" grpId="0"/>
      <p:bldP spid="31" grpId="0" animBg="1"/>
      <p:bldP spid="1030" grpId="0" animBg="1"/>
      <p:bldP spid="40" grpId="0" animBg="1"/>
      <p:bldP spid="1032" grpId="0"/>
      <p:bldP spid="42" grpId="0"/>
      <p:bldP spid="4" grpId="0"/>
      <p:bldP spid="4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509451" y="1478168"/>
            <a:ext cx="6988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تَدْريباتُ الْكِتاب</a:t>
            </a:r>
            <a:r>
              <a:rPr lang="ar-SA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7" name="مجموعة 6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8" name="سهم إلى اليمين 7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مربع نص 8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7430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26"/>
            <a:ext cx="12192000" cy="685800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6836225" y="418011"/>
            <a:ext cx="4127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FFC000"/>
                </a:solidFill>
              </a:rPr>
              <a:t>تَدْريبُ الْكِتاب</a:t>
            </a:r>
            <a:endParaRPr lang="en-US" sz="6000" b="1" dirty="0">
              <a:solidFill>
                <a:srgbClr val="FFC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57"/>
          <a:stretch/>
        </p:blipFill>
        <p:spPr bwMode="auto">
          <a:xfrm>
            <a:off x="708338" y="1433673"/>
            <a:ext cx="10255752" cy="3859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مجموعة 4"/>
          <p:cNvGrpSpPr/>
          <p:nvPr/>
        </p:nvGrpSpPr>
        <p:grpSpPr>
          <a:xfrm>
            <a:off x="391885" y="-133532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4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58792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37996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نَلْعَب  </a:t>
            </a:r>
            <a:endParaRPr lang="en-US" sz="11500" dirty="0"/>
          </a:p>
        </p:txBody>
      </p:sp>
      <p:grpSp>
        <p:nvGrpSpPr>
          <p:cNvPr id="8" name="مجموعة 7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9" name="سهم إلى اليمين 8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مربع نص 9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8067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brick wall with bells&#10;&#10;Description automatically generated with low confidence">
            <a:extLst>
              <a:ext uri="{FF2B5EF4-FFF2-40B4-BE49-F238E27FC236}">
                <a16:creationId xmlns="" xmlns:a16="http://schemas.microsoft.com/office/drawing/2014/main" id="{5328211F-C1EE-4ADC-9535-A60495BA3D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w of doors&#10;&#10;Description automatically generated with low confidence">
            <a:hlinkClick r:id="rId3" action="ppaction://hlinksldjump"/>
            <a:extLst>
              <a:ext uri="{FF2B5EF4-FFF2-40B4-BE49-F238E27FC236}">
                <a16:creationId xmlns="" xmlns:a16="http://schemas.microsoft.com/office/drawing/2014/main" id="{8742B32D-7280-4B99-BADC-BAA52CDCEE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" t="9888" r="80937"/>
          <a:stretch/>
        </p:blipFill>
        <p:spPr>
          <a:xfrm>
            <a:off x="491142" y="2290725"/>
            <a:ext cx="2583665" cy="4226129"/>
          </a:xfrm>
          <a:prstGeom prst="rect">
            <a:avLst/>
          </a:prstGeom>
        </p:spPr>
      </p:pic>
      <p:pic>
        <p:nvPicPr>
          <p:cNvPr id="8" name="Picture 7" descr="A row of red doors&#10;&#10;Description automatically generated with medium confidence">
            <a:hlinkClick r:id="rId5" action="ppaction://hlinksldjump"/>
            <a:extLst>
              <a:ext uri="{FF2B5EF4-FFF2-40B4-BE49-F238E27FC236}">
                <a16:creationId xmlns="" xmlns:a16="http://schemas.microsoft.com/office/drawing/2014/main" id="{F52B2AD3-47DC-43D8-9623-756467D352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73" b="91212" l="4637" r="19073">
                        <a14:foregroundMark x1="5615" y1="37197" x2="5615" y2="46970"/>
                        <a14:foregroundMark x1="10889" y1="9773" x2="13117" y2="9773"/>
                        <a14:foregroundMark x1="5501" y1="91212" x2="17663" y2="91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5" r="79086"/>
          <a:stretch/>
        </p:blipFill>
        <p:spPr>
          <a:xfrm>
            <a:off x="3170742" y="2171699"/>
            <a:ext cx="2612158" cy="4345155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="" xmlns:a16="http://schemas.microsoft.com/office/drawing/2014/main" id="{B559F9B1-666A-4F6A-9C1F-B05F6E6FFE8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45" b="84773" l="80405" r="96408">
                        <a14:foregroundMark x1="81928" y1="19621" x2="93567" y2="20985"/>
                        <a14:foregroundMark x1="83042" y1="22955" x2="88316" y2="21288"/>
                        <a14:foregroundMark x1="88316" y1="21288" x2="92862" y2="21970"/>
                        <a14:foregroundMark x1="83451" y1="25379" x2="84246" y2="79697"/>
                        <a14:foregroundMark x1="80405" y1="83788" x2="96408" y2="84773"/>
                        <a14:foregroundMark x1="92657" y1="55076" x2="92657" y2="60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592" t="14200" r="1963" b="12174"/>
          <a:stretch/>
        </p:blipFill>
        <p:spPr>
          <a:xfrm>
            <a:off x="6003909" y="2290724"/>
            <a:ext cx="3406791" cy="4080661"/>
          </a:xfrm>
          <a:prstGeom prst="rect">
            <a:avLst/>
          </a:prstGeom>
        </p:spPr>
      </p:pic>
      <p:pic>
        <p:nvPicPr>
          <p:cNvPr id="12" name="Picture 11" descr="A row of black and white doors&#10;&#10;Description automatically generated with low confidence">
            <a:hlinkClick r:id="rId10" action="ppaction://hlinksldjump"/>
            <a:extLst>
              <a:ext uri="{FF2B5EF4-FFF2-40B4-BE49-F238E27FC236}">
                <a16:creationId xmlns="" xmlns:a16="http://schemas.microsoft.com/office/drawing/2014/main" id="{0959C0FD-B940-4821-B046-C4AD85361A1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758" b="89545" l="5638" r="19300">
                        <a14:foregroundMark x1="5138" y1="20455" x2="15822" y2="19091"/>
                        <a14:foregroundMark x1="15822" y1="19091" x2="19300" y2="19773"/>
                        <a14:foregroundMark x1="10411" y1="15909" x2="13480" y2="16288"/>
                        <a14:foregroundMark x1="7774" y1="87121" x2="16981" y2="86364"/>
                        <a14:foregroundMark x1="7343" y1="88864" x2="17595" y2="89545"/>
                        <a14:foregroundMark x1="6820" y1="43409" x2="7252" y2="57500"/>
                        <a14:foregroundMark x1="17186" y1="60682" x2="17186" y2="673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0" t="11161" r="79086" b="6770"/>
          <a:stretch/>
        </p:blipFill>
        <p:spPr>
          <a:xfrm>
            <a:off x="9075324" y="2012306"/>
            <a:ext cx="2995746" cy="4359079"/>
          </a:xfrm>
          <a:prstGeom prst="rect">
            <a:avLst/>
          </a:prstGeom>
        </p:spPr>
      </p:pic>
      <p:pic>
        <p:nvPicPr>
          <p:cNvPr id="1026" name="Picture 2" descr="Key clipart old fashioned, Picture #1466962 key clipart old fashioned">
            <a:extLst>
              <a:ext uri="{FF2B5EF4-FFF2-40B4-BE49-F238E27FC236}">
                <a16:creationId xmlns="" xmlns:a16="http://schemas.microsoft.com/office/drawing/2014/main" id="{8F4B8F62-E6E9-43F6-B3CD-7F49A4FCC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6972">
            <a:off x="321465" y="3318203"/>
            <a:ext cx="988109" cy="98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Key clipart old fashioned, Picture #1466962 key clipart old fashioned">
            <a:extLst>
              <a:ext uri="{FF2B5EF4-FFF2-40B4-BE49-F238E27FC236}">
                <a16:creationId xmlns="" xmlns:a16="http://schemas.microsoft.com/office/drawing/2014/main" id="{0D8075FD-1F79-4437-9A53-611BE3FB1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6972">
            <a:off x="3146798" y="3848975"/>
            <a:ext cx="833067" cy="83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ey clipart old fashioned, Picture #1466962 key clipart old fashioned">
            <a:extLst>
              <a:ext uri="{FF2B5EF4-FFF2-40B4-BE49-F238E27FC236}">
                <a16:creationId xmlns="" xmlns:a16="http://schemas.microsoft.com/office/drawing/2014/main" id="{3130F134-677F-47FC-8F0C-EBF3C7E8D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6972">
            <a:off x="6260940" y="2929674"/>
            <a:ext cx="852238" cy="85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ey clipart old fashioned, Picture #1466962 key clipart old fashioned">
            <a:extLst>
              <a:ext uri="{FF2B5EF4-FFF2-40B4-BE49-F238E27FC236}">
                <a16:creationId xmlns="" xmlns:a16="http://schemas.microsoft.com/office/drawing/2014/main" id="{61F92B14-E2E8-4469-8138-6938A1299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6972">
            <a:off x="9116647" y="2766229"/>
            <a:ext cx="988109" cy="98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C95DC6E-B49F-427D-83F4-D3077421806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39871" y="1117402"/>
            <a:ext cx="4212701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40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outdoor&#10;&#10;Description automatically generated">
            <a:extLst>
              <a:ext uri="{FF2B5EF4-FFF2-40B4-BE49-F238E27FC236}">
                <a16:creationId xmlns="" xmlns:a16="http://schemas.microsoft.com/office/drawing/2014/main" id="{3C7E42FF-FBCB-463C-92A9-4A3BA7CA10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w of red doors&#10;&#10;Description automatically generated with medium confidence">
            <a:extLst>
              <a:ext uri="{FF2B5EF4-FFF2-40B4-BE49-F238E27FC236}">
                <a16:creationId xmlns="" xmlns:a16="http://schemas.microsoft.com/office/drawing/2014/main" id="{C4F28628-E3CD-44F8-99EC-6B1EE73EF1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70" b="91591" l="58036" r="75153">
                        <a14:foregroundMark x1="62628" y1="41591" x2="62651" y2="27727"/>
                        <a14:foregroundMark x1="62651" y1="27727" x2="63855" y2="22348"/>
                        <a14:foregroundMark x1="63855" y1="22348" x2="67743" y2="16515"/>
                        <a14:foregroundMark x1="67743" y1="16515" x2="69720" y2="17045"/>
                        <a14:foregroundMark x1="69720" y1="17045" x2="72539" y2="25455"/>
                        <a14:foregroundMark x1="72539" y1="25455" x2="73517" y2="37348"/>
                        <a14:foregroundMark x1="62628" y1="23333" x2="63878" y2="18409"/>
                        <a14:foregroundMark x1="63878" y1="18409" x2="67311" y2="13788"/>
                        <a14:foregroundMark x1="67311" y1="13788" x2="69425" y2="13333"/>
                        <a14:foregroundMark x1="69425" y1="13333" x2="71380" y2="14545"/>
                        <a14:foregroundMark x1="71380" y1="14545" x2="73039" y2="18106"/>
                        <a14:foregroundMark x1="73039" y1="18106" x2="74358" y2="30227"/>
                        <a14:foregroundMark x1="74358" y1="30227" x2="74449" y2="43182"/>
                        <a14:foregroundMark x1="67015" y1="12424" x2="70084" y2="12424"/>
                        <a14:foregroundMark x1="67402" y1="9470" x2="69311" y2="9470"/>
                        <a14:foregroundMark x1="75540" y1="35909" x2="73971" y2="67348"/>
                        <a14:foregroundMark x1="73971" y1="67348" x2="73971" y2="90455"/>
                        <a14:foregroundMark x1="58513" y1="39015" x2="58968" y2="80909"/>
                        <a14:foregroundMark x1="75176" y1="91591" x2="72085" y2="91136"/>
                        <a14:foregroundMark x1="58036" y1="38485" x2="59013" y2="90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92" t="6885" r="23854" b="6745"/>
          <a:stretch/>
        </p:blipFill>
        <p:spPr>
          <a:xfrm>
            <a:off x="447674" y="0"/>
            <a:ext cx="5005117" cy="6772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6522831-53AE-4971-BE50-9170692496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801349" y="485775"/>
            <a:ext cx="1476375" cy="1782792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DD66D41F-73E7-4E30-A72B-AA2CADE6A307}"/>
              </a:ext>
            </a:extLst>
          </p:cNvPr>
          <p:cNvSpPr/>
          <p:nvPr/>
        </p:nvSpPr>
        <p:spPr>
          <a:xfrm>
            <a:off x="5900465" y="2268567"/>
            <a:ext cx="4857750" cy="72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dirty="0" smtClean="0">
                <a:solidFill>
                  <a:schemeClr val="tx1"/>
                </a:solidFill>
              </a:rPr>
              <a:t>95826+76985=18841</a:t>
            </a:r>
            <a:endParaRPr lang="en-GB" sz="4000" dirty="0">
              <a:solidFill>
                <a:schemeClr val="tx1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222C628A-963F-4401-8BBB-D51CFDAE71C4}"/>
              </a:ext>
            </a:extLst>
          </p:cNvPr>
          <p:cNvSpPr/>
          <p:nvPr/>
        </p:nvSpPr>
        <p:spPr>
          <a:xfrm>
            <a:off x="5900465" y="3111397"/>
            <a:ext cx="4857750" cy="72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dirty="0" smtClean="0">
                <a:solidFill>
                  <a:schemeClr val="tx1"/>
                </a:solidFill>
              </a:rPr>
              <a:t>76985-95826=18841</a:t>
            </a:r>
            <a:endParaRPr lang="en-GB" sz="4000" dirty="0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8D3FE71F-DCB2-4A35-B5BD-1527A3EF3983}"/>
              </a:ext>
            </a:extLst>
          </p:cNvPr>
          <p:cNvSpPr/>
          <p:nvPr/>
        </p:nvSpPr>
        <p:spPr>
          <a:xfrm>
            <a:off x="5900465" y="4092589"/>
            <a:ext cx="4857750" cy="72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ar-SA" sz="4000" dirty="0" smtClean="0">
                <a:solidFill>
                  <a:schemeClr val="tx1"/>
                </a:solidFill>
                <a:sym typeface="Helvetica"/>
              </a:rPr>
              <a:t>76985+18841=95826</a:t>
            </a:r>
            <a:endParaRPr lang="ar-SA" sz="4000" dirty="0">
              <a:solidFill>
                <a:schemeClr val="tx1"/>
              </a:solidFill>
              <a:sym typeface="Helvetica"/>
            </a:endParaRPr>
          </a:p>
        </p:txBody>
      </p:sp>
      <p:pic>
        <p:nvPicPr>
          <p:cNvPr id="25" name="Picture 24" descr="Icon&#10;&#10;Description automatically generated">
            <a:extLst>
              <a:ext uri="{FF2B5EF4-FFF2-40B4-BE49-F238E27FC236}">
                <a16:creationId xmlns="" xmlns:a16="http://schemas.microsoft.com/office/drawing/2014/main" id="{CF7B7AAF-3A06-485D-9FFA-948C3D9301E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flipH="1">
            <a:off x="10895454" y="2268567"/>
            <a:ext cx="721714" cy="721714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="" xmlns:a16="http://schemas.microsoft.com/office/drawing/2014/main" id="{2CCD59C8-E086-466E-BD97-51B1C5D72C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flipH="1">
            <a:off x="10895454" y="3111397"/>
            <a:ext cx="721714" cy="721714"/>
          </a:xfrm>
          <a:prstGeom prst="rect">
            <a:avLst/>
          </a:prstGeom>
        </p:spPr>
      </p:pic>
      <p:pic>
        <p:nvPicPr>
          <p:cNvPr id="28" name="Picture 27" descr="A green rectangle with a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F678BB45-2CD9-492E-A4DF-FE18A84565D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0918993" y="4252433"/>
            <a:ext cx="741487" cy="72171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9DAFA9D8-34AA-4961-935F-025119A1FE3E}"/>
              </a:ext>
            </a:extLst>
          </p:cNvPr>
          <p:cNvSpPr txBox="1"/>
          <p:nvPr/>
        </p:nvSpPr>
        <p:spPr>
          <a:xfrm>
            <a:off x="2432432" y="3292507"/>
            <a:ext cx="170271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000" dirty="0" smtClean="0">
                <a:solidFill>
                  <a:schemeClr val="bg1"/>
                </a:solidFill>
              </a:rPr>
              <a:t> 95826</a:t>
            </a:r>
          </a:p>
          <a:p>
            <a:r>
              <a:rPr lang="ar-SA" sz="4000" dirty="0" smtClean="0">
                <a:solidFill>
                  <a:schemeClr val="bg1"/>
                </a:solidFill>
              </a:rPr>
              <a:t>-76985</a:t>
            </a:r>
          </a:p>
          <a:p>
            <a:r>
              <a:rPr lang="ar-SA" sz="4000" dirty="0" smtClean="0">
                <a:solidFill>
                  <a:schemeClr val="bg1"/>
                </a:solidFill>
              </a:rPr>
              <a:t>18841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31" name="Picture 30" descr="Don't Know O Fox">
            <a:extLst>
              <a:ext uri="{FF2B5EF4-FFF2-40B4-BE49-F238E27FC236}">
                <a16:creationId xmlns="" xmlns:a16="http://schemas.microsoft.com/office/drawing/2014/main" id="{E30E1405-9307-4BF9-800B-BF9E0494BA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633" y="184709"/>
            <a:ext cx="2079753" cy="2079753"/>
          </a:xfrm>
          <a:prstGeom prst="rect">
            <a:avLst/>
          </a:prstGeom>
        </p:spPr>
      </p:pic>
      <p:pic>
        <p:nvPicPr>
          <p:cNvPr id="35" name="Picture 34" descr="A picture containing text, clipart&#10;&#10;Description automatically generated">
            <a:hlinkClick r:id="rId14" action="ppaction://hlinksldjump"/>
            <a:extLst>
              <a:ext uri="{FF2B5EF4-FFF2-40B4-BE49-F238E27FC236}">
                <a16:creationId xmlns="" xmlns:a16="http://schemas.microsoft.com/office/drawing/2014/main" id="{680FA9B3-E3CD-4BDE-8A00-456A05B2C2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123825" y="184709"/>
            <a:ext cx="838200" cy="785813"/>
          </a:xfrm>
          <a:prstGeom prst="rect">
            <a:avLst/>
          </a:prstGeom>
        </p:spPr>
      </p:pic>
      <p:cxnSp>
        <p:nvCxnSpPr>
          <p:cNvPr id="4" name="رابط مستقيم 3"/>
          <p:cNvCxnSpPr/>
          <p:nvPr/>
        </p:nvCxnSpPr>
        <p:spPr>
          <a:xfrm flipH="1">
            <a:off x="2432432" y="4543684"/>
            <a:ext cx="1899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20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8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حصالة خشب للاطفال Downtown Cairo - OLX Egy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97" y="2915853"/>
            <a:ext cx="3131771" cy="284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وسيلة شرح على شكل سحابة 2"/>
          <p:cNvSpPr/>
          <p:nvPr/>
        </p:nvSpPr>
        <p:spPr>
          <a:xfrm>
            <a:off x="1488832" y="260576"/>
            <a:ext cx="9730154" cy="3168424"/>
          </a:xfrm>
          <a:prstGeom prst="cloudCallout">
            <a:avLst>
              <a:gd name="adj1" fmla="val -69432"/>
              <a:gd name="adj2" fmla="val 119454"/>
            </a:avLst>
          </a:prstGeom>
          <a:solidFill>
            <a:srgbClr val="F1A1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 smtClean="0">
                <a:solidFill>
                  <a:schemeClr val="tx1"/>
                </a:solidFill>
              </a:rPr>
              <a:t>جَمَعَ سَعيد مَبْلَغاً مِنَ الْمال في عامَينِ وَقَد وَضَع ما جَمَعَهُ في كُلّ عامٍ في حَصالة ، كيفَ نَستَطيعُ مَعْرِفَةِ الْفَرق بَيْنَ ما جَمَعَهُ سَعيد في العامين</a:t>
            </a:r>
            <a:endParaRPr lang="ar-SA" sz="3600" dirty="0">
              <a:solidFill>
                <a:schemeClr val="tx1"/>
              </a:solidFill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4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59155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outdoor&#10;&#10;Description automatically generated">
            <a:extLst>
              <a:ext uri="{FF2B5EF4-FFF2-40B4-BE49-F238E27FC236}">
                <a16:creationId xmlns="" xmlns:a16="http://schemas.microsoft.com/office/drawing/2014/main" id="{B2F3D949-E214-423F-8F55-0A20BA1165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w of black and white doors&#10;&#10;Description automatically generated with low confidence">
            <a:extLst>
              <a:ext uri="{FF2B5EF4-FFF2-40B4-BE49-F238E27FC236}">
                <a16:creationId xmlns="" xmlns:a16="http://schemas.microsoft.com/office/drawing/2014/main" id="{AD749D02-19D1-4BFC-82F4-4835923F0D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152" b="88485" l="59650" r="76063">
                        <a14:foregroundMark x1="61559" y1="20379" x2="65174" y2="18712"/>
                        <a14:foregroundMark x1="65174" y1="18712" x2="72698" y2="20530"/>
                        <a14:foregroundMark x1="72698" y1="20530" x2="74631" y2="19848"/>
                        <a14:foregroundMark x1="74631" y1="19848" x2="76063" y2="19848"/>
                        <a14:foregroundMark x1="67402" y1="16667" x2="70039" y2="16667"/>
                        <a14:foregroundMark x1="66924" y1="15227" x2="70084" y2="16061"/>
                        <a14:foregroundMark x1="60400" y1="85606" x2="64446" y2="84318"/>
                        <a14:foregroundMark x1="64446" y1="84318" x2="71153" y2="85985"/>
                        <a14:foregroundMark x1="71153" y1="85985" x2="72153" y2="85833"/>
                        <a14:foregroundMark x1="59695" y1="21742" x2="60536" y2="53561"/>
                        <a14:foregroundMark x1="64719" y1="56970" x2="64810" y2="66742"/>
                        <a14:foregroundMark x1="61696" y1="29394" x2="61673" y2="68182"/>
                        <a14:foregroundMark x1="63514" y1="89242" x2="68947" y2="88485"/>
                        <a14:foregroundMark x1="68947" y1="88485" x2="69607" y2="88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803" t="12258" r="23514" b="8489"/>
          <a:stretch/>
        </p:blipFill>
        <p:spPr>
          <a:xfrm>
            <a:off x="1028766" y="201646"/>
            <a:ext cx="5229158" cy="66563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4EB2837-D732-4960-8B22-80E634E1B9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801349" y="485775"/>
            <a:ext cx="1476375" cy="17827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760A2A6E-42BE-443C-9CD1-EB3BECED28BB}"/>
              </a:ext>
            </a:extLst>
          </p:cNvPr>
          <p:cNvSpPr/>
          <p:nvPr/>
        </p:nvSpPr>
        <p:spPr>
          <a:xfrm>
            <a:off x="5900465" y="2268567"/>
            <a:ext cx="4857750" cy="72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dirty="0" smtClean="0">
                <a:solidFill>
                  <a:schemeClr val="tx1"/>
                </a:solidFill>
              </a:rPr>
              <a:t>56478+19496=36982</a:t>
            </a:r>
            <a:endParaRPr lang="en-GB" sz="4000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90C4FB3C-3F1F-4C48-AE8B-8D7B22429D63}"/>
              </a:ext>
            </a:extLst>
          </p:cNvPr>
          <p:cNvSpPr/>
          <p:nvPr/>
        </p:nvSpPr>
        <p:spPr>
          <a:xfrm>
            <a:off x="5921730" y="4857576"/>
            <a:ext cx="4857750" cy="72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dirty="0" smtClean="0">
                <a:solidFill>
                  <a:schemeClr val="tx1"/>
                </a:solidFill>
              </a:rPr>
              <a:t>36982+56478=19496</a:t>
            </a:r>
            <a:endParaRPr lang="en-GB" sz="4000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0A9C3230-4ACC-4994-A6F8-9F6F13E34943}"/>
              </a:ext>
            </a:extLst>
          </p:cNvPr>
          <p:cNvSpPr/>
          <p:nvPr/>
        </p:nvSpPr>
        <p:spPr>
          <a:xfrm>
            <a:off x="6000405" y="3446957"/>
            <a:ext cx="4857750" cy="72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dirty="0" smtClean="0">
                <a:solidFill>
                  <a:schemeClr val="tx1"/>
                </a:solidFill>
              </a:rPr>
              <a:t>36982+19496=56478</a:t>
            </a:r>
            <a:endParaRPr lang="ar-SA" sz="4000" dirty="0">
              <a:solidFill>
                <a:schemeClr val="tx1"/>
              </a:solidFill>
              <a:sym typeface="Helvetica"/>
            </a:endParaRP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="" xmlns:a16="http://schemas.microsoft.com/office/drawing/2014/main" id="{38058081-E1DA-4EFF-9373-3F8CE7C0C1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flipH="1">
            <a:off x="10895454" y="2268567"/>
            <a:ext cx="721714" cy="721714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="" xmlns:a16="http://schemas.microsoft.com/office/drawing/2014/main" id="{668BF47C-7F12-49AA-BE40-5952C71A827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flipH="1">
            <a:off x="10916719" y="4894189"/>
            <a:ext cx="721714" cy="721714"/>
          </a:xfrm>
          <a:prstGeom prst="rect">
            <a:avLst/>
          </a:prstGeom>
        </p:spPr>
      </p:pic>
      <p:pic>
        <p:nvPicPr>
          <p:cNvPr id="14" name="Picture 13" descr="A green rectangle with a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F117D400-E7F7-410A-8F40-C8C01A58B35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1013009" y="3429000"/>
            <a:ext cx="741487" cy="7217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FBE0F58-EBE4-4B8B-AEEC-27251D222952}"/>
              </a:ext>
            </a:extLst>
          </p:cNvPr>
          <p:cNvSpPr txBox="1"/>
          <p:nvPr/>
        </p:nvSpPr>
        <p:spPr>
          <a:xfrm>
            <a:off x="3207132" y="2535401"/>
            <a:ext cx="170271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000" dirty="0" smtClean="0">
                <a:solidFill>
                  <a:schemeClr val="bg1"/>
                </a:solidFill>
              </a:rPr>
              <a:t> 56478</a:t>
            </a:r>
          </a:p>
          <a:p>
            <a:r>
              <a:rPr lang="ar-SA" sz="4000" dirty="0" smtClean="0">
                <a:solidFill>
                  <a:schemeClr val="bg1"/>
                </a:solidFill>
              </a:rPr>
              <a:t>-36982</a:t>
            </a:r>
          </a:p>
          <a:p>
            <a:r>
              <a:rPr lang="ar-SA" sz="4000" dirty="0" smtClean="0">
                <a:solidFill>
                  <a:schemeClr val="bg1"/>
                </a:solidFill>
              </a:rPr>
              <a:t>19496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16" name="Picture 15" descr="Wondering O Fox">
            <a:extLst>
              <a:ext uri="{FF2B5EF4-FFF2-40B4-BE49-F238E27FC236}">
                <a16:creationId xmlns="" xmlns:a16="http://schemas.microsoft.com/office/drawing/2014/main" id="{FB378038-04EE-43C5-B953-3F28F0EBBD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701" y="144304"/>
            <a:ext cx="2304505" cy="2304505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hlinkClick r:id="rId14" action="ppaction://hlinksldjump"/>
            <a:extLst>
              <a:ext uri="{FF2B5EF4-FFF2-40B4-BE49-F238E27FC236}">
                <a16:creationId xmlns="" xmlns:a16="http://schemas.microsoft.com/office/drawing/2014/main" id="{E7A2E581-8169-4A0F-8128-EF7861EA688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123825" y="184709"/>
            <a:ext cx="838200" cy="785813"/>
          </a:xfrm>
          <a:prstGeom prst="rect">
            <a:avLst/>
          </a:prstGeom>
        </p:spPr>
      </p:pic>
      <p:cxnSp>
        <p:nvCxnSpPr>
          <p:cNvPr id="4" name="رابط مستقيم 3"/>
          <p:cNvCxnSpPr/>
          <p:nvPr/>
        </p:nvCxnSpPr>
        <p:spPr>
          <a:xfrm flipH="1">
            <a:off x="3207132" y="3833111"/>
            <a:ext cx="15680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708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8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outdoor&#10;&#10;Description automatically generated">
            <a:extLst>
              <a:ext uri="{FF2B5EF4-FFF2-40B4-BE49-F238E27FC236}">
                <a16:creationId xmlns="" xmlns:a16="http://schemas.microsoft.com/office/drawing/2014/main" id="{07B05F4F-504F-4557-BAD4-FABE2B185B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row of doors&#10;&#10;Description automatically generated with low confidence">
            <a:extLst>
              <a:ext uri="{FF2B5EF4-FFF2-40B4-BE49-F238E27FC236}">
                <a16:creationId xmlns="" xmlns:a16="http://schemas.microsoft.com/office/drawing/2014/main" id="{67FB2659-8B2B-485A-9AB5-CD26F02951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844" b="91452" l="77234" r="96372">
                        <a14:foregroundMark x1="96054" y1="28077" x2="95510" y2="41636"/>
                        <a14:foregroundMark x1="95488" y1="89094" x2="91406" y2="89094"/>
                        <a14:foregroundMark x1="91406" y1="89094" x2="81814" y2="86220"/>
                        <a14:foregroundMark x1="81814" y1="86220" x2="78571" y2="86220"/>
                        <a14:foregroundMark x1="95442" y1="90862" x2="93469" y2="90789"/>
                        <a14:foregroundMark x1="93469" y1="90789" x2="91701" y2="88873"/>
                        <a14:foregroundMark x1="91701" y1="88873" x2="89841" y2="88578"/>
                        <a14:foregroundMark x1="89841" y1="88578" x2="88980" y2="89315"/>
                        <a14:foregroundMark x1="91587" y1="21518" x2="87166" y2="21813"/>
                        <a14:foregroundMark x1="87166" y1="21813" x2="82109" y2="21297"/>
                        <a14:foregroundMark x1="82109" y1="21297" x2="77528" y2="21371"/>
                        <a14:foregroundMark x1="78390" y1="29256" x2="79229" y2="90715"/>
                        <a14:foregroundMark x1="89456" y1="91894" x2="85760" y2="90567"/>
                        <a14:foregroundMark x1="85760" y1="90567" x2="79388" y2="91378"/>
                        <a14:foregroundMark x1="92449" y1="14812" x2="86621" y2="16433"/>
                        <a14:foregroundMark x1="86621" y1="16433" x2="84626" y2="16360"/>
                        <a14:foregroundMark x1="84626" y1="16360" x2="78866" y2="16360"/>
                        <a14:foregroundMark x1="78866" y1="16360" x2="77256" y2="15844"/>
                        <a14:foregroundMark x1="92766" y1="75166" x2="90227" y2="75166"/>
                        <a14:foregroundMark x1="95057" y1="57259" x2="95125" y2="65586"/>
                        <a14:foregroundMark x1="96372" y1="28224" x2="96100" y2="41120"/>
                        <a14:foregroundMark x1="95782" y1="59543" x2="95873" y2="66102"/>
                        <a14:foregroundMark x1="95329" y1="59690" x2="95329" y2="62786"/>
                        <a14:foregroundMark x1="92880" y1="76934" x2="90272" y2="76934"/>
                        <a14:foregroundMark x1="95601" y1="91452" x2="94830" y2="91378"/>
                        <a14:foregroundMark x1="90431" y1="30214" x2="90068" y2="31098"/>
                        <a14:foregroundMark x1="90159" y1="30214" x2="86349" y2="28077"/>
                        <a14:foregroundMark x1="86349" y1="28077" x2="82676" y2="29550"/>
                        <a14:foregroundMark x1="82676" y1="29550" x2="80726" y2="29477"/>
                        <a14:foregroundMark x1="80726" y1="29477" x2="80476" y2="29477"/>
                        <a14:foregroundMark x1="89116" y1="30361" x2="85329" y2="29698"/>
                        <a14:foregroundMark x1="85329" y1="29698" x2="83469" y2="30508"/>
                        <a14:foregroundMark x1="83469" y1="30508" x2="82472" y2="30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328" t="11412" r="2109" b="5845"/>
          <a:stretch/>
        </p:blipFill>
        <p:spPr>
          <a:xfrm flipH="1">
            <a:off x="619124" y="100254"/>
            <a:ext cx="5637670" cy="6657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DF79FE8-5780-404D-82B8-51A291FD28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801349" y="485775"/>
            <a:ext cx="1476375" cy="178279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2690FA3D-2D1B-488F-A687-FA2989B67B32}"/>
              </a:ext>
            </a:extLst>
          </p:cNvPr>
          <p:cNvSpPr/>
          <p:nvPr/>
        </p:nvSpPr>
        <p:spPr>
          <a:xfrm>
            <a:off x="5900465" y="2268567"/>
            <a:ext cx="4857750" cy="72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dirty="0" smtClean="0">
                <a:solidFill>
                  <a:schemeClr val="tx1"/>
                </a:solidFill>
              </a:rPr>
              <a:t>78546-51957=26589</a:t>
            </a:r>
            <a:endParaRPr lang="en-GB" sz="4000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6F71D91E-59F2-4AAF-B951-3C5CB609E7AA}"/>
              </a:ext>
            </a:extLst>
          </p:cNvPr>
          <p:cNvSpPr/>
          <p:nvPr/>
        </p:nvSpPr>
        <p:spPr>
          <a:xfrm>
            <a:off x="5900465" y="3111397"/>
            <a:ext cx="4857750" cy="72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dirty="0" smtClean="0">
                <a:solidFill>
                  <a:schemeClr val="tx1"/>
                </a:solidFill>
              </a:rPr>
              <a:t>78546+26589=51957</a:t>
            </a:r>
            <a:endParaRPr lang="en-GB" sz="4000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0B60600E-FE65-4514-AD66-85BDA1AD0CF3}"/>
              </a:ext>
            </a:extLst>
          </p:cNvPr>
          <p:cNvSpPr/>
          <p:nvPr/>
        </p:nvSpPr>
        <p:spPr>
          <a:xfrm>
            <a:off x="5900465" y="4051359"/>
            <a:ext cx="4857750" cy="72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ar-SA" sz="4000" dirty="0" smtClean="0">
                <a:solidFill>
                  <a:schemeClr val="tx1"/>
                </a:solidFill>
              </a:rPr>
              <a:t>26589+51957=78546</a:t>
            </a:r>
            <a:endParaRPr lang="ar-SA" sz="4000" dirty="0">
              <a:solidFill>
                <a:schemeClr val="tx1"/>
              </a:solidFill>
              <a:sym typeface="Helvetica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="" xmlns:a16="http://schemas.microsoft.com/office/drawing/2014/main" id="{30ECA51E-5D1C-474B-A060-F863C84E69F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flipH="1">
            <a:off x="10895454" y="2268567"/>
            <a:ext cx="721714" cy="721714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="" xmlns:a16="http://schemas.microsoft.com/office/drawing/2014/main" id="{CCCAE93C-86FC-4F71-8132-93BBF2210A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flipH="1">
            <a:off x="10895454" y="3111397"/>
            <a:ext cx="721714" cy="721714"/>
          </a:xfrm>
          <a:prstGeom prst="rect">
            <a:avLst/>
          </a:prstGeom>
        </p:spPr>
      </p:pic>
      <p:pic>
        <p:nvPicPr>
          <p:cNvPr id="15" name="Picture 14" descr="A green rectangle with a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4F139977-AF6D-438F-9615-93C7F257D19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1003129" y="4051359"/>
            <a:ext cx="741487" cy="7217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5164059-5ABF-463F-9255-4BC0085E7DAE}"/>
              </a:ext>
            </a:extLst>
          </p:cNvPr>
          <p:cNvSpPr txBox="1"/>
          <p:nvPr/>
        </p:nvSpPr>
        <p:spPr>
          <a:xfrm>
            <a:off x="3213482" y="1967704"/>
            <a:ext cx="170271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000" dirty="0" smtClean="0">
                <a:solidFill>
                  <a:schemeClr val="bg1"/>
                </a:solidFill>
              </a:rPr>
              <a:t> 78546</a:t>
            </a:r>
          </a:p>
          <a:p>
            <a:r>
              <a:rPr lang="ar-SA" sz="4000" dirty="0" smtClean="0">
                <a:solidFill>
                  <a:schemeClr val="bg1"/>
                </a:solidFill>
              </a:rPr>
              <a:t>-26589</a:t>
            </a:r>
          </a:p>
          <a:p>
            <a:r>
              <a:rPr lang="ar-SA" sz="4000" dirty="0" smtClean="0">
                <a:solidFill>
                  <a:schemeClr val="bg1"/>
                </a:solidFill>
              </a:rPr>
              <a:t>51957</a:t>
            </a:r>
          </a:p>
          <a:p>
            <a:endParaRPr lang="ar-SA" sz="4000" dirty="0" smtClean="0">
              <a:solidFill>
                <a:schemeClr val="bg1"/>
              </a:solidFill>
            </a:endParaRPr>
          </a:p>
        </p:txBody>
      </p:sp>
      <p:pic>
        <p:nvPicPr>
          <p:cNvPr id="3" name="Picture 2" descr="Strong O Fox">
            <a:extLst>
              <a:ext uri="{FF2B5EF4-FFF2-40B4-BE49-F238E27FC236}">
                <a16:creationId xmlns="" xmlns:a16="http://schemas.microsoft.com/office/drawing/2014/main" id="{0671BAD9-C2A3-4013-B4E9-6D5BCCD929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66151"/>
            <a:ext cx="2695575" cy="2695575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hlinkClick r:id="rId14" action="ppaction://hlinksldjump"/>
            <a:extLst>
              <a:ext uri="{FF2B5EF4-FFF2-40B4-BE49-F238E27FC236}">
                <a16:creationId xmlns="" xmlns:a16="http://schemas.microsoft.com/office/drawing/2014/main" id="{DDABF218-B4DC-49A5-A402-F6A7C9B1EF0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123825" y="184709"/>
            <a:ext cx="838200" cy="785813"/>
          </a:xfrm>
          <a:prstGeom prst="rect">
            <a:avLst/>
          </a:prstGeom>
        </p:spPr>
      </p:pic>
      <p:cxnSp>
        <p:nvCxnSpPr>
          <p:cNvPr id="7" name="رابط مستقيم 6"/>
          <p:cNvCxnSpPr/>
          <p:nvPr/>
        </p:nvCxnSpPr>
        <p:spPr>
          <a:xfrm flipH="1">
            <a:off x="3327400" y="3251200"/>
            <a:ext cx="14859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93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8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outdoor&#10;&#10;Description automatically generated">
            <a:extLst>
              <a:ext uri="{FF2B5EF4-FFF2-40B4-BE49-F238E27FC236}">
                <a16:creationId xmlns="" xmlns:a16="http://schemas.microsoft.com/office/drawing/2014/main" id="{E0D05C88-8D74-46BC-B6A6-3FE8C2B983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B89865B-2310-49D3-B390-D3C4EC68E0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697" b="85455" l="4206" r="23142">
                        <a14:foregroundMark x1="5297" y1="24697" x2="5297" y2="79697"/>
                        <a14:foregroundMark x1="4569" y1="24470" x2="5115" y2="35076"/>
                        <a14:foregroundMark x1="5115" y1="35076" x2="4933" y2="49924"/>
                        <a14:foregroundMark x1="8479" y1="20152" x2="13730" y2="20455"/>
                        <a14:foregroundMark x1="13730" y1="20455" x2="17027" y2="19697"/>
                        <a14:foregroundMark x1="17027" y1="19697" x2="18663" y2="19773"/>
                        <a14:foregroundMark x1="18663" y1="19773" x2="20391" y2="19697"/>
                        <a14:foregroundMark x1="20391" y1="19697" x2="20868" y2="19697"/>
                        <a14:foregroundMark x1="19777" y1="22879" x2="18936" y2="85227"/>
                        <a14:foregroundMark x1="9343" y1="81818" x2="17390" y2="82803"/>
                        <a14:foregroundMark x1="7524" y1="85152" x2="10843" y2="85455"/>
                        <a14:foregroundMark x1="10843" y1="85455" x2="17822" y2="84167"/>
                        <a14:foregroundMark x1="17822" y1="84167" x2="21891" y2="84470"/>
                        <a14:foregroundMark x1="10889" y1="80758" x2="16095" y2="81061"/>
                        <a14:foregroundMark x1="19414" y1="81515" x2="20868" y2="82273"/>
                        <a14:foregroundMark x1="21914" y1="84394" x2="23187" y2="84773"/>
                        <a14:foregroundMark x1="10048" y1="81591" x2="10593" y2="80379"/>
                        <a14:foregroundMark x1="9411" y1="81515" x2="10457" y2="81742"/>
                        <a14:foregroundMark x1="4637" y1="47727" x2="4933" y2="67045"/>
                        <a14:foregroundMark x1="4206" y1="24318" x2="4615" y2="48258"/>
                        <a14:foregroundMark x1="10048" y1="23864" x2="15163" y2="22348"/>
                        <a14:foregroundMark x1="15163" y1="22348" x2="19368" y2="23258"/>
                        <a14:foregroundMark x1="19004" y1="26288" x2="18481" y2="80379"/>
                        <a14:foregroundMark x1="6933" y1="85227" x2="7593" y2="85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2" t="14733" r="75944" b="11076"/>
          <a:stretch/>
        </p:blipFill>
        <p:spPr>
          <a:xfrm>
            <a:off x="733425" y="159233"/>
            <a:ext cx="6343651" cy="68310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C9FF7E4-597D-4A69-8EBF-EA8907DAB4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801349" y="466725"/>
            <a:ext cx="1476375" cy="178279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656CECF5-EDB4-468F-871A-B038B4B5C7C4}"/>
              </a:ext>
            </a:extLst>
          </p:cNvPr>
          <p:cNvSpPr/>
          <p:nvPr/>
        </p:nvSpPr>
        <p:spPr>
          <a:xfrm>
            <a:off x="5900465" y="3111397"/>
            <a:ext cx="4857750" cy="72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dirty="0" smtClean="0">
                <a:solidFill>
                  <a:schemeClr val="tx1"/>
                </a:solidFill>
              </a:rPr>
              <a:t>58920+12593=46327</a:t>
            </a:r>
            <a:endParaRPr lang="en-GB" sz="4000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601979AF-6D52-4A0A-8BE5-F8987B602CBF}"/>
              </a:ext>
            </a:extLst>
          </p:cNvPr>
          <p:cNvSpPr/>
          <p:nvPr/>
        </p:nvSpPr>
        <p:spPr>
          <a:xfrm>
            <a:off x="5900465" y="3954227"/>
            <a:ext cx="4857750" cy="72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dirty="0" smtClean="0">
                <a:solidFill>
                  <a:schemeClr val="tx1"/>
                </a:solidFill>
              </a:rPr>
              <a:t>46327+58920=12593</a:t>
            </a:r>
            <a:endParaRPr lang="en-GB" sz="4000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99B6D6F2-0025-404E-9B84-9A95AD9DBF73}"/>
              </a:ext>
            </a:extLst>
          </p:cNvPr>
          <p:cNvSpPr/>
          <p:nvPr/>
        </p:nvSpPr>
        <p:spPr>
          <a:xfrm>
            <a:off x="5921092" y="2220001"/>
            <a:ext cx="4857750" cy="72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dirty="0" smtClean="0">
                <a:solidFill>
                  <a:schemeClr val="tx1"/>
                </a:solidFill>
              </a:rPr>
              <a:t>12593+46327=58920</a:t>
            </a:r>
            <a:endParaRPr lang="en-GB" sz="4000" dirty="0">
              <a:solidFill>
                <a:schemeClr val="tx1"/>
              </a:solidFill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="" xmlns:a16="http://schemas.microsoft.com/office/drawing/2014/main" id="{E304A1D9-EE02-4BC1-8B78-1B7C374D9F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flipH="1">
            <a:off x="10895454" y="3111397"/>
            <a:ext cx="721714" cy="721714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="" xmlns:a16="http://schemas.microsoft.com/office/drawing/2014/main" id="{D94D4549-61A9-4EE2-A506-F156A92FE7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flipH="1">
            <a:off x="10895454" y="3990840"/>
            <a:ext cx="721714" cy="721714"/>
          </a:xfrm>
          <a:prstGeom prst="rect">
            <a:avLst/>
          </a:prstGeom>
        </p:spPr>
      </p:pic>
      <p:pic>
        <p:nvPicPr>
          <p:cNvPr id="14" name="Picture 13" descr="A green rectangle with a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1C845325-0378-4977-84E6-59E7F7093D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0939620" y="2167133"/>
            <a:ext cx="741487" cy="7217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AE6E1BD-E947-4F67-BA2E-F3C8D609E3AB}"/>
              </a:ext>
            </a:extLst>
          </p:cNvPr>
          <p:cNvSpPr txBox="1"/>
          <p:nvPr/>
        </p:nvSpPr>
        <p:spPr>
          <a:xfrm>
            <a:off x="3343657" y="2313819"/>
            <a:ext cx="170271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000" dirty="0">
                <a:solidFill>
                  <a:schemeClr val="bg1"/>
                </a:solidFill>
              </a:rPr>
              <a:t> </a:t>
            </a:r>
            <a:r>
              <a:rPr lang="ar-SA" sz="4000" dirty="0" smtClean="0">
                <a:solidFill>
                  <a:schemeClr val="bg1"/>
                </a:solidFill>
              </a:rPr>
              <a:t>58920</a:t>
            </a:r>
          </a:p>
          <a:p>
            <a:r>
              <a:rPr lang="ar-SA" sz="4000" dirty="0" smtClean="0">
                <a:solidFill>
                  <a:schemeClr val="bg1"/>
                </a:solidFill>
              </a:rPr>
              <a:t>-12593</a:t>
            </a:r>
          </a:p>
          <a:p>
            <a:r>
              <a:rPr lang="ar-SA" sz="4000" dirty="0" smtClean="0">
                <a:solidFill>
                  <a:schemeClr val="bg1"/>
                </a:solidFill>
              </a:rPr>
              <a:t>46327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16" name="Picture 15" descr="Angel O Fox">
            <a:extLst>
              <a:ext uri="{FF2B5EF4-FFF2-40B4-BE49-F238E27FC236}">
                <a16:creationId xmlns="" xmlns:a16="http://schemas.microsoft.com/office/drawing/2014/main" id="{F9A00BE6-40D1-4D21-8106-6E5C1BFE13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205" y="145647"/>
            <a:ext cx="2156251" cy="2156251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hlinkClick r:id="rId14" action="ppaction://hlinksldjump"/>
            <a:extLst>
              <a:ext uri="{FF2B5EF4-FFF2-40B4-BE49-F238E27FC236}">
                <a16:creationId xmlns="" xmlns:a16="http://schemas.microsoft.com/office/drawing/2014/main" id="{4569D509-3A64-476C-97B8-FD3D8E2AC3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123825" y="184709"/>
            <a:ext cx="838200" cy="785813"/>
          </a:xfrm>
          <a:prstGeom prst="rect">
            <a:avLst/>
          </a:prstGeom>
        </p:spPr>
      </p:pic>
      <p:cxnSp>
        <p:nvCxnSpPr>
          <p:cNvPr id="4" name="رابط مستقيم 3"/>
          <p:cNvCxnSpPr/>
          <p:nvPr/>
        </p:nvCxnSpPr>
        <p:spPr>
          <a:xfrm flipH="1">
            <a:off x="3343658" y="3472254"/>
            <a:ext cx="16093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354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8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الْمَهامُ</a:t>
            </a:r>
            <a:endParaRPr lang="en-US" sz="11500" dirty="0"/>
          </a:p>
        </p:txBody>
      </p:sp>
      <p:grpSp>
        <p:nvGrpSpPr>
          <p:cNvPr id="8" name="مجموعة 7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9" name="سهم إلى اليمين 8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مربع نص 9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685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-13063"/>
            <a:ext cx="3596639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898177" y="404947"/>
            <a:ext cx="2991004" cy="209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4800" b="1" dirty="0" smtClean="0">
                <a:solidFill>
                  <a:srgbClr val="FF0000"/>
                </a:solidFill>
              </a:rPr>
              <a:t>نَشاط تطبيقي</a:t>
            </a:r>
            <a:endParaRPr lang="ar-SA" sz="4800" b="1" dirty="0">
              <a:solidFill>
                <a:srgbClr val="FF0000"/>
              </a:solidFill>
            </a:endParaRPr>
          </a:p>
          <a:p>
            <a:pPr>
              <a:lnSpc>
                <a:spcPct val="200000"/>
              </a:lnSpc>
            </a:pPr>
            <a:r>
              <a:rPr lang="ar-SA" sz="2000" dirty="0" smtClean="0"/>
              <a:t> </a:t>
            </a:r>
            <a:endParaRPr lang="en-US" sz="2000" dirty="0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79" y="563753"/>
            <a:ext cx="7559898" cy="546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4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-13063"/>
            <a:ext cx="3596639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898177" y="404947"/>
            <a:ext cx="2991004" cy="228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5400" b="1" dirty="0" smtClean="0">
                <a:solidFill>
                  <a:schemeClr val="accent2">
                    <a:lumMod val="75000"/>
                  </a:schemeClr>
                </a:solidFill>
              </a:rPr>
              <a:t>مهمة أدائية</a:t>
            </a:r>
            <a:endParaRPr lang="ar-SA" sz="5400" b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ar-SA" sz="2000" dirty="0" smtClean="0"/>
              <a:t> </a:t>
            </a:r>
            <a:endParaRPr lang="en-US" sz="2000" dirty="0"/>
          </a:p>
        </p:txBody>
      </p:sp>
      <p:sp>
        <p:nvSpPr>
          <p:cNvPr id="4" name="مربع نص 3"/>
          <p:cNvSpPr txBox="1"/>
          <p:nvPr/>
        </p:nvSpPr>
        <p:spPr>
          <a:xfrm>
            <a:off x="515155" y="618186"/>
            <a:ext cx="7714445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 smtClean="0"/>
              <a:t>قُمْ بِعَمَلِ بَحثٍ حَوْلَ تَكاليفِ دِراسَةِ الطِّبِ وَالهَنْدَسَة، ثُمَّ أَوْجِد الفَرْق بَيْنَهُما وتَحَقَّق مِن صِحَةِ حَلّك.</a:t>
            </a:r>
            <a:endParaRPr lang="ar-SA" sz="4400" b="1" dirty="0"/>
          </a:p>
        </p:txBody>
      </p:sp>
      <p:pic>
        <p:nvPicPr>
          <p:cNvPr id="1028" name="Picture 4" descr="Doctor Cartoon Clip Art Clipart - Free Clipart | Cartoon clip art, Doctor  picture, Free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74" y="3251635"/>
            <a:ext cx="2401182" cy="320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ngineering Cartoon clipart - Engineering, Engineer, Cartoon, transparent 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5111" y1="69615" x2="25111" y2="69615"/>
                        <a14:foregroundMark x1="9444" y1="83462" x2="9444" y2="83462"/>
                        <a14:foregroundMark x1="20333" y1="83077" x2="20333" y2="83077"/>
                        <a14:foregroundMark x1="40111" y1="83077" x2="40111" y2="83077"/>
                        <a14:foregroundMark x1="44222" y1="84744" x2="44222" y2="84744"/>
                        <a14:foregroundMark x1="27778" y1="76538" x2="30444" y2="76538"/>
                        <a14:foregroundMark x1="30444" y1="76538" x2="30444" y2="76538"/>
                        <a14:foregroundMark x1="30444" y1="76538" x2="30444" y2="76538"/>
                        <a14:foregroundMark x1="30444" y1="76538" x2="30444" y2="76538"/>
                        <a14:foregroundMark x1="30444" y1="76538" x2="30444" y2="76538"/>
                        <a14:foregroundMark x1="35222" y1="81282" x2="35222" y2="81282"/>
                        <a14:foregroundMark x1="35222" y1="81282" x2="35222" y2="81282"/>
                        <a14:foregroundMark x1="35222" y1="81282" x2="35222" y2="81282"/>
                        <a14:foregroundMark x1="35222" y1="81282" x2="35222" y2="81282"/>
                        <a14:foregroundMark x1="29222" y1="58846" x2="28889" y2="94231"/>
                        <a14:foregroundMark x1="2667" y1="76154" x2="18778" y2="76154"/>
                        <a14:foregroundMark x1="15444" y1="64872" x2="5667" y2="79103"/>
                        <a14:foregroundMark x1="46111" y1="83077" x2="46111" y2="83077"/>
                        <a14:foregroundMark x1="11000" y1="82179" x2="11000" y2="82179"/>
                        <a14:foregroundMark x1="11000" y1="82179" x2="11000" y2="82179"/>
                        <a14:foregroundMark x1="11000" y1="82179" x2="11000" y2="82179"/>
                        <a14:foregroundMark x1="8000" y1="81282" x2="15111" y2="81667"/>
                        <a14:foregroundMark x1="22556" y1="84359" x2="25889" y2="86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259" y="3188676"/>
            <a:ext cx="3444264" cy="298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203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543593" y="352697"/>
            <a:ext cx="93900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وفقكم الله يا أبطال </a:t>
            </a:r>
          </a:p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أحسنتم </a:t>
            </a:r>
          </a:p>
          <a:p>
            <a:pPr algn="ctr"/>
            <a:endParaRPr lang="ar-SA" sz="6600" b="1" dirty="0" smtClean="0">
              <a:solidFill>
                <a:srgbClr val="C00000"/>
              </a:solidFill>
            </a:endParaRPr>
          </a:p>
          <a:p>
            <a:pPr algn="l"/>
            <a:r>
              <a:rPr lang="ar-SA" sz="8800" b="1" dirty="0" smtClean="0">
                <a:solidFill>
                  <a:schemeClr val="tx2"/>
                </a:solidFill>
              </a:rPr>
              <a:t>إلى اللقــــاء</a:t>
            </a:r>
            <a:endParaRPr lang="en-US" sz="8800" b="1" dirty="0">
              <a:solidFill>
                <a:schemeClr val="tx2"/>
              </a:solidFill>
            </a:endParaRPr>
          </a:p>
        </p:txBody>
      </p:sp>
      <p:sp>
        <p:nvSpPr>
          <p:cNvPr id="6" name="وجه ضاحك 5"/>
          <p:cNvSpPr/>
          <p:nvPr/>
        </p:nvSpPr>
        <p:spPr>
          <a:xfrm rot="20079790">
            <a:off x="463659" y="422227"/>
            <a:ext cx="1937396" cy="1720019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0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الْعَرْض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165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204"/>
            <a:ext cx="12192000" cy="6858000"/>
          </a:xfrm>
          <a:prstGeom prst="rect">
            <a:avLst/>
          </a:prstGeom>
        </p:spPr>
      </p:pic>
      <p:sp>
        <p:nvSpPr>
          <p:cNvPr id="4" name="مستطيل مستدير الزوايا 3"/>
          <p:cNvSpPr/>
          <p:nvPr/>
        </p:nvSpPr>
        <p:spPr>
          <a:xfrm>
            <a:off x="457200" y="5122985"/>
            <a:ext cx="11090031" cy="808893"/>
          </a:xfrm>
          <a:prstGeom prst="roundRect">
            <a:avLst/>
          </a:prstGeom>
          <a:solidFill>
            <a:srgbClr val="F1A1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6000" b="1" dirty="0" smtClean="0">
                <a:solidFill>
                  <a:schemeClr val="tx1"/>
                </a:solidFill>
              </a:rPr>
              <a:t> 27546     11426   </a:t>
            </a:r>
            <a:endParaRPr lang="ar-SA" sz="6000" b="1" dirty="0">
              <a:solidFill>
                <a:schemeClr val="tx1"/>
              </a:solidFill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4419601" y="4990590"/>
            <a:ext cx="902676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dirty="0" smtClean="0">
                <a:solidFill>
                  <a:srgbClr val="00B0F0"/>
                </a:solidFill>
              </a:rPr>
              <a:t>=</a:t>
            </a:r>
            <a:endParaRPr lang="ar-SA" sz="6600" dirty="0">
              <a:solidFill>
                <a:srgbClr val="00B0F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8124093" y="4847329"/>
            <a:ext cx="902676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dirty="0" smtClean="0">
                <a:solidFill>
                  <a:srgbClr val="00B0F0"/>
                </a:solidFill>
              </a:rPr>
              <a:t>ـــ</a:t>
            </a:r>
            <a:endParaRPr lang="ar-SA" sz="6600" dirty="0">
              <a:solidFill>
                <a:srgbClr val="00B0F0"/>
              </a:solidFill>
            </a:endParaRPr>
          </a:p>
        </p:txBody>
      </p:sp>
      <p:cxnSp>
        <p:nvCxnSpPr>
          <p:cNvPr id="17" name="رابط مستقيم 16"/>
          <p:cNvCxnSpPr/>
          <p:nvPr/>
        </p:nvCxnSpPr>
        <p:spPr>
          <a:xfrm>
            <a:off x="5615911" y="2533673"/>
            <a:ext cx="46893" cy="2614246"/>
          </a:xfrm>
          <a:prstGeom prst="line">
            <a:avLst/>
          </a:prstGeom>
          <a:ln w="825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مستقيم 17"/>
          <p:cNvCxnSpPr/>
          <p:nvPr/>
        </p:nvCxnSpPr>
        <p:spPr>
          <a:xfrm>
            <a:off x="6806083" y="2473245"/>
            <a:ext cx="46893" cy="2614246"/>
          </a:xfrm>
          <a:prstGeom prst="line">
            <a:avLst/>
          </a:prstGeom>
          <a:ln w="825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مستقيم 18"/>
          <p:cNvCxnSpPr/>
          <p:nvPr/>
        </p:nvCxnSpPr>
        <p:spPr>
          <a:xfrm>
            <a:off x="8077200" y="2480836"/>
            <a:ext cx="46893" cy="2614246"/>
          </a:xfrm>
          <a:prstGeom prst="line">
            <a:avLst/>
          </a:prstGeom>
          <a:ln w="825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مستقيم 19"/>
          <p:cNvCxnSpPr/>
          <p:nvPr/>
        </p:nvCxnSpPr>
        <p:spPr>
          <a:xfrm>
            <a:off x="9238279" y="2520547"/>
            <a:ext cx="46893" cy="2614246"/>
          </a:xfrm>
          <a:prstGeom prst="line">
            <a:avLst/>
          </a:prstGeom>
          <a:ln w="825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رابط مستقيم 20"/>
          <p:cNvCxnSpPr/>
          <p:nvPr/>
        </p:nvCxnSpPr>
        <p:spPr>
          <a:xfrm>
            <a:off x="10304585" y="2520547"/>
            <a:ext cx="46893" cy="2614246"/>
          </a:xfrm>
          <a:prstGeom prst="line">
            <a:avLst/>
          </a:prstGeom>
          <a:ln w="825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رابط مستقيم 56"/>
          <p:cNvCxnSpPr/>
          <p:nvPr/>
        </p:nvCxnSpPr>
        <p:spPr>
          <a:xfrm>
            <a:off x="10304585" y="2512001"/>
            <a:ext cx="46893" cy="2614246"/>
          </a:xfrm>
          <a:prstGeom prst="line">
            <a:avLst/>
          </a:prstGeom>
          <a:ln w="825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شكل بيضاوي 57"/>
          <p:cNvSpPr/>
          <p:nvPr/>
        </p:nvSpPr>
        <p:spPr>
          <a:xfrm>
            <a:off x="10128739" y="4874038"/>
            <a:ext cx="445477" cy="24634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9" name="شكل بيضاوي 58"/>
          <p:cNvSpPr/>
          <p:nvPr/>
        </p:nvSpPr>
        <p:spPr>
          <a:xfrm>
            <a:off x="10081846" y="4088025"/>
            <a:ext cx="445477" cy="24634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0" name="شكل بيضاوي 59"/>
          <p:cNvSpPr/>
          <p:nvPr/>
        </p:nvSpPr>
        <p:spPr>
          <a:xfrm>
            <a:off x="10105291" y="4357899"/>
            <a:ext cx="445477" cy="24634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1" name="شكل بيضاوي 60"/>
          <p:cNvSpPr/>
          <p:nvPr/>
        </p:nvSpPr>
        <p:spPr>
          <a:xfrm>
            <a:off x="10105292" y="4604245"/>
            <a:ext cx="445477" cy="24634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4" name="شكل بيضاوي 63"/>
          <p:cNvSpPr/>
          <p:nvPr/>
        </p:nvSpPr>
        <p:spPr>
          <a:xfrm>
            <a:off x="10081846" y="3560970"/>
            <a:ext cx="445477" cy="24634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5" name="شكل بيضاوي 64"/>
          <p:cNvSpPr/>
          <p:nvPr/>
        </p:nvSpPr>
        <p:spPr>
          <a:xfrm>
            <a:off x="10105292" y="3807398"/>
            <a:ext cx="445477" cy="24634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8" name="شكل بيضاوي 67"/>
          <p:cNvSpPr/>
          <p:nvPr/>
        </p:nvSpPr>
        <p:spPr>
          <a:xfrm>
            <a:off x="9038986" y="4888447"/>
            <a:ext cx="445477" cy="24634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9" name="شكل بيضاوي 68"/>
          <p:cNvSpPr/>
          <p:nvPr/>
        </p:nvSpPr>
        <p:spPr>
          <a:xfrm>
            <a:off x="9027261" y="4618654"/>
            <a:ext cx="445477" cy="24634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1" name="شكل بيضاوي 70"/>
          <p:cNvSpPr/>
          <p:nvPr/>
        </p:nvSpPr>
        <p:spPr>
          <a:xfrm>
            <a:off x="7901354" y="4814537"/>
            <a:ext cx="445477" cy="24634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3" name="شكل بيضاوي 72"/>
          <p:cNvSpPr/>
          <p:nvPr/>
        </p:nvSpPr>
        <p:spPr>
          <a:xfrm>
            <a:off x="7901353" y="3747815"/>
            <a:ext cx="445477" cy="24634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4" name="شكل بيضاوي 73"/>
          <p:cNvSpPr/>
          <p:nvPr/>
        </p:nvSpPr>
        <p:spPr>
          <a:xfrm>
            <a:off x="7901354" y="3994243"/>
            <a:ext cx="445477" cy="24634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5" name="شكل بيضاوي 74"/>
          <p:cNvSpPr/>
          <p:nvPr/>
        </p:nvSpPr>
        <p:spPr>
          <a:xfrm>
            <a:off x="7901354" y="4274788"/>
            <a:ext cx="445477" cy="24634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6" name="شكل بيضاوي 75"/>
          <p:cNvSpPr/>
          <p:nvPr/>
        </p:nvSpPr>
        <p:spPr>
          <a:xfrm>
            <a:off x="7901354" y="4538881"/>
            <a:ext cx="445477" cy="24634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7" name="شكل بيضاوي 76"/>
          <p:cNvSpPr/>
          <p:nvPr/>
        </p:nvSpPr>
        <p:spPr>
          <a:xfrm>
            <a:off x="6618514" y="4847008"/>
            <a:ext cx="445477" cy="24634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8" name="شكل بيضاوي 77"/>
          <p:cNvSpPr/>
          <p:nvPr/>
        </p:nvSpPr>
        <p:spPr>
          <a:xfrm>
            <a:off x="6595065" y="4055132"/>
            <a:ext cx="445477" cy="24634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9" name="شكل بيضاوي 78"/>
          <p:cNvSpPr/>
          <p:nvPr/>
        </p:nvSpPr>
        <p:spPr>
          <a:xfrm>
            <a:off x="6618514" y="4319143"/>
            <a:ext cx="445477" cy="24634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0" name="شكل بيضاوي 79"/>
          <p:cNvSpPr/>
          <p:nvPr/>
        </p:nvSpPr>
        <p:spPr>
          <a:xfrm>
            <a:off x="6606790" y="4594799"/>
            <a:ext cx="445477" cy="24634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1" name="شكل بيضاوي 80"/>
          <p:cNvSpPr/>
          <p:nvPr/>
        </p:nvSpPr>
        <p:spPr>
          <a:xfrm>
            <a:off x="5416618" y="4889771"/>
            <a:ext cx="445477" cy="24634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7" name="شكل بيضاوي 86"/>
          <p:cNvSpPr/>
          <p:nvPr/>
        </p:nvSpPr>
        <p:spPr>
          <a:xfrm>
            <a:off x="5416618" y="4643425"/>
            <a:ext cx="445477" cy="24634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ربع نص 21"/>
          <p:cNvSpPr txBox="1"/>
          <p:nvPr/>
        </p:nvSpPr>
        <p:spPr>
          <a:xfrm>
            <a:off x="3516922" y="5109785"/>
            <a:ext cx="46892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400" dirty="0" smtClean="0">
                <a:solidFill>
                  <a:srgbClr val="FF0000"/>
                </a:solidFill>
              </a:rPr>
              <a:t>0</a:t>
            </a:r>
            <a:endParaRPr lang="ar-SA" sz="5400" dirty="0">
              <a:solidFill>
                <a:srgbClr val="FF0000"/>
              </a:solidFill>
            </a:endParaRPr>
          </a:p>
        </p:txBody>
      </p:sp>
      <p:sp>
        <p:nvSpPr>
          <p:cNvPr id="90" name="مربع نص 89"/>
          <p:cNvSpPr txBox="1"/>
          <p:nvPr/>
        </p:nvSpPr>
        <p:spPr>
          <a:xfrm>
            <a:off x="2284326" y="5147919"/>
            <a:ext cx="46892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400" dirty="0" smtClean="0">
                <a:solidFill>
                  <a:srgbClr val="FF0000"/>
                </a:solidFill>
              </a:rPr>
              <a:t>1</a:t>
            </a:r>
            <a:endParaRPr lang="ar-SA" sz="5400" dirty="0">
              <a:solidFill>
                <a:srgbClr val="FF0000"/>
              </a:solidFill>
            </a:endParaRPr>
          </a:p>
        </p:txBody>
      </p:sp>
      <p:sp>
        <p:nvSpPr>
          <p:cNvPr id="91" name="مربع نص 90"/>
          <p:cNvSpPr txBox="1"/>
          <p:nvPr/>
        </p:nvSpPr>
        <p:spPr>
          <a:xfrm>
            <a:off x="2919045" y="5105320"/>
            <a:ext cx="46892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2" name="مربع نص 91"/>
          <p:cNvSpPr txBox="1"/>
          <p:nvPr/>
        </p:nvSpPr>
        <p:spPr>
          <a:xfrm>
            <a:off x="1582056" y="5118076"/>
            <a:ext cx="46892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4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93" name="مربع نص 92"/>
          <p:cNvSpPr txBox="1"/>
          <p:nvPr/>
        </p:nvSpPr>
        <p:spPr>
          <a:xfrm>
            <a:off x="832190" y="5147919"/>
            <a:ext cx="46892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400" dirty="0" smtClean="0">
                <a:solidFill>
                  <a:srgbClr val="FF0000"/>
                </a:solidFill>
              </a:rPr>
              <a:t>1</a:t>
            </a:r>
            <a:endParaRPr lang="ar-SA" sz="5400" dirty="0">
              <a:solidFill>
                <a:srgbClr val="FF0000"/>
              </a:solidFill>
            </a:endParaRPr>
          </a:p>
        </p:txBody>
      </p:sp>
      <p:sp>
        <p:nvSpPr>
          <p:cNvPr id="94" name="وسيلة شرح على شكل سحابة 93"/>
          <p:cNvSpPr/>
          <p:nvPr/>
        </p:nvSpPr>
        <p:spPr>
          <a:xfrm>
            <a:off x="539262" y="316523"/>
            <a:ext cx="11007969" cy="1852246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dirty="0" smtClean="0">
                <a:solidFill>
                  <a:schemeClr val="tx1"/>
                </a:solidFill>
              </a:rPr>
              <a:t>اشْتَرَى محمد قطعة أرض بِمَبْلَغ 27546 دينارًا، واشْتَرَى خالد قطعة أرض بِمَبْلَغ 11426 دينارًا،  كَمْ يَزيد ما دَفَعَهُ محمد عَنْ ما دَفَعَهُ خالد؟ </a:t>
            </a:r>
            <a:endParaRPr lang="ar-SA" sz="2400" dirty="0">
              <a:solidFill>
                <a:schemeClr val="tx1"/>
              </a:solidFill>
            </a:endParaRPr>
          </a:p>
        </p:txBody>
      </p:sp>
      <p:sp>
        <p:nvSpPr>
          <p:cNvPr id="48" name="شكل بيضاوي 47"/>
          <p:cNvSpPr/>
          <p:nvPr/>
        </p:nvSpPr>
        <p:spPr>
          <a:xfrm>
            <a:off x="9015540" y="4047788"/>
            <a:ext cx="445477" cy="24634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9" name="شكل بيضاوي 48"/>
          <p:cNvSpPr/>
          <p:nvPr/>
        </p:nvSpPr>
        <p:spPr>
          <a:xfrm>
            <a:off x="9038986" y="4323117"/>
            <a:ext cx="445477" cy="24634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0" name="شكل بيضاوي 49"/>
          <p:cNvSpPr/>
          <p:nvPr/>
        </p:nvSpPr>
        <p:spPr>
          <a:xfrm>
            <a:off x="6557002" y="3295267"/>
            <a:ext cx="445477" cy="24634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1" name="شكل بيضاوي 50"/>
          <p:cNvSpPr/>
          <p:nvPr/>
        </p:nvSpPr>
        <p:spPr>
          <a:xfrm>
            <a:off x="6557002" y="3541613"/>
            <a:ext cx="445477" cy="24634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2" name="شكل بيضاوي 51"/>
          <p:cNvSpPr/>
          <p:nvPr/>
        </p:nvSpPr>
        <p:spPr>
          <a:xfrm>
            <a:off x="6583344" y="3807316"/>
            <a:ext cx="445477" cy="24634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6" name="رابط مستقيم 5"/>
          <p:cNvCxnSpPr/>
          <p:nvPr/>
        </p:nvCxnSpPr>
        <p:spPr>
          <a:xfrm flipH="1">
            <a:off x="10820400" y="5147919"/>
            <a:ext cx="355600" cy="461665"/>
          </a:xfrm>
          <a:prstGeom prst="line">
            <a:avLst/>
          </a:prstGeom>
          <a:ln w="50800">
            <a:solidFill>
              <a:srgbClr val="3333FF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5" name="رابط مستقيم 54"/>
          <p:cNvCxnSpPr/>
          <p:nvPr/>
        </p:nvCxnSpPr>
        <p:spPr>
          <a:xfrm flipH="1">
            <a:off x="7598508" y="5224225"/>
            <a:ext cx="355600" cy="461665"/>
          </a:xfrm>
          <a:prstGeom prst="line">
            <a:avLst/>
          </a:prstGeom>
          <a:ln w="50800">
            <a:solidFill>
              <a:srgbClr val="3333FF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6" name="رابط مستقيم 95"/>
          <p:cNvCxnSpPr/>
          <p:nvPr/>
        </p:nvCxnSpPr>
        <p:spPr>
          <a:xfrm flipH="1">
            <a:off x="10394993" y="5224225"/>
            <a:ext cx="355600" cy="461665"/>
          </a:xfrm>
          <a:prstGeom prst="line">
            <a:avLst/>
          </a:prstGeom>
          <a:ln w="50800">
            <a:solidFill>
              <a:srgbClr val="3333FF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7" name="رابط مستقيم 96"/>
          <p:cNvCxnSpPr/>
          <p:nvPr/>
        </p:nvCxnSpPr>
        <p:spPr>
          <a:xfrm flipH="1">
            <a:off x="7176833" y="5224224"/>
            <a:ext cx="355600" cy="461665"/>
          </a:xfrm>
          <a:prstGeom prst="line">
            <a:avLst/>
          </a:prstGeom>
          <a:ln w="50800">
            <a:solidFill>
              <a:srgbClr val="3333FF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8" name="رابط مستقيم 97"/>
          <p:cNvCxnSpPr/>
          <p:nvPr/>
        </p:nvCxnSpPr>
        <p:spPr>
          <a:xfrm flipH="1">
            <a:off x="9972429" y="5296598"/>
            <a:ext cx="355600" cy="461665"/>
          </a:xfrm>
          <a:prstGeom prst="line">
            <a:avLst/>
          </a:prstGeom>
          <a:ln w="50800">
            <a:solidFill>
              <a:srgbClr val="3333FF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9" name="رابط مستقيم 98"/>
          <p:cNvCxnSpPr/>
          <p:nvPr/>
        </p:nvCxnSpPr>
        <p:spPr>
          <a:xfrm flipH="1">
            <a:off x="6751728" y="5288270"/>
            <a:ext cx="355600" cy="461665"/>
          </a:xfrm>
          <a:prstGeom prst="line">
            <a:avLst/>
          </a:prstGeom>
          <a:ln w="50800">
            <a:solidFill>
              <a:srgbClr val="3333FF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0" name="رابط مستقيم 99"/>
          <p:cNvCxnSpPr/>
          <p:nvPr/>
        </p:nvCxnSpPr>
        <p:spPr>
          <a:xfrm flipH="1">
            <a:off x="9486718" y="5229750"/>
            <a:ext cx="355600" cy="461665"/>
          </a:xfrm>
          <a:prstGeom prst="line">
            <a:avLst/>
          </a:prstGeom>
          <a:ln w="50800">
            <a:solidFill>
              <a:srgbClr val="3333FF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1" name="رابط مستقيم 100"/>
          <p:cNvCxnSpPr/>
          <p:nvPr/>
        </p:nvCxnSpPr>
        <p:spPr>
          <a:xfrm flipH="1">
            <a:off x="6379202" y="5263661"/>
            <a:ext cx="355600" cy="461665"/>
          </a:xfrm>
          <a:prstGeom prst="line">
            <a:avLst/>
          </a:prstGeom>
          <a:ln w="50800">
            <a:solidFill>
              <a:srgbClr val="3333FF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2" name="رابط مستقيم 101"/>
          <p:cNvCxnSpPr/>
          <p:nvPr/>
        </p:nvCxnSpPr>
        <p:spPr>
          <a:xfrm flipH="1">
            <a:off x="9083924" y="5229750"/>
            <a:ext cx="355600" cy="461665"/>
          </a:xfrm>
          <a:prstGeom prst="line">
            <a:avLst/>
          </a:prstGeom>
          <a:ln w="50800">
            <a:solidFill>
              <a:srgbClr val="3333FF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3" name="رابط مستقيم 102"/>
          <p:cNvCxnSpPr/>
          <p:nvPr/>
        </p:nvCxnSpPr>
        <p:spPr>
          <a:xfrm flipH="1">
            <a:off x="5865446" y="5235275"/>
            <a:ext cx="355600" cy="461665"/>
          </a:xfrm>
          <a:prstGeom prst="line">
            <a:avLst/>
          </a:prstGeom>
          <a:ln w="50800">
            <a:solidFill>
              <a:srgbClr val="3333FF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527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12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7" dur="12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2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 animBg="1"/>
      <p:bldP spid="61" grpId="0" animBg="1"/>
      <p:bldP spid="64" grpId="0" animBg="1"/>
      <p:bldP spid="65" grpId="0" animBg="1"/>
      <p:bldP spid="73" grpId="0" animBg="1"/>
      <p:bldP spid="74" grpId="0" animBg="1"/>
      <p:bldP spid="75" grpId="0" animBg="1"/>
      <p:bldP spid="76" grpId="0" animBg="1"/>
      <p:bldP spid="87" grpId="0" animBg="1"/>
      <p:bldP spid="22" grpId="0"/>
      <p:bldP spid="90" grpId="0"/>
      <p:bldP spid="91" grpId="0"/>
      <p:bldP spid="92" grpId="0"/>
      <p:bldP spid="93" grpId="0"/>
      <p:bldP spid="48" grpId="0" animBg="1"/>
      <p:bldP spid="49" grpId="0" animBg="1"/>
      <p:bldP spid="5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3550</TotalTime>
  <Words>1033</Words>
  <Application>Microsoft Office PowerPoint</Application>
  <PresentationFormat>Personnalisé</PresentationFormat>
  <Paragraphs>426</Paragraphs>
  <Slides>76</Slides>
  <Notes>0</Notes>
  <HiddenSlides>6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76</vt:i4>
      </vt:variant>
    </vt:vector>
  </HeadingPairs>
  <TitlesOfParts>
    <vt:vector size="77" baseType="lpstr">
      <vt:lpstr>نسق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>داود ابو مويس</Manager>
  <Company>الملتقى التربوي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درس بوربوينت رياضيات طرح عددين ضمن 99999 الصف الثالث الفصل الثاني</dc:title>
  <dc:subject>بوربوينت رياضيات طرح عددين ضمن 99999 الصف الثالث الفصل الثاني</dc:subject>
  <dc:creator>الملتقى التربوي</dc:creator>
  <cp:keywords>رياضيات; الفصل الثاني; عرض بوربوينت; الملتقى التربوي</cp:keywords>
  <dc:description>بوربوينت رياضيات الصف الثالث الفصل الثاني بوربوينت رياضيات طرح عددين ضمن 99999 الصف الثالث الفصل الثاني</dc:description>
  <cp:lastModifiedBy>HDNL2GSR557</cp:lastModifiedBy>
  <cp:revision>1</cp:revision>
  <dcterms:created xsi:type="dcterms:W3CDTF">2021-03-12T00:19:45Z</dcterms:created>
  <dcterms:modified xsi:type="dcterms:W3CDTF">2021-03-12T00:19:45Z</dcterms:modified>
  <cp:category>الملتقى التربوي; رياضيات; الصف الثالث; الفصل الثاني</cp:category>
</cp:coreProperties>
</file>