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audio4.wav" ContentType="audio/wav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335" r:id="rId3"/>
    <p:sldId id="258" r:id="rId4"/>
    <p:sldId id="259" r:id="rId5"/>
    <p:sldId id="281" r:id="rId6"/>
    <p:sldId id="265" r:id="rId7"/>
    <p:sldId id="284" r:id="rId8"/>
    <p:sldId id="283" r:id="rId9"/>
    <p:sldId id="285" r:id="rId10"/>
    <p:sldId id="286" r:id="rId11"/>
    <p:sldId id="287" r:id="rId12"/>
    <p:sldId id="288" r:id="rId13"/>
    <p:sldId id="271" r:id="rId14"/>
    <p:sldId id="275" r:id="rId15"/>
    <p:sldId id="289" r:id="rId16"/>
    <p:sldId id="336" r:id="rId17"/>
    <p:sldId id="337" r:id="rId18"/>
    <p:sldId id="338" r:id="rId19"/>
    <p:sldId id="339" r:id="rId20"/>
    <p:sldId id="340" r:id="rId21"/>
    <p:sldId id="274" r:id="rId22"/>
    <p:sldId id="268" r:id="rId23"/>
    <p:sldId id="267" r:id="rId24"/>
    <p:sldId id="292" r:id="rId25"/>
    <p:sldId id="345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41" r:id="rId40"/>
    <p:sldId id="342" r:id="rId41"/>
    <p:sldId id="343" r:id="rId42"/>
    <p:sldId id="344" r:id="rId43"/>
    <p:sldId id="309" r:id="rId44"/>
    <p:sldId id="311" r:id="rId45"/>
    <p:sldId id="312" r:id="rId46"/>
    <p:sldId id="313" r:id="rId47"/>
    <p:sldId id="346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2" r:id="rId64"/>
    <p:sldId id="347" r:id="rId65"/>
    <p:sldId id="333" r:id="rId6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4A4"/>
    <a:srgbClr val="0000FF"/>
    <a:srgbClr val="00FF00"/>
    <a:srgbClr val="FF7C80"/>
    <a:srgbClr val="FD3350"/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66" d="100"/>
          <a:sy n="66" d="100"/>
        </p:scale>
        <p:origin x="-1014" y="-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68FF77-4790-4EAD-98A6-33C9775A01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4E1F507-1C97-4705-BF53-2F41FE563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2" y="63784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C718C3-B8F1-4B95-B648-4067A3112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820C69E-A068-43DC-BDBF-FED89870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2" y="63784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2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606D42-544D-4B68-B594-0B8681AA6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CAF844E-636B-43D8-BC8B-F67D069CE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2" y="63784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epal.net/library/?app=content.list&amp;level=3&amp;semester=2&amp;subject=2&amp;type=5&amp;submit=submi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slide" Target="slide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image" Target="../media/image17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4.xml"/><Relationship Id="rId1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image" Target="../media/image18.jpeg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2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5" Type="http://schemas.openxmlformats.org/officeDocument/2006/relationships/image" Target="../media/image32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35.png"/><Relationship Id="rId15" Type="http://schemas.openxmlformats.org/officeDocument/2006/relationships/image" Target="../media/image32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37.png"/><Relationship Id="rId15" Type="http://schemas.openxmlformats.org/officeDocument/2006/relationships/image" Target="../media/image32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37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27.xml"/><Relationship Id="rId1" Type="http://schemas.openxmlformats.org/officeDocument/2006/relationships/tags" Target="../tags/tag2.xml"/><Relationship Id="rId6" Type="http://schemas.openxmlformats.org/officeDocument/2006/relationships/slide" Target="slide23.xml"/><Relationship Id="rId11" Type="http://schemas.openxmlformats.org/officeDocument/2006/relationships/slide" Target="slide4.xml"/><Relationship Id="rId5" Type="http://schemas.openxmlformats.org/officeDocument/2006/relationships/image" Target="../media/image8.jpeg"/><Relationship Id="rId15" Type="http://schemas.openxmlformats.org/officeDocument/2006/relationships/slide" Target="slide34.xml"/><Relationship Id="rId10" Type="http://schemas.openxmlformats.org/officeDocument/2006/relationships/slide" Target="slide43.xml"/><Relationship Id="rId4" Type="http://schemas.openxmlformats.org/officeDocument/2006/relationships/image" Target="../media/image7.emf"/><Relationship Id="rId9" Type="http://schemas.openxmlformats.org/officeDocument/2006/relationships/slide" Target="slide12.xml"/><Relationship Id="rId1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13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23.xml"/><Relationship Id="rId11" Type="http://schemas.openxmlformats.org/officeDocument/2006/relationships/slide" Target="slide4.xml"/><Relationship Id="rId5" Type="http://schemas.openxmlformats.org/officeDocument/2006/relationships/image" Target="../media/image8.jpeg"/><Relationship Id="rId15" Type="http://schemas.openxmlformats.org/officeDocument/2006/relationships/slide" Target="slide15.xml"/><Relationship Id="rId10" Type="http://schemas.openxmlformats.org/officeDocument/2006/relationships/slide" Target="slide21.xml"/><Relationship Id="rId4" Type="http://schemas.openxmlformats.org/officeDocument/2006/relationships/image" Target="../media/image7.emf"/><Relationship Id="rId9" Type="http://schemas.openxmlformats.org/officeDocument/2006/relationships/slide" Target="slide9.xml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gxg1KstLfk&amp;feature=share&amp;fbclid=IwAR2Fp5VzNoje3mwYOWFgWcunEi_HuLrRL9zHLOao6ISNPsU4QRdOlmAwQEw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7&amp;submit=submit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60.xml"/><Relationship Id="rId12" Type="http://schemas.openxmlformats.org/officeDocument/2006/relationships/slide" Target="slide50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49.xml"/><Relationship Id="rId1" Type="http://schemas.openxmlformats.org/officeDocument/2006/relationships/tags" Target="../tags/tag3.xml"/><Relationship Id="rId6" Type="http://schemas.openxmlformats.org/officeDocument/2006/relationships/slide" Target="slide23.xml"/><Relationship Id="rId11" Type="http://schemas.openxmlformats.org/officeDocument/2006/relationships/slide" Target="slide4.xml"/><Relationship Id="rId5" Type="http://schemas.openxmlformats.org/officeDocument/2006/relationships/image" Target="../media/image8.jpeg"/><Relationship Id="rId15" Type="http://schemas.openxmlformats.org/officeDocument/2006/relationships/slide" Target="slide58.xml"/><Relationship Id="rId10" Type="http://schemas.openxmlformats.org/officeDocument/2006/relationships/slide" Target="slide62.xml"/><Relationship Id="rId4" Type="http://schemas.openxmlformats.org/officeDocument/2006/relationships/image" Target="../media/image7.emf"/><Relationship Id="rId9" Type="http://schemas.openxmlformats.org/officeDocument/2006/relationships/slide" Target="slide7.xml"/><Relationship Id="rId14" Type="http://schemas.openxmlformats.org/officeDocument/2006/relationships/slide" Target="slide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FbY-a_FRQ_o&amp;fbclid=IwAR1bRxB_cgGzUM_f2sHsbcc8lr7BKl030bZZXMg9UN3gy0tpADfSbF4l5u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slide" Target="slide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2&amp;submit=submit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9" y="3163277"/>
            <a:ext cx="302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الصَّفُّ </a:t>
            </a:r>
            <a:r>
              <a:rPr lang="ar-JO" sz="5400" b="1" cap="none" spc="0" dirty="0">
                <a:ln/>
                <a:solidFill>
                  <a:schemeClr val="accent4"/>
                </a:solidFill>
                <a:effectLst/>
              </a:rPr>
              <a:t>الثّالِث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="" xmlns:a16="http://schemas.microsoft.com/office/drawing/2014/main" id="{91E72A39-79C4-4FBE-A86C-A9B599BECC67}"/>
              </a:ext>
            </a:extLst>
          </p:cNvPr>
          <p:cNvSpPr txBox="1"/>
          <p:nvPr/>
        </p:nvSpPr>
        <p:spPr>
          <a:xfrm>
            <a:off x="561703" y="522514"/>
            <a:ext cx="10907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400" dirty="0">
                <a:solidFill>
                  <a:srgbClr val="FFFF00"/>
                </a:solidFill>
              </a:rPr>
              <a:t>بَلَغَ رِبْحُ تاجِرٍ في الْعامِ الأَوَلِ 6542 ديناراً وَ 72436 ديناراً في الْعامِ الثّاني ، ما مَجْموع ما رَبِحَهُ التّاجِرُ في العامَينِ؟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A37E026E-C710-4E35-9DA5-1121F8875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58" y="1821608"/>
            <a:ext cx="1845595" cy="1669875"/>
          </a:xfrm>
          <a:prstGeom prst="rect">
            <a:avLst/>
          </a:prstGeom>
        </p:spPr>
      </p:pic>
      <p:graphicFrame>
        <p:nvGraphicFramePr>
          <p:cNvPr id="8" name="جدول 8">
            <a:extLst>
              <a:ext uri="{FF2B5EF4-FFF2-40B4-BE49-F238E27FC236}">
                <a16:creationId xmlns="" xmlns:a16="http://schemas.microsoft.com/office/drawing/2014/main" id="{1D3DA1F3-C500-4171-83AC-D5FE16D70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506237"/>
              </p:ext>
            </p:extLst>
          </p:nvPr>
        </p:nvGraphicFramePr>
        <p:xfrm>
          <a:off x="796835" y="4313695"/>
          <a:ext cx="10437221" cy="2377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77042">
                  <a:extLst>
                    <a:ext uri="{9D8B030D-6E8A-4147-A177-3AD203B41FA5}">
                      <a16:colId xmlns="" xmlns:a16="http://schemas.microsoft.com/office/drawing/2014/main" val="3576618301"/>
                    </a:ext>
                  </a:extLst>
                </a:gridCol>
                <a:gridCol w="1777042">
                  <a:extLst>
                    <a:ext uri="{9D8B030D-6E8A-4147-A177-3AD203B41FA5}">
                      <a16:colId xmlns="" xmlns:a16="http://schemas.microsoft.com/office/drawing/2014/main" val="4194302106"/>
                    </a:ext>
                  </a:extLst>
                </a:gridCol>
                <a:gridCol w="1777042">
                  <a:extLst>
                    <a:ext uri="{9D8B030D-6E8A-4147-A177-3AD203B41FA5}">
                      <a16:colId xmlns="" xmlns:a16="http://schemas.microsoft.com/office/drawing/2014/main" val="3559427145"/>
                    </a:ext>
                  </a:extLst>
                </a:gridCol>
                <a:gridCol w="1777042">
                  <a:extLst>
                    <a:ext uri="{9D8B030D-6E8A-4147-A177-3AD203B41FA5}">
                      <a16:colId xmlns="" xmlns:a16="http://schemas.microsoft.com/office/drawing/2014/main" val="4218405653"/>
                    </a:ext>
                  </a:extLst>
                </a:gridCol>
                <a:gridCol w="1777042">
                  <a:extLst>
                    <a:ext uri="{9D8B030D-6E8A-4147-A177-3AD203B41FA5}">
                      <a16:colId xmlns="" xmlns:a16="http://schemas.microsoft.com/office/drawing/2014/main" val="370038014"/>
                    </a:ext>
                  </a:extLst>
                </a:gridCol>
                <a:gridCol w="1552011">
                  <a:extLst>
                    <a:ext uri="{9D8B030D-6E8A-4147-A177-3AD203B41FA5}">
                      <a16:colId xmlns="" xmlns:a16="http://schemas.microsoft.com/office/drawing/2014/main" val="2642608676"/>
                    </a:ext>
                  </a:extLst>
                </a:gridCol>
              </a:tblGrid>
              <a:tr h="316562"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عَشَراتِ الأُلوف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آحادِ الأُلوف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مِئات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عَشَرات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آحاد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ar-JO" sz="3600" dirty="0"/>
                    </a:p>
                    <a:p>
                      <a:r>
                        <a:rPr lang="ar-JO" sz="5400" dirty="0"/>
                        <a:t>+</a:t>
                      </a:r>
                      <a:r>
                        <a:rPr lang="ar-JO" sz="54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ar-JO" sz="5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8704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6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5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4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2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82749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7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2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4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3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6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3723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9413196"/>
                  </a:ext>
                </a:extLst>
              </a:tr>
            </a:tbl>
          </a:graphicData>
        </a:graphic>
      </p:graphicFrame>
      <p:sp>
        <p:nvSpPr>
          <p:cNvPr id="9" name="مربع نص 8">
            <a:extLst>
              <a:ext uri="{FF2B5EF4-FFF2-40B4-BE49-F238E27FC236}">
                <a16:creationId xmlns="" xmlns:a16="http://schemas.microsoft.com/office/drawing/2014/main" id="{EA75E8E5-9038-43D2-8A6C-9B4BED0B4EF2}"/>
              </a:ext>
            </a:extLst>
          </p:cNvPr>
          <p:cNvSpPr txBox="1"/>
          <p:nvPr/>
        </p:nvSpPr>
        <p:spPr>
          <a:xfrm>
            <a:off x="8551817" y="6075993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FF0000"/>
                </a:solidFill>
              </a:rPr>
              <a:t>8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="" xmlns:a16="http://schemas.microsoft.com/office/drawing/2014/main" id="{FD350068-95B0-49E5-B9C7-7A87ABA79A76}"/>
              </a:ext>
            </a:extLst>
          </p:cNvPr>
          <p:cNvSpPr txBox="1"/>
          <p:nvPr/>
        </p:nvSpPr>
        <p:spPr>
          <a:xfrm>
            <a:off x="3127377" y="6049055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FF0000"/>
                </a:solidFill>
              </a:rPr>
              <a:t>8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673C4205-3EF3-4806-BB19-CD0D5CC599A5}"/>
              </a:ext>
            </a:extLst>
          </p:cNvPr>
          <p:cNvSpPr txBox="1"/>
          <p:nvPr/>
        </p:nvSpPr>
        <p:spPr>
          <a:xfrm>
            <a:off x="4985663" y="6015861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FF0000"/>
                </a:solidFill>
              </a:rPr>
              <a:t>9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8C63DA2A-BAA5-444A-9017-34D4A6D9ACD4}"/>
              </a:ext>
            </a:extLst>
          </p:cNvPr>
          <p:cNvSpPr txBox="1"/>
          <p:nvPr/>
        </p:nvSpPr>
        <p:spPr>
          <a:xfrm>
            <a:off x="6733640" y="6075993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FF0000"/>
                </a:solidFill>
              </a:rPr>
              <a:t>7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33ABE821-0344-412D-B96D-F3258BCB6AC0}"/>
              </a:ext>
            </a:extLst>
          </p:cNvPr>
          <p:cNvSpPr txBox="1"/>
          <p:nvPr/>
        </p:nvSpPr>
        <p:spPr>
          <a:xfrm>
            <a:off x="1364480" y="6049055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FF0000"/>
                </a:solidFill>
              </a:rPr>
              <a:t>7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4" name="مخطط انسيابي: شريط مثقب 13"/>
          <p:cNvSpPr/>
          <p:nvPr/>
        </p:nvSpPr>
        <p:spPr>
          <a:xfrm>
            <a:off x="9191897" y="2222795"/>
            <a:ext cx="2456329" cy="806823"/>
          </a:xfrm>
          <a:prstGeom prst="flowChartPunchedTap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المعطيات</a:t>
            </a:r>
          </a:p>
        </p:txBody>
      </p:sp>
      <p:sp>
        <p:nvSpPr>
          <p:cNvPr id="15" name="مخطط انسيابي: معالجة متعاقبة 14"/>
          <p:cNvSpPr/>
          <p:nvPr/>
        </p:nvSpPr>
        <p:spPr>
          <a:xfrm>
            <a:off x="4985663" y="1943825"/>
            <a:ext cx="3757215" cy="708211"/>
          </a:xfrm>
          <a:prstGeom prst="flowChartAlternate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رِبْح العام الأَوَّل= 6542 دينار</a:t>
            </a:r>
            <a:endParaRPr lang="ar-SA" sz="2800" dirty="0"/>
          </a:p>
        </p:txBody>
      </p:sp>
      <p:sp>
        <p:nvSpPr>
          <p:cNvPr id="16" name="مخطط انسيابي: معالجة متعاقبة 15"/>
          <p:cNvSpPr/>
          <p:nvPr/>
        </p:nvSpPr>
        <p:spPr>
          <a:xfrm>
            <a:off x="4724401" y="3017643"/>
            <a:ext cx="4018478" cy="708211"/>
          </a:xfrm>
          <a:prstGeom prst="flowChartAlternate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رِبْح العام الثّاني= 72436 دينار</a:t>
            </a:r>
            <a:endParaRPr lang="ar-SA" sz="2800" dirty="0"/>
          </a:p>
        </p:txBody>
      </p:sp>
      <p:sp>
        <p:nvSpPr>
          <p:cNvPr id="18" name="وسيلة شرح على شكل سحابة 17"/>
          <p:cNvSpPr/>
          <p:nvPr/>
        </p:nvSpPr>
        <p:spPr>
          <a:xfrm>
            <a:off x="1240567" y="1842051"/>
            <a:ext cx="3483834" cy="1703535"/>
          </a:xfrm>
          <a:prstGeom prst="cloudCallout">
            <a:avLst>
              <a:gd name="adj1" fmla="val -56928"/>
              <a:gd name="adj2" fmla="val 75280"/>
            </a:avLst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المَطلوب: ايجاد </a:t>
            </a:r>
            <a:r>
              <a:rPr lang="ar-SA" sz="3200" dirty="0" smtClean="0">
                <a:solidFill>
                  <a:schemeClr val="tx1"/>
                </a:solidFill>
              </a:rPr>
              <a:t>الرّبْح في عامين</a:t>
            </a:r>
            <a:endParaRPr lang="ar-S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Teacher PNG Transparent Images | PNG All">
            <a:extLst>
              <a:ext uri="{FF2B5EF4-FFF2-40B4-BE49-F238E27FC236}">
                <a16:creationId xmlns="" xmlns:a16="http://schemas.microsoft.com/office/drawing/2014/main" id="{37A32088-E7D9-46FF-A990-2E00FD9D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389" y="2330631"/>
            <a:ext cx="2207623" cy="36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hlinkClick r:id="rId4"/>
            <a:extLst>
              <a:ext uri="{FF2B5EF4-FFF2-40B4-BE49-F238E27FC236}">
                <a16:creationId xmlns="" xmlns:a16="http://schemas.microsoft.com/office/drawing/2014/main" id="{941B2BBE-572D-4862-80B3-EB9E6DC557F2}"/>
              </a:ext>
            </a:extLst>
          </p:cNvPr>
          <p:cNvSpPr/>
          <p:nvPr/>
        </p:nvSpPr>
        <p:spPr>
          <a:xfrm>
            <a:off x="953589" y="462642"/>
            <a:ext cx="5142411" cy="1867989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JO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هَيّا بِنا نَجْمَع الأَعدادِ التّالِية</a:t>
            </a:r>
            <a:endParaRPr lang="en-US" sz="3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C1C0F177-4307-4348-A5DF-07196F923523}"/>
              </a:ext>
            </a:extLst>
          </p:cNvPr>
          <p:cNvSpPr txBox="1"/>
          <p:nvPr/>
        </p:nvSpPr>
        <p:spPr>
          <a:xfrm>
            <a:off x="6096000" y="1396636"/>
            <a:ext cx="45458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800" dirty="0">
                <a:solidFill>
                  <a:srgbClr val="F1A19F"/>
                </a:solidFill>
              </a:rPr>
              <a:t>32145</a:t>
            </a:r>
            <a:endParaRPr lang="en-US" sz="8800" dirty="0">
              <a:solidFill>
                <a:srgbClr val="F1A19F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="" xmlns:a16="http://schemas.microsoft.com/office/drawing/2014/main" id="{0024720F-6302-41CD-88A7-0CD0541BFF36}"/>
              </a:ext>
            </a:extLst>
          </p:cNvPr>
          <p:cNvSpPr txBox="1"/>
          <p:nvPr/>
        </p:nvSpPr>
        <p:spPr>
          <a:xfrm>
            <a:off x="6235337" y="3053905"/>
            <a:ext cx="45458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800" dirty="0">
                <a:solidFill>
                  <a:srgbClr val="F1A19F"/>
                </a:solidFill>
              </a:rPr>
              <a:t>40504</a:t>
            </a:r>
            <a:endParaRPr lang="en-US" sz="8800" dirty="0">
              <a:solidFill>
                <a:srgbClr val="F1A19F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="" xmlns:a16="http://schemas.microsoft.com/office/drawing/2014/main" id="{B4C49A09-C827-4AB6-BD45-42C09828844C}"/>
              </a:ext>
            </a:extLst>
          </p:cNvPr>
          <p:cNvSpPr txBox="1"/>
          <p:nvPr/>
        </p:nvSpPr>
        <p:spPr>
          <a:xfrm>
            <a:off x="10149840" y="2330631"/>
            <a:ext cx="901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rgbClr val="FF0000"/>
                </a:solidFill>
              </a:rPr>
              <a:t>+</a:t>
            </a:r>
            <a:endParaRPr lang="en-US" sz="9600" dirty="0">
              <a:solidFill>
                <a:srgbClr val="FF0000"/>
              </a:solidFill>
            </a:endParaRPr>
          </a:p>
        </p:txBody>
      </p:sp>
      <p:cxnSp>
        <p:nvCxnSpPr>
          <p:cNvPr id="8" name="رابط مستقيم 7">
            <a:extLst>
              <a:ext uri="{FF2B5EF4-FFF2-40B4-BE49-F238E27FC236}">
                <a16:creationId xmlns="" xmlns:a16="http://schemas.microsoft.com/office/drawing/2014/main" id="{00C7263F-EF2A-4281-B008-85BB0D21C07D}"/>
              </a:ext>
            </a:extLst>
          </p:cNvPr>
          <p:cNvCxnSpPr>
            <a:cxnSpLocks/>
          </p:cNvCxnSpPr>
          <p:nvPr/>
        </p:nvCxnSpPr>
        <p:spPr>
          <a:xfrm flipH="1">
            <a:off x="6235338" y="4245429"/>
            <a:ext cx="4280262" cy="0"/>
          </a:xfrm>
          <a:prstGeom prst="line">
            <a:avLst/>
          </a:prstGeom>
          <a:ln w="793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سهم: لأسفل 10">
            <a:extLst>
              <a:ext uri="{FF2B5EF4-FFF2-40B4-BE49-F238E27FC236}">
                <a16:creationId xmlns="" xmlns:a16="http://schemas.microsoft.com/office/drawing/2014/main" id="{72E24319-0143-40B0-904A-494FDCA8B463}"/>
              </a:ext>
            </a:extLst>
          </p:cNvPr>
          <p:cNvSpPr/>
          <p:nvPr/>
        </p:nvSpPr>
        <p:spPr>
          <a:xfrm>
            <a:off x="9487988" y="2330631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34F62E69-937C-42D2-A2A2-0BEE68AD55D6}"/>
              </a:ext>
            </a:extLst>
          </p:cNvPr>
          <p:cNvSpPr txBox="1"/>
          <p:nvPr/>
        </p:nvSpPr>
        <p:spPr>
          <a:xfrm>
            <a:off x="9487988" y="4358182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9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4" name="سهم: لأسفل 13">
            <a:extLst>
              <a:ext uri="{FF2B5EF4-FFF2-40B4-BE49-F238E27FC236}">
                <a16:creationId xmlns="" xmlns:a16="http://schemas.microsoft.com/office/drawing/2014/main" id="{79404980-22B9-456F-82D7-B2C993C54B29}"/>
              </a:ext>
            </a:extLst>
          </p:cNvPr>
          <p:cNvSpPr/>
          <p:nvPr/>
        </p:nvSpPr>
        <p:spPr>
          <a:xfrm>
            <a:off x="8865324" y="2443919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ربع نص 14">
            <a:extLst>
              <a:ext uri="{FF2B5EF4-FFF2-40B4-BE49-F238E27FC236}">
                <a16:creationId xmlns="" xmlns:a16="http://schemas.microsoft.com/office/drawing/2014/main" id="{CDDD08EE-FA36-43E1-8DF4-B02B99F8AD47}"/>
              </a:ext>
            </a:extLst>
          </p:cNvPr>
          <p:cNvSpPr txBox="1"/>
          <p:nvPr/>
        </p:nvSpPr>
        <p:spPr>
          <a:xfrm>
            <a:off x="8814336" y="4353368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4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6" name="سهم: لأسفل 15">
            <a:extLst>
              <a:ext uri="{FF2B5EF4-FFF2-40B4-BE49-F238E27FC236}">
                <a16:creationId xmlns="" xmlns:a16="http://schemas.microsoft.com/office/drawing/2014/main" id="{93D23391-D4C5-42BA-AA50-A42E21680A1C}"/>
              </a:ext>
            </a:extLst>
          </p:cNvPr>
          <p:cNvSpPr/>
          <p:nvPr/>
        </p:nvSpPr>
        <p:spPr>
          <a:xfrm>
            <a:off x="8275949" y="2486868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ربع نص 17">
            <a:extLst>
              <a:ext uri="{FF2B5EF4-FFF2-40B4-BE49-F238E27FC236}">
                <a16:creationId xmlns="" xmlns:a16="http://schemas.microsoft.com/office/drawing/2014/main" id="{8143A00E-7254-4D39-9409-61F4E7ABA80D}"/>
              </a:ext>
            </a:extLst>
          </p:cNvPr>
          <p:cNvSpPr txBox="1"/>
          <p:nvPr/>
        </p:nvSpPr>
        <p:spPr>
          <a:xfrm>
            <a:off x="8177348" y="4426912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6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9" name="سهم: لأسفل 18">
            <a:extLst>
              <a:ext uri="{FF2B5EF4-FFF2-40B4-BE49-F238E27FC236}">
                <a16:creationId xmlns="" xmlns:a16="http://schemas.microsoft.com/office/drawing/2014/main" id="{69F76683-2CF8-4C8D-AA56-5FE739F8EBB9}"/>
              </a:ext>
            </a:extLst>
          </p:cNvPr>
          <p:cNvSpPr/>
          <p:nvPr/>
        </p:nvSpPr>
        <p:spPr>
          <a:xfrm>
            <a:off x="7676321" y="2429849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CB8DD9F9-0994-4BD6-BD6A-5750ED86FB81}"/>
              </a:ext>
            </a:extLst>
          </p:cNvPr>
          <p:cNvSpPr txBox="1"/>
          <p:nvPr/>
        </p:nvSpPr>
        <p:spPr>
          <a:xfrm>
            <a:off x="7552857" y="4426912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2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21" name="سهم: لأسفل 20">
            <a:extLst>
              <a:ext uri="{FF2B5EF4-FFF2-40B4-BE49-F238E27FC236}">
                <a16:creationId xmlns="" xmlns:a16="http://schemas.microsoft.com/office/drawing/2014/main" id="{B6E05582-1606-4E1A-929A-277FC863560F}"/>
              </a:ext>
            </a:extLst>
          </p:cNvPr>
          <p:cNvSpPr/>
          <p:nvPr/>
        </p:nvSpPr>
        <p:spPr>
          <a:xfrm>
            <a:off x="7040942" y="2486868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مربع نص 21">
            <a:extLst>
              <a:ext uri="{FF2B5EF4-FFF2-40B4-BE49-F238E27FC236}">
                <a16:creationId xmlns="" xmlns:a16="http://schemas.microsoft.com/office/drawing/2014/main" id="{0B1608A3-8497-4896-94DA-3A0ED7B1386A}"/>
              </a:ext>
            </a:extLst>
          </p:cNvPr>
          <p:cNvSpPr txBox="1"/>
          <p:nvPr/>
        </p:nvSpPr>
        <p:spPr>
          <a:xfrm>
            <a:off x="6928366" y="4426912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7</a:t>
            </a:r>
            <a:endParaRPr lang="en-US" sz="6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2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6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Teacher PNG Transparent Images | PNG All">
            <a:extLst>
              <a:ext uri="{FF2B5EF4-FFF2-40B4-BE49-F238E27FC236}">
                <a16:creationId xmlns="" xmlns:a16="http://schemas.microsoft.com/office/drawing/2014/main" id="{37A32088-E7D9-46FF-A990-2E00FD9D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389" y="2330631"/>
            <a:ext cx="2207623" cy="36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="" xmlns:a16="http://schemas.microsoft.com/office/drawing/2014/main" id="{941B2BBE-572D-4862-80B3-EB9E6DC557F2}"/>
              </a:ext>
            </a:extLst>
          </p:cNvPr>
          <p:cNvSpPr/>
          <p:nvPr/>
        </p:nvSpPr>
        <p:spPr>
          <a:xfrm>
            <a:off x="338506" y="385606"/>
            <a:ext cx="6244045" cy="1867989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JO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هَيّا بِنا نُحَوّل مِنْ جْمَع أُفقي إِلى عَمودي وَنَجْمَع</a:t>
            </a:r>
            <a:endParaRPr lang="en-US" sz="3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C1C0F177-4307-4348-A5DF-07196F923523}"/>
              </a:ext>
            </a:extLst>
          </p:cNvPr>
          <p:cNvSpPr txBox="1"/>
          <p:nvPr/>
        </p:nvSpPr>
        <p:spPr>
          <a:xfrm>
            <a:off x="8103326" y="749817"/>
            <a:ext cx="45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800" dirty="0">
                <a:solidFill>
                  <a:srgbClr val="F1A19F"/>
                </a:solidFill>
              </a:rPr>
              <a:t>15482</a:t>
            </a:r>
            <a:endParaRPr lang="en-US" sz="4800" dirty="0">
              <a:solidFill>
                <a:srgbClr val="F1A19F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="" xmlns:a16="http://schemas.microsoft.com/office/drawing/2014/main" id="{0024720F-6302-41CD-88A7-0CD0541BFF36}"/>
              </a:ext>
            </a:extLst>
          </p:cNvPr>
          <p:cNvSpPr txBox="1"/>
          <p:nvPr/>
        </p:nvSpPr>
        <p:spPr>
          <a:xfrm>
            <a:off x="5743653" y="749817"/>
            <a:ext cx="45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800" dirty="0">
                <a:solidFill>
                  <a:srgbClr val="F1A19F"/>
                </a:solidFill>
              </a:rPr>
              <a:t>70413</a:t>
            </a:r>
            <a:endParaRPr lang="en-US" sz="4800" dirty="0">
              <a:solidFill>
                <a:srgbClr val="F1A19F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="" xmlns:a16="http://schemas.microsoft.com/office/drawing/2014/main" id="{B4C49A09-C827-4AB6-BD45-42C09828844C}"/>
              </a:ext>
            </a:extLst>
          </p:cNvPr>
          <p:cNvSpPr txBox="1"/>
          <p:nvPr/>
        </p:nvSpPr>
        <p:spPr>
          <a:xfrm>
            <a:off x="8586651" y="709227"/>
            <a:ext cx="90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dirty="0">
                <a:solidFill>
                  <a:srgbClr val="FF0000"/>
                </a:solidFill>
              </a:rPr>
              <a:t>+</a:t>
            </a:r>
            <a:endParaRPr lang="en-US" sz="4800" dirty="0">
              <a:solidFill>
                <a:srgbClr val="FF0000"/>
              </a:solidFill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="" xmlns:a16="http://schemas.microsoft.com/office/drawing/2014/main" id="{3548ACEF-414A-4A4A-8807-EA05CDB57CF7}"/>
              </a:ext>
            </a:extLst>
          </p:cNvPr>
          <p:cNvGrpSpPr/>
          <p:nvPr/>
        </p:nvGrpSpPr>
        <p:grpSpPr>
          <a:xfrm>
            <a:off x="415834" y="5461364"/>
            <a:ext cx="3252651" cy="1371600"/>
            <a:chOff x="561703" y="5381897"/>
            <a:chExt cx="3252651" cy="1371600"/>
          </a:xfrm>
        </p:grpSpPr>
        <p:sp>
          <p:nvSpPr>
            <p:cNvPr id="24" name="سهم إلى اليمين 4">
              <a:extLst>
                <a:ext uri="{FF2B5EF4-FFF2-40B4-BE49-F238E27FC236}">
                  <a16:creationId xmlns="" xmlns:a16="http://schemas.microsoft.com/office/drawing/2014/main" id="{C74144D1-B05E-4839-AEF2-AB8689A2027A}"/>
                </a:ext>
              </a:extLst>
            </p:cNvPr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="" xmlns:a16="http://schemas.microsoft.com/office/drawing/2014/main" id="{DA4194A7-A38A-4F65-939D-28C9D003AC8F}"/>
                </a:ext>
              </a:extLst>
            </p:cNvPr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  <p:sp>
        <p:nvSpPr>
          <p:cNvPr id="26" name="مربع نص 25">
            <a:extLst>
              <a:ext uri="{FF2B5EF4-FFF2-40B4-BE49-F238E27FC236}">
                <a16:creationId xmlns="" xmlns:a16="http://schemas.microsoft.com/office/drawing/2014/main" id="{3EEA82AD-B3F0-4788-9801-67CC5981B5F7}"/>
              </a:ext>
            </a:extLst>
          </p:cNvPr>
          <p:cNvSpPr txBox="1"/>
          <p:nvPr/>
        </p:nvSpPr>
        <p:spPr>
          <a:xfrm>
            <a:off x="6357955" y="709227"/>
            <a:ext cx="90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dirty="0">
                <a:solidFill>
                  <a:srgbClr val="FF0000"/>
                </a:solidFill>
              </a:rPr>
              <a:t>=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="" xmlns:a16="http://schemas.microsoft.com/office/drawing/2014/main" id="{1613AEEA-5A9A-4005-A391-D5A418F793CD}"/>
              </a:ext>
            </a:extLst>
          </p:cNvPr>
          <p:cNvSpPr/>
          <p:nvPr/>
        </p:nvSpPr>
        <p:spPr>
          <a:xfrm>
            <a:off x="7338543" y="2113232"/>
            <a:ext cx="3161211" cy="83099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="" xmlns:a16="http://schemas.microsoft.com/office/drawing/2014/main" id="{C25450E9-65FB-4AAF-ADA6-3FBEA12899A4}"/>
              </a:ext>
            </a:extLst>
          </p:cNvPr>
          <p:cNvSpPr/>
          <p:nvPr/>
        </p:nvSpPr>
        <p:spPr>
          <a:xfrm>
            <a:off x="7456713" y="5107160"/>
            <a:ext cx="3161211" cy="83099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="" xmlns:a16="http://schemas.microsoft.com/office/drawing/2014/main" id="{5584D5EA-6967-4387-942A-38DF2AEE2169}"/>
              </a:ext>
            </a:extLst>
          </p:cNvPr>
          <p:cNvSpPr/>
          <p:nvPr/>
        </p:nvSpPr>
        <p:spPr>
          <a:xfrm>
            <a:off x="7377207" y="3557827"/>
            <a:ext cx="3161211" cy="83099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رابط مستقيم 28">
            <a:extLst>
              <a:ext uri="{FF2B5EF4-FFF2-40B4-BE49-F238E27FC236}">
                <a16:creationId xmlns="" xmlns:a16="http://schemas.microsoft.com/office/drawing/2014/main" id="{150230CB-5952-4886-95A8-79588C097F69}"/>
              </a:ext>
            </a:extLst>
          </p:cNvPr>
          <p:cNvCxnSpPr>
            <a:cxnSpLocks/>
          </p:cNvCxnSpPr>
          <p:nvPr/>
        </p:nvCxnSpPr>
        <p:spPr>
          <a:xfrm flipH="1">
            <a:off x="6797041" y="4728755"/>
            <a:ext cx="4280262" cy="0"/>
          </a:xfrm>
          <a:prstGeom prst="line">
            <a:avLst/>
          </a:prstGeom>
          <a:ln w="793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29">
            <a:extLst>
              <a:ext uri="{FF2B5EF4-FFF2-40B4-BE49-F238E27FC236}">
                <a16:creationId xmlns="" xmlns:a16="http://schemas.microsoft.com/office/drawing/2014/main" id="{F98D1B25-E8FB-4FEB-922A-95B4BB3049EB}"/>
              </a:ext>
            </a:extLst>
          </p:cNvPr>
          <p:cNvSpPr txBox="1"/>
          <p:nvPr/>
        </p:nvSpPr>
        <p:spPr>
          <a:xfrm>
            <a:off x="10425207" y="2884674"/>
            <a:ext cx="90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dirty="0">
                <a:solidFill>
                  <a:srgbClr val="FF0000"/>
                </a:solidFill>
              </a:rPr>
              <a:t>+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="" xmlns:a16="http://schemas.microsoft.com/office/drawing/2014/main" id="{88C4F606-A481-4AD3-B1B3-7A98F1AB333F}"/>
              </a:ext>
            </a:extLst>
          </p:cNvPr>
          <p:cNvSpPr txBox="1"/>
          <p:nvPr/>
        </p:nvSpPr>
        <p:spPr>
          <a:xfrm>
            <a:off x="6685964" y="2178399"/>
            <a:ext cx="45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800" dirty="0"/>
              <a:t>15482</a:t>
            </a:r>
            <a:endParaRPr lang="en-US" sz="4800" dirty="0"/>
          </a:p>
        </p:txBody>
      </p:sp>
      <p:sp>
        <p:nvSpPr>
          <p:cNvPr id="32" name="مربع نص 31">
            <a:extLst>
              <a:ext uri="{FF2B5EF4-FFF2-40B4-BE49-F238E27FC236}">
                <a16:creationId xmlns="" xmlns:a16="http://schemas.microsoft.com/office/drawing/2014/main" id="{7831B781-781F-4828-A54C-B198D2EF0E3E}"/>
              </a:ext>
            </a:extLst>
          </p:cNvPr>
          <p:cNvSpPr txBox="1"/>
          <p:nvPr/>
        </p:nvSpPr>
        <p:spPr>
          <a:xfrm>
            <a:off x="6764381" y="3563270"/>
            <a:ext cx="45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800" dirty="0"/>
              <a:t>70413</a:t>
            </a:r>
            <a:endParaRPr lang="en-US" sz="4800" dirty="0"/>
          </a:p>
        </p:txBody>
      </p:sp>
      <p:sp>
        <p:nvSpPr>
          <p:cNvPr id="33" name="سهم: لأسفل 32">
            <a:extLst>
              <a:ext uri="{FF2B5EF4-FFF2-40B4-BE49-F238E27FC236}">
                <a16:creationId xmlns="" xmlns:a16="http://schemas.microsoft.com/office/drawing/2014/main" id="{EA97DE6E-A055-49B5-A6DB-CF28F0E7AD87}"/>
              </a:ext>
            </a:extLst>
          </p:cNvPr>
          <p:cNvSpPr/>
          <p:nvPr/>
        </p:nvSpPr>
        <p:spPr>
          <a:xfrm>
            <a:off x="9559751" y="2749726"/>
            <a:ext cx="23739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مربع نص 33">
            <a:extLst>
              <a:ext uri="{FF2B5EF4-FFF2-40B4-BE49-F238E27FC236}">
                <a16:creationId xmlns="" xmlns:a16="http://schemas.microsoft.com/office/drawing/2014/main" id="{76C82586-91D6-44B5-90BB-BF3A217F5521}"/>
              </a:ext>
            </a:extLst>
          </p:cNvPr>
          <p:cNvSpPr txBox="1"/>
          <p:nvPr/>
        </p:nvSpPr>
        <p:spPr>
          <a:xfrm>
            <a:off x="9649710" y="5048170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00FF"/>
                </a:solidFill>
              </a:rPr>
              <a:t>5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5" name="سهم: لأسفل 34">
            <a:extLst>
              <a:ext uri="{FF2B5EF4-FFF2-40B4-BE49-F238E27FC236}">
                <a16:creationId xmlns="" xmlns:a16="http://schemas.microsoft.com/office/drawing/2014/main" id="{E38A8C47-8D77-48A4-8688-4293AF5E56D9}"/>
              </a:ext>
            </a:extLst>
          </p:cNvPr>
          <p:cNvSpPr/>
          <p:nvPr/>
        </p:nvSpPr>
        <p:spPr>
          <a:xfrm>
            <a:off x="9188465" y="2744446"/>
            <a:ext cx="237391" cy="9730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مربع نص 35">
            <a:extLst>
              <a:ext uri="{FF2B5EF4-FFF2-40B4-BE49-F238E27FC236}">
                <a16:creationId xmlns="" xmlns:a16="http://schemas.microsoft.com/office/drawing/2014/main" id="{93D5C771-AD6F-48C3-8FCF-6F3FC86479C5}"/>
              </a:ext>
            </a:extLst>
          </p:cNvPr>
          <p:cNvSpPr txBox="1"/>
          <p:nvPr/>
        </p:nvSpPr>
        <p:spPr>
          <a:xfrm>
            <a:off x="7967867" y="5068909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00FF"/>
                </a:solidFill>
              </a:rPr>
              <a:t>8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="" xmlns:a16="http://schemas.microsoft.com/office/drawing/2014/main" id="{7320EA09-1AD7-4268-81E5-65743393DE21}"/>
              </a:ext>
            </a:extLst>
          </p:cNvPr>
          <p:cNvSpPr txBox="1"/>
          <p:nvPr/>
        </p:nvSpPr>
        <p:spPr>
          <a:xfrm>
            <a:off x="8376081" y="5074620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00FF"/>
                </a:solidFill>
              </a:rPr>
              <a:t>5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="" xmlns:a16="http://schemas.microsoft.com/office/drawing/2014/main" id="{548AB70C-8DDF-4451-A50F-EB5A8B4B49CA}"/>
              </a:ext>
            </a:extLst>
          </p:cNvPr>
          <p:cNvSpPr txBox="1"/>
          <p:nvPr/>
        </p:nvSpPr>
        <p:spPr>
          <a:xfrm>
            <a:off x="8833281" y="5054077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00FF"/>
                </a:solidFill>
              </a:rPr>
              <a:t>8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="" xmlns:a16="http://schemas.microsoft.com/office/drawing/2014/main" id="{0ECF2F1A-0126-4285-942D-D0BA9B465203}"/>
              </a:ext>
            </a:extLst>
          </p:cNvPr>
          <p:cNvSpPr txBox="1"/>
          <p:nvPr/>
        </p:nvSpPr>
        <p:spPr>
          <a:xfrm>
            <a:off x="9224996" y="5048170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00FF"/>
                </a:solidFill>
              </a:rPr>
              <a:t>9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40" name="سهم: لأسفل 39">
            <a:extLst>
              <a:ext uri="{FF2B5EF4-FFF2-40B4-BE49-F238E27FC236}">
                <a16:creationId xmlns="" xmlns:a16="http://schemas.microsoft.com/office/drawing/2014/main" id="{2533070A-5073-4A71-A67F-4FC5787F578B}"/>
              </a:ext>
            </a:extLst>
          </p:cNvPr>
          <p:cNvSpPr/>
          <p:nvPr/>
        </p:nvSpPr>
        <p:spPr>
          <a:xfrm>
            <a:off x="8204389" y="2751446"/>
            <a:ext cx="237391" cy="973005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سهم: لأسفل 40">
            <a:extLst>
              <a:ext uri="{FF2B5EF4-FFF2-40B4-BE49-F238E27FC236}">
                <a16:creationId xmlns="" xmlns:a16="http://schemas.microsoft.com/office/drawing/2014/main" id="{E1AD2348-20E9-484F-AC29-D1FF936F9FB5}"/>
              </a:ext>
            </a:extLst>
          </p:cNvPr>
          <p:cNvSpPr/>
          <p:nvPr/>
        </p:nvSpPr>
        <p:spPr>
          <a:xfrm>
            <a:off x="8566725" y="2776983"/>
            <a:ext cx="237391" cy="973005"/>
          </a:xfrm>
          <a:prstGeom prst="downArrow">
            <a:avLst/>
          </a:prstGeom>
          <a:solidFill>
            <a:srgbClr val="EC4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سهم: لأسفل 41">
            <a:extLst>
              <a:ext uri="{FF2B5EF4-FFF2-40B4-BE49-F238E27FC236}">
                <a16:creationId xmlns="" xmlns:a16="http://schemas.microsoft.com/office/drawing/2014/main" id="{57467EF0-3A4C-4AF2-A068-E29428543B72}"/>
              </a:ext>
            </a:extLst>
          </p:cNvPr>
          <p:cNvSpPr/>
          <p:nvPr/>
        </p:nvSpPr>
        <p:spPr>
          <a:xfrm>
            <a:off x="8886765" y="2776984"/>
            <a:ext cx="237391" cy="973005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746E49ED-7AC2-419B-9FE8-AD3F6350E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6" y="1435179"/>
            <a:ext cx="11276194" cy="4861118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="" xmlns:a16="http://schemas.microsoft.com/office/drawing/2014/main" id="{1E7965D1-7AFC-4592-BC72-A4E1C32ABFEC}"/>
              </a:ext>
            </a:extLst>
          </p:cNvPr>
          <p:cNvGrpSpPr/>
          <p:nvPr/>
        </p:nvGrpSpPr>
        <p:grpSpPr>
          <a:xfrm>
            <a:off x="522516" y="312641"/>
            <a:ext cx="3252651" cy="1371600"/>
            <a:chOff x="561703" y="5381897"/>
            <a:chExt cx="3252651" cy="1371600"/>
          </a:xfrm>
        </p:grpSpPr>
        <p:sp>
          <p:nvSpPr>
            <p:cNvPr id="7" name="سهم إلى اليمين 4">
              <a:extLst>
                <a:ext uri="{FF2B5EF4-FFF2-40B4-BE49-F238E27FC236}">
                  <a16:creationId xmlns="" xmlns:a16="http://schemas.microsoft.com/office/drawing/2014/main" id="{77C66D57-F565-4C3C-B294-DAC37A7AC99D}"/>
                </a:ext>
              </a:extLst>
            </p:cNvPr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="" xmlns:a16="http://schemas.microsoft.com/office/drawing/2014/main" id="{2913EE41-17D8-4EFE-8D18-4DB81B05C3CE}"/>
                </a:ext>
              </a:extLst>
            </p:cNvPr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  <p:sp>
        <p:nvSpPr>
          <p:cNvPr id="2" name="AutoShape 4" descr="https://powerpoint.officeapps.live.com/pods/GetClipboardImage.ashx?Id=b559c835-5f3b-4e35-896c-a457206d1cf9&amp;DC=PUS4&amp;wdoverrides=GetClipboardImageEnabled:true"/>
          <p:cNvSpPr>
            <a:spLocks noChangeAspect="1" noChangeArrowheads="1"/>
          </p:cNvSpPr>
          <p:nvPr/>
        </p:nvSpPr>
        <p:spPr bwMode="auto">
          <a:xfrm>
            <a:off x="117808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34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rick wall with bells&#10;&#10;Description automatically generated with low confidence">
            <a:extLst>
              <a:ext uri="{FF2B5EF4-FFF2-40B4-BE49-F238E27FC236}">
                <a16:creationId xmlns="" xmlns:a16="http://schemas.microsoft.com/office/drawing/2014/main" id="{5328211F-C1EE-4ADC-9535-A60495BA3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w of doors&#10;&#10;Description automatically generated with low confidence">
            <a:hlinkClick r:id="rId3" action="ppaction://hlinksldjump"/>
            <a:extLst>
              <a:ext uri="{FF2B5EF4-FFF2-40B4-BE49-F238E27FC236}">
                <a16:creationId xmlns="" xmlns:a16="http://schemas.microsoft.com/office/drawing/2014/main" id="{8742B32D-7280-4B99-BADC-BAA52CDCEE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9888" r="80937"/>
          <a:stretch/>
        </p:blipFill>
        <p:spPr>
          <a:xfrm>
            <a:off x="491142" y="2290725"/>
            <a:ext cx="2583665" cy="4226129"/>
          </a:xfrm>
          <a:prstGeom prst="rect">
            <a:avLst/>
          </a:prstGeom>
        </p:spPr>
      </p:pic>
      <p:pic>
        <p:nvPicPr>
          <p:cNvPr id="8" name="Picture 7" descr="A row of red doors&#10;&#10;Description automatically generated with medium confidence">
            <a:hlinkClick r:id="rId5" action="ppaction://hlinksldjump"/>
            <a:extLst>
              <a:ext uri="{FF2B5EF4-FFF2-40B4-BE49-F238E27FC236}">
                <a16:creationId xmlns="" xmlns:a16="http://schemas.microsoft.com/office/drawing/2014/main" id="{F52B2AD3-47DC-43D8-9623-756467D352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3" b="91212" l="4637" r="19073">
                        <a14:foregroundMark x1="5615" y1="37197" x2="5615" y2="46970"/>
                        <a14:foregroundMark x1="10889" y1="9773" x2="13117" y2="9773"/>
                        <a14:foregroundMark x1="5501" y1="91212" x2="17663" y2="91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5" r="79086"/>
          <a:stretch/>
        </p:blipFill>
        <p:spPr>
          <a:xfrm>
            <a:off x="3170742" y="2171699"/>
            <a:ext cx="2612158" cy="4345155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B559F9B1-666A-4F6A-9C1F-B05F6E6FFE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45" b="84773" l="80405" r="96408">
                        <a14:foregroundMark x1="81928" y1="19621" x2="93567" y2="20985"/>
                        <a14:foregroundMark x1="83042" y1="22955" x2="88316" y2="21288"/>
                        <a14:foregroundMark x1="88316" y1="21288" x2="92862" y2="21970"/>
                        <a14:foregroundMark x1="83451" y1="25379" x2="84246" y2="79697"/>
                        <a14:foregroundMark x1="80405" y1="83788" x2="96408" y2="84773"/>
                        <a14:foregroundMark x1="92657" y1="55076" x2="92657" y2="60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92" t="14200" r="1963" b="12174"/>
          <a:stretch/>
        </p:blipFill>
        <p:spPr>
          <a:xfrm>
            <a:off x="6003909" y="2290724"/>
            <a:ext cx="3406791" cy="4080661"/>
          </a:xfrm>
          <a:prstGeom prst="rect">
            <a:avLst/>
          </a:prstGeom>
        </p:spPr>
      </p:pic>
      <p:pic>
        <p:nvPicPr>
          <p:cNvPr id="12" name="Picture 11" descr="A row of black and white doors&#10;&#10;Description automatically generated with low confidence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959C0FD-B940-4821-B046-C4AD85361A1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758" b="89545" l="5638" r="19300">
                        <a14:foregroundMark x1="5138" y1="20455" x2="15822" y2="19091"/>
                        <a14:foregroundMark x1="15822" y1="19091" x2="19300" y2="19773"/>
                        <a14:foregroundMark x1="10411" y1="15909" x2="13480" y2="16288"/>
                        <a14:foregroundMark x1="7774" y1="87121" x2="16981" y2="86364"/>
                        <a14:foregroundMark x1="7343" y1="88864" x2="17595" y2="89545"/>
                        <a14:foregroundMark x1="6820" y1="43409" x2="7252" y2="57500"/>
                        <a14:foregroundMark x1="17186" y1="60682" x2="17186" y2="6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" t="11161" r="79086" b="6770"/>
          <a:stretch/>
        </p:blipFill>
        <p:spPr>
          <a:xfrm>
            <a:off x="9075324" y="2012306"/>
            <a:ext cx="2995746" cy="4359079"/>
          </a:xfrm>
          <a:prstGeom prst="rect">
            <a:avLst/>
          </a:prstGeom>
        </p:spPr>
      </p:pic>
      <p:pic>
        <p:nvPicPr>
          <p:cNvPr id="1026" name="Picture 2" descr="Key clipart old fashioned, Picture #1466962 key clipart old fashioned">
            <a:extLst>
              <a:ext uri="{FF2B5EF4-FFF2-40B4-BE49-F238E27FC236}">
                <a16:creationId xmlns="" xmlns:a16="http://schemas.microsoft.com/office/drawing/2014/main" id="{8F4B8F62-E6E9-43F6-B3CD-7F49A4FCC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321465" y="3318203"/>
            <a:ext cx="988109" cy="9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ey clipart old fashioned, Picture #1466962 key clipart old fashioned">
            <a:extLst>
              <a:ext uri="{FF2B5EF4-FFF2-40B4-BE49-F238E27FC236}">
                <a16:creationId xmlns="" xmlns:a16="http://schemas.microsoft.com/office/drawing/2014/main" id="{0D8075FD-1F79-4437-9A53-611BE3FB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3146798" y="3848975"/>
            <a:ext cx="833067" cy="8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ey clipart old fashioned, Picture #1466962 key clipart old fashioned">
            <a:extLst>
              <a:ext uri="{FF2B5EF4-FFF2-40B4-BE49-F238E27FC236}">
                <a16:creationId xmlns="" xmlns:a16="http://schemas.microsoft.com/office/drawing/2014/main" id="{3130F134-677F-47FC-8F0C-EBF3C7E8D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6260940" y="2929674"/>
            <a:ext cx="852238" cy="8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ey clipart old fashioned, Picture #1466962 key clipart old fashioned">
            <a:extLst>
              <a:ext uri="{FF2B5EF4-FFF2-40B4-BE49-F238E27FC236}">
                <a16:creationId xmlns="" xmlns:a16="http://schemas.microsoft.com/office/drawing/2014/main" id="{61F92B14-E2E8-4469-8138-6938A129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9116647" y="2766229"/>
            <a:ext cx="988109" cy="9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95DC6E-B49F-427D-83F4-D307742180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39871" y="1117402"/>
            <a:ext cx="4212701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3C7E42FF-FBCB-463C-92A9-4A3BA7CA1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w of red doors&#10;&#10;Description automatically generated with medium confidence">
            <a:extLst>
              <a:ext uri="{FF2B5EF4-FFF2-40B4-BE49-F238E27FC236}">
                <a16:creationId xmlns="" xmlns:a16="http://schemas.microsoft.com/office/drawing/2014/main" id="{C4F28628-E3CD-44F8-99EC-6B1EE73EF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0" b="91591" l="58036" r="75153">
                        <a14:foregroundMark x1="62628" y1="41591" x2="62651" y2="27727"/>
                        <a14:foregroundMark x1="62651" y1="27727" x2="63855" y2="22348"/>
                        <a14:foregroundMark x1="63855" y1="22348" x2="67743" y2="16515"/>
                        <a14:foregroundMark x1="67743" y1="16515" x2="69720" y2="17045"/>
                        <a14:foregroundMark x1="69720" y1="17045" x2="72539" y2="25455"/>
                        <a14:foregroundMark x1="72539" y1="25455" x2="73517" y2="37348"/>
                        <a14:foregroundMark x1="62628" y1="23333" x2="63878" y2="18409"/>
                        <a14:foregroundMark x1="63878" y1="18409" x2="67311" y2="13788"/>
                        <a14:foregroundMark x1="67311" y1="13788" x2="69425" y2="13333"/>
                        <a14:foregroundMark x1="69425" y1="13333" x2="71380" y2="14545"/>
                        <a14:foregroundMark x1="71380" y1="14545" x2="73039" y2="18106"/>
                        <a14:foregroundMark x1="73039" y1="18106" x2="74358" y2="30227"/>
                        <a14:foregroundMark x1="74358" y1="30227" x2="74449" y2="43182"/>
                        <a14:foregroundMark x1="67015" y1="12424" x2="70084" y2="12424"/>
                        <a14:foregroundMark x1="67402" y1="9470" x2="69311" y2="9470"/>
                        <a14:foregroundMark x1="75540" y1="35909" x2="73971" y2="67348"/>
                        <a14:foregroundMark x1="73971" y1="67348" x2="73971" y2="90455"/>
                        <a14:foregroundMark x1="58513" y1="39015" x2="58968" y2="80909"/>
                        <a14:foregroundMark x1="75176" y1="91591" x2="72085" y2="91136"/>
                        <a14:foregroundMark x1="58036" y1="38485" x2="59013" y2="90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92" t="6885" r="23854" b="6745"/>
          <a:stretch/>
        </p:blipFill>
        <p:spPr>
          <a:xfrm>
            <a:off x="447674" y="0"/>
            <a:ext cx="5005117" cy="6772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522831-53AE-4971-BE50-9170692496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85775"/>
            <a:ext cx="1476375" cy="178279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D66D41F-73E7-4E30-A72B-AA2CADE6A307}"/>
              </a:ext>
            </a:extLst>
          </p:cNvPr>
          <p:cNvSpPr/>
          <p:nvPr/>
        </p:nvSpPr>
        <p:spPr>
          <a:xfrm>
            <a:off x="5900465" y="226856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56567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222C628A-963F-4401-8BBB-D51CFDAE71C4}"/>
              </a:ext>
            </a:extLst>
          </p:cNvPr>
          <p:cNvSpPr/>
          <p:nvPr/>
        </p:nvSpPr>
        <p:spPr>
          <a:xfrm>
            <a:off x="5900465" y="311139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55676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447991CD-C8CB-4756-A98A-22B64C6A33D8}"/>
              </a:ext>
            </a:extLst>
          </p:cNvPr>
          <p:cNvSpPr/>
          <p:nvPr/>
        </p:nvSpPr>
        <p:spPr>
          <a:xfrm>
            <a:off x="5900465" y="395422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56557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D3FE71F-DCB2-4A35-B5BD-1527A3EF3983}"/>
              </a:ext>
            </a:extLst>
          </p:cNvPr>
          <p:cNvSpPr/>
          <p:nvPr/>
        </p:nvSpPr>
        <p:spPr>
          <a:xfrm>
            <a:off x="5900465" y="4825941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ar-SA" sz="4000" dirty="0">
                <a:solidFill>
                  <a:schemeClr val="tx1"/>
                </a:solidFill>
                <a:sym typeface="Helvetica"/>
              </a:rPr>
              <a:t>56576</a:t>
            </a: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="" xmlns:a16="http://schemas.microsoft.com/office/drawing/2014/main" id="{CF7B7AAF-3A06-485D-9FFA-948C3D9301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2268567"/>
            <a:ext cx="721714" cy="721714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="" xmlns:a16="http://schemas.microsoft.com/office/drawing/2014/main" id="{2CCD59C8-E086-466E-BD97-51B1C5D72C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="" xmlns:a16="http://schemas.microsoft.com/office/drawing/2014/main" id="{D6F5F3C8-9F75-48D7-A987-A54993EC5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990840"/>
            <a:ext cx="721714" cy="721714"/>
          </a:xfrm>
          <a:prstGeom prst="rect">
            <a:avLst/>
          </a:prstGeom>
        </p:spPr>
      </p:pic>
      <p:pic>
        <p:nvPicPr>
          <p:cNvPr id="28" name="Picture 27" descr="A green rectang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F678BB45-2CD9-492E-A4DF-FE18A84565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918993" y="4773073"/>
            <a:ext cx="741487" cy="72171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DAFA9D8-34AA-4961-935F-025119A1FE3E}"/>
              </a:ext>
            </a:extLst>
          </p:cNvPr>
          <p:cNvSpPr txBox="1"/>
          <p:nvPr/>
        </p:nvSpPr>
        <p:spPr>
          <a:xfrm>
            <a:off x="2432432" y="3292507"/>
            <a:ext cx="18309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24152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+32424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1" name="Picture 30" descr="Don't Know O Fox">
            <a:extLst>
              <a:ext uri="{FF2B5EF4-FFF2-40B4-BE49-F238E27FC236}">
                <a16:creationId xmlns="" xmlns:a16="http://schemas.microsoft.com/office/drawing/2014/main" id="{E30E1405-9307-4BF9-800B-BF9E0494B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33" y="184709"/>
            <a:ext cx="2079753" cy="2079753"/>
          </a:xfrm>
          <a:prstGeom prst="rect">
            <a:avLst/>
          </a:prstGeom>
        </p:spPr>
      </p:pic>
      <p:pic>
        <p:nvPicPr>
          <p:cNvPr id="35" name="Picture 34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80FA9B3-E3CD-4BDE-8A00-456A05B2C2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B2F3D949-E214-423F-8F55-0A20BA11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w of black and white doors&#10;&#10;Description automatically generated with low confidence">
            <a:extLst>
              <a:ext uri="{FF2B5EF4-FFF2-40B4-BE49-F238E27FC236}">
                <a16:creationId xmlns="" xmlns:a16="http://schemas.microsoft.com/office/drawing/2014/main" id="{AD749D02-19D1-4BFC-82F4-4835923F0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152" b="88485" l="59650" r="76063">
                        <a14:foregroundMark x1="61559" y1="20379" x2="65174" y2="18712"/>
                        <a14:foregroundMark x1="65174" y1="18712" x2="72698" y2="20530"/>
                        <a14:foregroundMark x1="72698" y1="20530" x2="74631" y2="19848"/>
                        <a14:foregroundMark x1="74631" y1="19848" x2="76063" y2="19848"/>
                        <a14:foregroundMark x1="67402" y1="16667" x2="70039" y2="16667"/>
                        <a14:foregroundMark x1="66924" y1="15227" x2="70084" y2="16061"/>
                        <a14:foregroundMark x1="60400" y1="85606" x2="64446" y2="84318"/>
                        <a14:foregroundMark x1="64446" y1="84318" x2="71153" y2="85985"/>
                        <a14:foregroundMark x1="71153" y1="85985" x2="72153" y2="85833"/>
                        <a14:foregroundMark x1="59695" y1="21742" x2="60536" y2="53561"/>
                        <a14:foregroundMark x1="64719" y1="56970" x2="64810" y2="66742"/>
                        <a14:foregroundMark x1="61696" y1="29394" x2="61673" y2="68182"/>
                        <a14:foregroundMark x1="63514" y1="89242" x2="68947" y2="88485"/>
                        <a14:foregroundMark x1="68947" y1="88485" x2="69607" y2="8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03" t="12258" r="23514" b="8489"/>
          <a:stretch/>
        </p:blipFill>
        <p:spPr>
          <a:xfrm>
            <a:off x="1028766" y="201646"/>
            <a:ext cx="5229158" cy="6656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4EB2837-D732-4960-8B22-80E634E1B9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85775"/>
            <a:ext cx="1476375" cy="17827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60A2A6E-42BE-443C-9CD1-EB3BECED28BB}"/>
              </a:ext>
            </a:extLst>
          </p:cNvPr>
          <p:cNvSpPr/>
          <p:nvPr/>
        </p:nvSpPr>
        <p:spPr>
          <a:xfrm>
            <a:off x="5900465" y="226856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56658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CF569D6-A9FC-4197-92D9-93072C265317}"/>
              </a:ext>
            </a:extLst>
          </p:cNvPr>
          <p:cNvSpPr/>
          <p:nvPr/>
        </p:nvSpPr>
        <p:spPr>
          <a:xfrm>
            <a:off x="5900465" y="311139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86456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0C4FB3C-3F1F-4C48-AE8B-8D7B22429D63}"/>
              </a:ext>
            </a:extLst>
          </p:cNvPr>
          <p:cNvSpPr/>
          <p:nvPr/>
        </p:nvSpPr>
        <p:spPr>
          <a:xfrm>
            <a:off x="5921730" y="4857576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56648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A9C3230-4ACC-4994-A6F8-9F6F13E34943}"/>
              </a:ext>
            </a:extLst>
          </p:cNvPr>
          <p:cNvSpPr/>
          <p:nvPr/>
        </p:nvSpPr>
        <p:spPr>
          <a:xfrm>
            <a:off x="5935745" y="4007095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56468</a:t>
            </a:r>
            <a:endParaRPr lang="ar-SA" sz="4000" dirty="0">
              <a:solidFill>
                <a:schemeClr val="tx1"/>
              </a:solidFill>
              <a:sym typeface="Helvetica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38058081-E1DA-4EFF-9373-3F8CE7C0C1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2268567"/>
            <a:ext cx="721714" cy="72171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B3EAE09A-8FD3-4351-A3F8-96BE5B5F56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668BF47C-7F12-49AA-BE40-5952C71A82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916719" y="4894189"/>
            <a:ext cx="721714" cy="721714"/>
          </a:xfrm>
          <a:prstGeom prst="rect">
            <a:avLst/>
          </a:prstGeom>
        </p:spPr>
      </p:pic>
      <p:pic>
        <p:nvPicPr>
          <p:cNvPr id="14" name="Picture 13" descr="A green rectang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F117D400-E7F7-410A-8F40-C8C01A58B3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954273" y="3954227"/>
            <a:ext cx="741487" cy="721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FBE0F58-EBE4-4B8B-AEEC-27251D222952}"/>
              </a:ext>
            </a:extLst>
          </p:cNvPr>
          <p:cNvSpPr txBox="1"/>
          <p:nvPr/>
        </p:nvSpPr>
        <p:spPr>
          <a:xfrm>
            <a:off x="3207132" y="2535401"/>
            <a:ext cx="18309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21045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+35423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6" name="Picture 15" descr="Wondering O Fox">
            <a:extLst>
              <a:ext uri="{FF2B5EF4-FFF2-40B4-BE49-F238E27FC236}">
                <a16:creationId xmlns="" xmlns:a16="http://schemas.microsoft.com/office/drawing/2014/main" id="{FB378038-04EE-43C5-B953-3F28F0EBB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701" y="144304"/>
            <a:ext cx="2304505" cy="2304505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7A2E581-8169-4A0F-8128-EF7861EA68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07B05F4F-504F-4557-BAD4-FABE2B185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w of doors&#10;&#10;Description automatically generated with low confidence">
            <a:extLst>
              <a:ext uri="{FF2B5EF4-FFF2-40B4-BE49-F238E27FC236}">
                <a16:creationId xmlns="" xmlns:a16="http://schemas.microsoft.com/office/drawing/2014/main" id="{67FB2659-8B2B-485A-9AB5-CD26F02951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844" b="91452" l="77234" r="96372">
                        <a14:foregroundMark x1="96054" y1="28077" x2="95510" y2="41636"/>
                        <a14:foregroundMark x1="95488" y1="89094" x2="91406" y2="89094"/>
                        <a14:foregroundMark x1="91406" y1="89094" x2="81814" y2="86220"/>
                        <a14:foregroundMark x1="81814" y1="86220" x2="78571" y2="86220"/>
                        <a14:foregroundMark x1="95442" y1="90862" x2="93469" y2="90789"/>
                        <a14:foregroundMark x1="93469" y1="90789" x2="91701" y2="88873"/>
                        <a14:foregroundMark x1="91701" y1="88873" x2="89841" y2="88578"/>
                        <a14:foregroundMark x1="89841" y1="88578" x2="88980" y2="89315"/>
                        <a14:foregroundMark x1="91587" y1="21518" x2="87166" y2="21813"/>
                        <a14:foregroundMark x1="87166" y1="21813" x2="82109" y2="21297"/>
                        <a14:foregroundMark x1="82109" y1="21297" x2="77528" y2="21371"/>
                        <a14:foregroundMark x1="78390" y1="29256" x2="79229" y2="90715"/>
                        <a14:foregroundMark x1="89456" y1="91894" x2="85760" y2="90567"/>
                        <a14:foregroundMark x1="85760" y1="90567" x2="79388" y2="91378"/>
                        <a14:foregroundMark x1="92449" y1="14812" x2="86621" y2="16433"/>
                        <a14:foregroundMark x1="86621" y1="16433" x2="84626" y2="16360"/>
                        <a14:foregroundMark x1="84626" y1="16360" x2="78866" y2="16360"/>
                        <a14:foregroundMark x1="78866" y1="16360" x2="77256" y2="15844"/>
                        <a14:foregroundMark x1="92766" y1="75166" x2="90227" y2="75166"/>
                        <a14:foregroundMark x1="95057" y1="57259" x2="95125" y2="65586"/>
                        <a14:foregroundMark x1="96372" y1="28224" x2="96100" y2="41120"/>
                        <a14:foregroundMark x1="95782" y1="59543" x2="95873" y2="66102"/>
                        <a14:foregroundMark x1="95329" y1="59690" x2="95329" y2="62786"/>
                        <a14:foregroundMark x1="92880" y1="76934" x2="90272" y2="76934"/>
                        <a14:foregroundMark x1="95601" y1="91452" x2="94830" y2="91378"/>
                        <a14:foregroundMark x1="90431" y1="30214" x2="90068" y2="31098"/>
                        <a14:foregroundMark x1="90159" y1="30214" x2="86349" y2="28077"/>
                        <a14:foregroundMark x1="86349" y1="28077" x2="82676" y2="29550"/>
                        <a14:foregroundMark x1="82676" y1="29550" x2="80726" y2="29477"/>
                        <a14:foregroundMark x1="80726" y1="29477" x2="80476" y2="29477"/>
                        <a14:foregroundMark x1="89116" y1="30361" x2="85329" y2="29698"/>
                        <a14:foregroundMark x1="85329" y1="29698" x2="83469" y2="30508"/>
                        <a14:foregroundMark x1="83469" y1="30508" x2="82472" y2="30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28" t="11412" r="2109" b="5845"/>
          <a:stretch/>
        </p:blipFill>
        <p:spPr>
          <a:xfrm flipH="1">
            <a:off x="619124" y="100254"/>
            <a:ext cx="5637670" cy="665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F79FE8-5780-404D-82B8-51A291FD28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85775"/>
            <a:ext cx="1476375" cy="17827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690FA3D-2D1B-488F-A687-FA2989B67B32}"/>
              </a:ext>
            </a:extLst>
          </p:cNvPr>
          <p:cNvSpPr/>
          <p:nvPr/>
        </p:nvSpPr>
        <p:spPr>
          <a:xfrm>
            <a:off x="5900465" y="226856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89615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F71D91E-59F2-4AAF-B951-3C5CB609E7AA}"/>
              </a:ext>
            </a:extLst>
          </p:cNvPr>
          <p:cNvSpPr/>
          <p:nvPr/>
        </p:nvSpPr>
        <p:spPr>
          <a:xfrm>
            <a:off x="5900465" y="311139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98561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199D083-ABC7-45A0-BAA3-53C9EA304977}"/>
              </a:ext>
            </a:extLst>
          </p:cNvPr>
          <p:cNvSpPr/>
          <p:nvPr/>
        </p:nvSpPr>
        <p:spPr>
          <a:xfrm>
            <a:off x="5900465" y="395422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89516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B60600E-FE65-4514-AD66-85BDA1AD0CF3}"/>
              </a:ext>
            </a:extLst>
          </p:cNvPr>
          <p:cNvSpPr/>
          <p:nvPr/>
        </p:nvSpPr>
        <p:spPr>
          <a:xfrm>
            <a:off x="5900465" y="4825941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ar-SA" sz="4000" dirty="0" smtClean="0">
                <a:solidFill>
                  <a:schemeClr val="tx1"/>
                </a:solidFill>
              </a:rPr>
              <a:t>89561</a:t>
            </a:r>
            <a:endParaRPr lang="ar-SA" sz="4000" dirty="0">
              <a:solidFill>
                <a:schemeClr val="tx1"/>
              </a:solidFill>
              <a:sym typeface="Helvetica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30ECA51E-5D1C-474B-A060-F863C84E69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2268567"/>
            <a:ext cx="721714" cy="72171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CCCAE93C-86FC-4F71-8132-93BBF2210A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748002D8-BDB0-40A4-91F4-6995281259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990840"/>
            <a:ext cx="721714" cy="721714"/>
          </a:xfrm>
          <a:prstGeom prst="rect">
            <a:avLst/>
          </a:prstGeom>
        </p:spPr>
      </p:pic>
      <p:pic>
        <p:nvPicPr>
          <p:cNvPr id="15" name="Picture 14" descr="A green rectang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F139977-AF6D-438F-9615-93C7F257D1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918993" y="4773073"/>
            <a:ext cx="741487" cy="721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5164059-5ABF-463F-9255-4BC0085E7DAE}"/>
              </a:ext>
            </a:extLst>
          </p:cNvPr>
          <p:cNvSpPr txBox="1"/>
          <p:nvPr/>
        </p:nvSpPr>
        <p:spPr>
          <a:xfrm>
            <a:off x="3213482" y="1967704"/>
            <a:ext cx="18309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smtClean="0">
                <a:solidFill>
                  <a:schemeClr val="bg1"/>
                </a:solidFill>
              </a:rPr>
              <a:t> 35540</a:t>
            </a:r>
            <a:endParaRPr lang="ar-SA" sz="4000" dirty="0" smtClean="0">
              <a:solidFill>
                <a:schemeClr val="bg1"/>
              </a:solidFill>
            </a:endParaRPr>
          </a:p>
          <a:p>
            <a:r>
              <a:rPr lang="ar-SA" sz="4000" dirty="0" smtClean="0">
                <a:solidFill>
                  <a:schemeClr val="bg1"/>
                </a:solidFill>
              </a:rPr>
              <a:t>+54021</a:t>
            </a:r>
          </a:p>
        </p:txBody>
      </p:sp>
      <p:pic>
        <p:nvPicPr>
          <p:cNvPr id="3" name="Picture 2" descr="Strong O Fox">
            <a:extLst>
              <a:ext uri="{FF2B5EF4-FFF2-40B4-BE49-F238E27FC236}">
                <a16:creationId xmlns="" xmlns:a16="http://schemas.microsoft.com/office/drawing/2014/main" id="{0671BAD9-C2A3-4013-B4E9-6D5BCCD929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66151"/>
            <a:ext cx="2695575" cy="2695575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="" xmlns:a16="http://schemas.microsoft.com/office/drawing/2014/main" id="{DDABF218-B4DC-49A5-A402-F6A7C9B1E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rgbClr val="FFC000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rgbClr val="FFC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C000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44059"/>
              </p:ext>
            </p:extLst>
          </p:nvPr>
        </p:nvGraphicFramePr>
        <p:xfrm>
          <a:off x="2159563" y="1628800"/>
          <a:ext cx="7686650" cy="1584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843325"/>
                <a:gridCol w="3843325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محمود عثمان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أبو طه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</a:t>
                      </a:r>
                      <a:r>
                        <a:rPr lang="ar-SA" sz="2000" b="1" dirty="0" err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 خضر </a:t>
                      </a:r>
                      <a:r>
                        <a:rPr lang="ar-SA" sz="2000" b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حسن صلاح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4114800" y="3632200"/>
            <a:ext cx="4699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FFFF00"/>
                </a:solidFill>
              </a:rPr>
              <a:t>بإشراف الاستاذ عصام عبيد الله</a:t>
            </a:r>
            <a:endParaRPr lang="ar-SA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2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E0D05C88-8D74-46BC-B6A6-3FE8C2B98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89865B-2310-49D3-B390-D3C4EC68E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7" b="85455" l="4206" r="23142">
                        <a14:foregroundMark x1="5297" y1="24697" x2="5297" y2="79697"/>
                        <a14:foregroundMark x1="4569" y1="24470" x2="5115" y2="35076"/>
                        <a14:foregroundMark x1="5115" y1="35076" x2="4933" y2="49924"/>
                        <a14:foregroundMark x1="8479" y1="20152" x2="13730" y2="20455"/>
                        <a14:foregroundMark x1="13730" y1="20455" x2="17027" y2="19697"/>
                        <a14:foregroundMark x1="17027" y1="19697" x2="18663" y2="19773"/>
                        <a14:foregroundMark x1="18663" y1="19773" x2="20391" y2="19697"/>
                        <a14:foregroundMark x1="20391" y1="19697" x2="20868" y2="19697"/>
                        <a14:foregroundMark x1="19777" y1="22879" x2="18936" y2="85227"/>
                        <a14:foregroundMark x1="9343" y1="81818" x2="17390" y2="82803"/>
                        <a14:foregroundMark x1="7524" y1="85152" x2="10843" y2="85455"/>
                        <a14:foregroundMark x1="10843" y1="85455" x2="17822" y2="84167"/>
                        <a14:foregroundMark x1="17822" y1="84167" x2="21891" y2="84470"/>
                        <a14:foregroundMark x1="10889" y1="80758" x2="16095" y2="81061"/>
                        <a14:foregroundMark x1="19414" y1="81515" x2="20868" y2="82273"/>
                        <a14:foregroundMark x1="21914" y1="84394" x2="23187" y2="84773"/>
                        <a14:foregroundMark x1="10048" y1="81591" x2="10593" y2="80379"/>
                        <a14:foregroundMark x1="9411" y1="81515" x2="10457" y2="81742"/>
                        <a14:foregroundMark x1="4637" y1="47727" x2="4933" y2="67045"/>
                        <a14:foregroundMark x1="4206" y1="24318" x2="4615" y2="48258"/>
                        <a14:foregroundMark x1="10048" y1="23864" x2="15163" y2="22348"/>
                        <a14:foregroundMark x1="15163" y1="22348" x2="19368" y2="23258"/>
                        <a14:foregroundMark x1="19004" y1="26288" x2="18481" y2="80379"/>
                        <a14:foregroundMark x1="6933" y1="85227" x2="7593" y2="85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" t="14733" r="75944" b="11076"/>
          <a:stretch/>
        </p:blipFill>
        <p:spPr>
          <a:xfrm>
            <a:off x="733425" y="159233"/>
            <a:ext cx="6343651" cy="6831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9FF7E4-597D-4A69-8EBF-EA8907DAB4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66725"/>
            <a:ext cx="1476375" cy="17827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044462DF-D1C0-493A-8566-4B5EEA79B935}"/>
              </a:ext>
            </a:extLst>
          </p:cNvPr>
          <p:cNvSpPr/>
          <p:nvPr/>
        </p:nvSpPr>
        <p:spPr>
          <a:xfrm>
            <a:off x="5942748" y="4800859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88987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56CECF5-EDB4-468F-871A-B038B4B5C7C4}"/>
              </a:ext>
            </a:extLst>
          </p:cNvPr>
          <p:cNvSpPr/>
          <p:nvPr/>
        </p:nvSpPr>
        <p:spPr>
          <a:xfrm>
            <a:off x="5900465" y="311139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99888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01979AF-6D52-4A0A-8BE5-F8987B602CBF}"/>
              </a:ext>
            </a:extLst>
          </p:cNvPr>
          <p:cNvSpPr/>
          <p:nvPr/>
        </p:nvSpPr>
        <p:spPr>
          <a:xfrm>
            <a:off x="5900465" y="395422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89899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9B6D6F2-0025-404E-9B84-9A95AD9DBF73}"/>
              </a:ext>
            </a:extLst>
          </p:cNvPr>
          <p:cNvSpPr/>
          <p:nvPr/>
        </p:nvSpPr>
        <p:spPr>
          <a:xfrm>
            <a:off x="5921092" y="2220001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89988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BCF4EDAD-EF1A-4BE5-8DAA-67E8646F74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937737" y="4800859"/>
            <a:ext cx="721714" cy="72171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E304A1D9-EE02-4BC1-8B78-1B7C374D9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D94D4549-61A9-4EE2-A506-F156A92FE7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990840"/>
            <a:ext cx="721714" cy="721714"/>
          </a:xfrm>
          <a:prstGeom prst="rect">
            <a:avLst/>
          </a:prstGeom>
        </p:spPr>
      </p:pic>
      <p:pic>
        <p:nvPicPr>
          <p:cNvPr id="14" name="Picture 13" descr="A green rectang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1C845325-0378-4977-84E6-59E7F7093D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939620" y="2167133"/>
            <a:ext cx="741487" cy="721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E6E1BD-E947-4F67-BA2E-F3C8D609E3AB}"/>
              </a:ext>
            </a:extLst>
          </p:cNvPr>
          <p:cNvSpPr txBox="1"/>
          <p:nvPr/>
        </p:nvSpPr>
        <p:spPr>
          <a:xfrm>
            <a:off x="3343657" y="2313819"/>
            <a:ext cx="18309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60743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+29245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6" name="Picture 15" descr="Angel O Fox">
            <a:extLst>
              <a:ext uri="{FF2B5EF4-FFF2-40B4-BE49-F238E27FC236}">
                <a16:creationId xmlns="" xmlns:a16="http://schemas.microsoft.com/office/drawing/2014/main" id="{F9A00BE6-40D1-4D21-8106-6E5C1BFE13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205" y="145647"/>
            <a:ext cx="2156251" cy="2156251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569D509-3A64-476C-97B8-FD3D8E2AC3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3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09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نَشاط تَطبيقي</a:t>
            </a:r>
            <a:endParaRPr lang="ar-SA" sz="4800" b="1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9" name="مربع نص 8"/>
          <p:cNvSpPr txBox="1"/>
          <p:nvPr/>
        </p:nvSpPr>
        <p:spPr>
          <a:xfrm>
            <a:off x="583223" y="1016977"/>
            <a:ext cx="786618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 smtClean="0"/>
              <a:t>اسأل عَنْ ثَمَنُ قِطْعَتَي أَرض في بَلَدك ثُمَّ قُمْ بِجَمْعِهِما؟</a:t>
            </a:r>
            <a:endParaRPr lang="ar-SA" sz="4400" dirty="0"/>
          </a:p>
        </p:txBody>
      </p:sp>
      <p:pic>
        <p:nvPicPr>
          <p:cNvPr id="10" name="Picture 4" descr="قصة الفلاح الحكيم والملك قصص اطفال | موقع افض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40" y="3526771"/>
            <a:ext cx="4145430" cy="215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7" name="سهم إلى اليمين 6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>
              <a:solidFill>
                <a:srgbClr val="C00000"/>
              </a:solidFill>
            </a:endParaRPr>
          </a:p>
          <a:p>
            <a:pPr algn="l"/>
            <a:r>
              <a:rPr lang="ar-SA" sz="8800" b="1" dirty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9" y="3163277"/>
            <a:ext cx="302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الصَّفُّ </a:t>
            </a:r>
            <a:r>
              <a:rPr lang="ar-JO" sz="5400" b="1" cap="none" spc="0" dirty="0">
                <a:ln/>
                <a:solidFill>
                  <a:schemeClr val="accent4"/>
                </a:solidFill>
                <a:effectLst/>
              </a:rPr>
              <a:t>الثّالِث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9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rgbClr val="FFC000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rgbClr val="FFC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C000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226452"/>
              </p:ext>
            </p:extLst>
          </p:nvPr>
        </p:nvGraphicFramePr>
        <p:xfrm>
          <a:off x="2159563" y="1628800"/>
          <a:ext cx="7686650" cy="1584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843325"/>
                <a:gridCol w="3843325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محمود عثمان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أبو طه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</a:t>
                      </a:r>
                      <a:r>
                        <a:rPr lang="ar-SA" sz="2000" b="1" dirty="0" err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 خضر </a:t>
                      </a:r>
                      <a:r>
                        <a:rPr lang="ar-SA" sz="2000" b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حسن صلاح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4114800" y="3632200"/>
            <a:ext cx="4699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FFFF00"/>
                </a:solidFill>
              </a:rPr>
              <a:t>بإشراف الاستاذ عصام عبيد الله</a:t>
            </a:r>
            <a:endParaRPr lang="ar-SA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772632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820025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5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6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130300" y="2462681"/>
            <a:ext cx="207368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7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28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="" xmlns:a16="http://schemas.microsoft.com/office/drawing/2014/main" id="{9EAE5B3D-8034-4D9A-82FC-43C71E9D7E46}"/>
              </a:ext>
            </a:extLst>
          </p:cNvPr>
          <p:cNvSpPr txBox="1"/>
          <p:nvPr/>
        </p:nvSpPr>
        <p:spPr>
          <a:xfrm>
            <a:off x="2429691" y="3187337"/>
            <a:ext cx="627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6000" dirty="0">
                <a:solidFill>
                  <a:srgbClr val="FFFF00"/>
                </a:solidFill>
              </a:rPr>
              <a:t>الْجَمْعُ ضِمْنَ 99999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1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="" xmlns:a16="http://schemas.microsoft.com/office/drawing/2014/main" id="{F135FC82-1269-4FFC-81B3-88D04F8007DE}"/>
              </a:ext>
            </a:extLst>
          </p:cNvPr>
          <p:cNvSpPr txBox="1"/>
          <p:nvPr/>
        </p:nvSpPr>
        <p:spPr>
          <a:xfrm>
            <a:off x="1109799" y="2926239"/>
            <a:ext cx="9972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rgbClr val="FFFF00"/>
                </a:solidFill>
              </a:rPr>
              <a:t>أَنْ يَجِد الطّالِب </a:t>
            </a:r>
            <a:r>
              <a:rPr lang="ar-JO" sz="4000" dirty="0" smtClean="0">
                <a:solidFill>
                  <a:srgbClr val="FFFF00"/>
                </a:solidFill>
              </a:rPr>
              <a:t>ُ </a:t>
            </a:r>
            <a:r>
              <a:rPr lang="ar-JO" sz="4000" dirty="0">
                <a:solidFill>
                  <a:srgbClr val="FFFF00"/>
                </a:solidFill>
              </a:rPr>
              <a:t>ناتِجِ </a:t>
            </a:r>
            <a:r>
              <a:rPr lang="ar-SA" sz="4000" dirty="0" smtClean="0">
                <a:solidFill>
                  <a:srgbClr val="FFFF00"/>
                </a:solidFill>
              </a:rPr>
              <a:t>جمع </a:t>
            </a:r>
            <a:r>
              <a:rPr lang="ar-JO" sz="4000" dirty="0" smtClean="0">
                <a:solidFill>
                  <a:srgbClr val="FFFF00"/>
                </a:solidFill>
              </a:rPr>
              <a:t>عَدَدَينِ ضِمْنَ</a:t>
            </a:r>
            <a:r>
              <a:rPr lang="ar-SA" sz="4000" dirty="0" smtClean="0">
                <a:solidFill>
                  <a:srgbClr val="FFFF00"/>
                </a:solidFill>
              </a:rPr>
              <a:t> 999 99 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164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1083970" y="1692624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6" name="مربع نص 15">
            <a:hlinkClick r:id="rId9" action="ppaction://hlinksldjump"/>
          </p:cNvPr>
          <p:cNvSpPr txBox="1"/>
          <p:nvPr/>
        </p:nvSpPr>
        <p:spPr>
          <a:xfrm>
            <a:off x="1312477" y="2736991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="" xmlns:a16="http://schemas.microsoft.com/office/drawing/2014/main" id="{91E72A39-79C4-4FBE-A86C-A9B599BECC67}"/>
              </a:ext>
            </a:extLst>
          </p:cNvPr>
          <p:cNvSpPr txBox="1"/>
          <p:nvPr/>
        </p:nvSpPr>
        <p:spPr>
          <a:xfrm>
            <a:off x="561703" y="522514"/>
            <a:ext cx="109074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400" dirty="0">
                <a:solidFill>
                  <a:srgbClr val="FFFF00"/>
                </a:solidFill>
              </a:rPr>
              <a:t>عَدَد السَّيّارات في مُحافَظَةِ بيت لَحْم 28594 سَيّارَة وعَدَد السّيّارات في مُحافَظَةِ نابلُس 34541، ما عَدَد السّيّاراتِ في الْمُحافَظَتين؟</a:t>
            </a:r>
            <a:endParaRPr lang="en-US" sz="4400" dirty="0">
              <a:solidFill>
                <a:srgbClr val="FFFF00"/>
              </a:solidFill>
            </a:endParaRPr>
          </a:p>
        </p:txBody>
      </p:sp>
      <p:graphicFrame>
        <p:nvGraphicFramePr>
          <p:cNvPr id="8" name="جدول 8">
            <a:extLst>
              <a:ext uri="{FF2B5EF4-FFF2-40B4-BE49-F238E27FC236}">
                <a16:creationId xmlns="" xmlns:a16="http://schemas.microsoft.com/office/drawing/2014/main" id="{1D3DA1F3-C500-4171-83AC-D5FE16D70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757896"/>
              </p:ext>
            </p:extLst>
          </p:nvPr>
        </p:nvGraphicFramePr>
        <p:xfrm>
          <a:off x="796835" y="4075187"/>
          <a:ext cx="10437221" cy="2377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77042">
                  <a:extLst>
                    <a:ext uri="{9D8B030D-6E8A-4147-A177-3AD203B41FA5}">
                      <a16:colId xmlns="" xmlns:a16="http://schemas.microsoft.com/office/drawing/2014/main" val="3576618301"/>
                    </a:ext>
                  </a:extLst>
                </a:gridCol>
                <a:gridCol w="1777042">
                  <a:extLst>
                    <a:ext uri="{9D8B030D-6E8A-4147-A177-3AD203B41FA5}">
                      <a16:colId xmlns="" xmlns:a16="http://schemas.microsoft.com/office/drawing/2014/main" val="4194302106"/>
                    </a:ext>
                  </a:extLst>
                </a:gridCol>
                <a:gridCol w="1777042">
                  <a:extLst>
                    <a:ext uri="{9D8B030D-6E8A-4147-A177-3AD203B41FA5}">
                      <a16:colId xmlns="" xmlns:a16="http://schemas.microsoft.com/office/drawing/2014/main" val="3559427145"/>
                    </a:ext>
                  </a:extLst>
                </a:gridCol>
                <a:gridCol w="1777042">
                  <a:extLst>
                    <a:ext uri="{9D8B030D-6E8A-4147-A177-3AD203B41FA5}">
                      <a16:colId xmlns="" xmlns:a16="http://schemas.microsoft.com/office/drawing/2014/main" val="4218405653"/>
                    </a:ext>
                  </a:extLst>
                </a:gridCol>
                <a:gridCol w="1777042">
                  <a:extLst>
                    <a:ext uri="{9D8B030D-6E8A-4147-A177-3AD203B41FA5}">
                      <a16:colId xmlns="" xmlns:a16="http://schemas.microsoft.com/office/drawing/2014/main" val="370038014"/>
                    </a:ext>
                  </a:extLst>
                </a:gridCol>
                <a:gridCol w="1552011">
                  <a:extLst>
                    <a:ext uri="{9D8B030D-6E8A-4147-A177-3AD203B41FA5}">
                      <a16:colId xmlns="" xmlns:a16="http://schemas.microsoft.com/office/drawing/2014/main" val="2642608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عَشَراتِ الأُلوف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آحادِ الأُلوف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مِئات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عَشَرات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آحاد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ar-JO" sz="3600" dirty="0"/>
                    </a:p>
                    <a:p>
                      <a:r>
                        <a:rPr lang="ar-JO" sz="5400" dirty="0"/>
                        <a:t>+</a:t>
                      </a:r>
                      <a:r>
                        <a:rPr lang="ar-JO" sz="54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ar-JO" sz="5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8704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2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8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5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9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4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82749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3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4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5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4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3600" b="1" dirty="0"/>
                        <a:t>1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3723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9413196"/>
                  </a:ext>
                </a:extLst>
              </a:tr>
            </a:tbl>
          </a:graphicData>
        </a:graphic>
      </p:graphicFrame>
      <p:sp>
        <p:nvSpPr>
          <p:cNvPr id="9" name="مربع نص 8">
            <a:extLst>
              <a:ext uri="{FF2B5EF4-FFF2-40B4-BE49-F238E27FC236}">
                <a16:creationId xmlns="" xmlns:a16="http://schemas.microsoft.com/office/drawing/2014/main" id="{EA75E8E5-9038-43D2-8A6C-9B4BED0B4EF2}"/>
              </a:ext>
            </a:extLst>
          </p:cNvPr>
          <p:cNvSpPr txBox="1"/>
          <p:nvPr/>
        </p:nvSpPr>
        <p:spPr>
          <a:xfrm>
            <a:off x="8516983" y="5812547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FF0000"/>
                </a:solidFill>
              </a:rPr>
              <a:t>5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="" xmlns:a16="http://schemas.microsoft.com/office/drawing/2014/main" id="{FD350068-95B0-49E5-B9C7-7A87ABA79A76}"/>
              </a:ext>
            </a:extLst>
          </p:cNvPr>
          <p:cNvSpPr txBox="1"/>
          <p:nvPr/>
        </p:nvSpPr>
        <p:spPr>
          <a:xfrm>
            <a:off x="3187339" y="5812547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FF0000"/>
                </a:solidFill>
              </a:rPr>
              <a:t>3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673C4205-3EF3-4806-BB19-CD0D5CC599A5}"/>
              </a:ext>
            </a:extLst>
          </p:cNvPr>
          <p:cNvSpPr txBox="1"/>
          <p:nvPr/>
        </p:nvSpPr>
        <p:spPr>
          <a:xfrm>
            <a:off x="4902929" y="5727205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FF0000"/>
                </a:solidFill>
              </a:rPr>
              <a:t>1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8C63DA2A-BAA5-444A-9017-34D4A6D9ACD4}"/>
              </a:ext>
            </a:extLst>
          </p:cNvPr>
          <p:cNvSpPr txBox="1"/>
          <p:nvPr/>
        </p:nvSpPr>
        <p:spPr>
          <a:xfrm>
            <a:off x="6709956" y="5727205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FF0000"/>
                </a:solidFill>
              </a:rPr>
              <a:t>3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33ABE821-0344-412D-B96D-F3258BCB6AC0}"/>
              </a:ext>
            </a:extLst>
          </p:cNvPr>
          <p:cNvSpPr txBox="1"/>
          <p:nvPr/>
        </p:nvSpPr>
        <p:spPr>
          <a:xfrm>
            <a:off x="1354186" y="5727205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FF0000"/>
                </a:solidFill>
              </a:rPr>
              <a:t>6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="" xmlns:a16="http://schemas.microsoft.com/office/drawing/2014/main" id="{C5D99BFB-4C2F-44A9-B1AE-9525C3FE093B}"/>
              </a:ext>
            </a:extLst>
          </p:cNvPr>
          <p:cNvSpPr txBox="1"/>
          <p:nvPr/>
        </p:nvSpPr>
        <p:spPr>
          <a:xfrm>
            <a:off x="4902929" y="4089146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FF00"/>
                </a:solidFill>
              </a:rPr>
              <a:t>1</a:t>
            </a:r>
            <a:endParaRPr lang="en-US" sz="5400" dirty="0">
              <a:solidFill>
                <a:srgbClr val="00FF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="" xmlns:a16="http://schemas.microsoft.com/office/drawing/2014/main" id="{C5FEBB95-BD4C-43C1-83A6-18663E90F02B}"/>
              </a:ext>
            </a:extLst>
          </p:cNvPr>
          <p:cNvSpPr txBox="1"/>
          <p:nvPr/>
        </p:nvSpPr>
        <p:spPr>
          <a:xfrm>
            <a:off x="3030586" y="4075187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FF00"/>
                </a:solidFill>
              </a:rPr>
              <a:t>1</a:t>
            </a:r>
            <a:endParaRPr lang="en-US" sz="5400" dirty="0">
              <a:solidFill>
                <a:srgbClr val="00FF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="" xmlns:a16="http://schemas.microsoft.com/office/drawing/2014/main" id="{B53E94E6-C4F6-40C7-8636-2691E1C217BD}"/>
              </a:ext>
            </a:extLst>
          </p:cNvPr>
          <p:cNvSpPr txBox="1"/>
          <p:nvPr/>
        </p:nvSpPr>
        <p:spPr>
          <a:xfrm>
            <a:off x="1219205" y="4089146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FF00"/>
                </a:solidFill>
              </a:rPr>
              <a:t>1</a:t>
            </a:r>
            <a:endParaRPr lang="en-US" sz="5400" dirty="0">
              <a:solidFill>
                <a:srgbClr val="00FF00"/>
              </a:solidFill>
            </a:endParaRPr>
          </a:p>
        </p:txBody>
      </p:sp>
      <p:sp>
        <p:nvSpPr>
          <p:cNvPr id="17" name="مخطط انسيابي: شريط مثقب 16"/>
          <p:cNvSpPr/>
          <p:nvPr/>
        </p:nvSpPr>
        <p:spPr>
          <a:xfrm>
            <a:off x="9157063" y="2662796"/>
            <a:ext cx="2456329" cy="806823"/>
          </a:xfrm>
          <a:prstGeom prst="flowChartPunchedTap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المعطيات</a:t>
            </a:r>
          </a:p>
        </p:txBody>
      </p:sp>
      <p:sp>
        <p:nvSpPr>
          <p:cNvPr id="18" name="مخطط انسيابي: معالجة متعاقبة 17"/>
          <p:cNvSpPr/>
          <p:nvPr/>
        </p:nvSpPr>
        <p:spPr>
          <a:xfrm>
            <a:off x="4340506" y="1954585"/>
            <a:ext cx="4496517" cy="708211"/>
          </a:xfrm>
          <a:prstGeom prst="flowChartAlternate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800" dirty="0" smtClean="0"/>
              <a:t>عَدَد السيارات في بَيْتَ لَحْم: 28594</a:t>
            </a:r>
            <a:endParaRPr lang="ar-SA" sz="2800" dirty="0"/>
          </a:p>
        </p:txBody>
      </p:sp>
      <p:sp>
        <p:nvSpPr>
          <p:cNvPr id="20" name="مخطط انسيابي: معالجة متعاقبة 19"/>
          <p:cNvSpPr/>
          <p:nvPr/>
        </p:nvSpPr>
        <p:spPr>
          <a:xfrm>
            <a:off x="4791919" y="3043449"/>
            <a:ext cx="4045103" cy="708211"/>
          </a:xfrm>
          <a:prstGeom prst="flowChartAlternate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800" dirty="0" smtClean="0"/>
              <a:t>عَدَد السيارات في نابلِس: 34541</a:t>
            </a:r>
            <a:endParaRPr lang="ar-SA" sz="2800" dirty="0"/>
          </a:p>
        </p:txBody>
      </p:sp>
      <p:sp>
        <p:nvSpPr>
          <p:cNvPr id="21" name="وسيلة شرح على شكل سحابة 20"/>
          <p:cNvSpPr/>
          <p:nvPr/>
        </p:nvSpPr>
        <p:spPr>
          <a:xfrm>
            <a:off x="787078" y="1842051"/>
            <a:ext cx="3937323" cy="1909609"/>
          </a:xfrm>
          <a:prstGeom prst="cloudCallout">
            <a:avLst>
              <a:gd name="adj1" fmla="val -56928"/>
              <a:gd name="adj2" fmla="val 75280"/>
            </a:avLst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المَطلوب: ايجاد </a:t>
            </a:r>
            <a:r>
              <a:rPr lang="ar-SA" sz="3200" dirty="0" smtClean="0">
                <a:solidFill>
                  <a:schemeClr val="tx1"/>
                </a:solidFill>
              </a:rPr>
              <a:t>عَدد السّيّارات في المحافَظَتين</a:t>
            </a:r>
            <a:endParaRPr lang="ar-S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="" xmlns:a16="http://schemas.microsoft.com/office/drawing/2014/main" id="{91E72A39-79C4-4FBE-A86C-A9B599BECC67}"/>
              </a:ext>
            </a:extLst>
          </p:cNvPr>
          <p:cNvSpPr txBox="1"/>
          <p:nvPr/>
        </p:nvSpPr>
        <p:spPr>
          <a:xfrm>
            <a:off x="561703" y="522514"/>
            <a:ext cx="10907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dirty="0" smtClean="0">
                <a:solidFill>
                  <a:srgbClr val="FFFF00"/>
                </a:solidFill>
              </a:rPr>
              <a:t>قَطَفَ مُزارِع 35412 وَردةً في الشَّهر الأَوَّل وَ23599 في الشَّهْر الثّاني ، ما مَجموع ما قَطَفَه المُزارِع في الشَّهرين؟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1038" name="Picture 14" descr="صور لـ #قرية #العمل #عمل #تقليدي #مزارع #عمل_شا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" y="2768600"/>
            <a:ext cx="3571875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مربع نص 174">
            <a:extLst>
              <a:ext uri="{FF2B5EF4-FFF2-40B4-BE49-F238E27FC236}">
                <a16:creationId xmlns="" xmlns:a16="http://schemas.microsoft.com/office/drawing/2014/main" id="{C1C0F177-4307-4348-A5DF-07196F923523}"/>
              </a:ext>
            </a:extLst>
          </p:cNvPr>
          <p:cNvSpPr txBox="1"/>
          <p:nvPr/>
        </p:nvSpPr>
        <p:spPr>
          <a:xfrm>
            <a:off x="6102532" y="2047964"/>
            <a:ext cx="45458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8800" dirty="0" smtClean="0">
                <a:solidFill>
                  <a:srgbClr val="F1A19F"/>
                </a:solidFill>
              </a:rPr>
              <a:t>35412</a:t>
            </a:r>
            <a:endParaRPr lang="en-US" sz="8800" dirty="0">
              <a:solidFill>
                <a:srgbClr val="F1A19F"/>
              </a:solidFill>
            </a:endParaRPr>
          </a:p>
        </p:txBody>
      </p:sp>
      <p:sp>
        <p:nvSpPr>
          <p:cNvPr id="176" name="مربع نص 175">
            <a:extLst>
              <a:ext uri="{FF2B5EF4-FFF2-40B4-BE49-F238E27FC236}">
                <a16:creationId xmlns="" xmlns:a16="http://schemas.microsoft.com/office/drawing/2014/main" id="{0024720F-6302-41CD-88A7-0CD0541BFF36}"/>
              </a:ext>
            </a:extLst>
          </p:cNvPr>
          <p:cNvSpPr txBox="1"/>
          <p:nvPr/>
        </p:nvSpPr>
        <p:spPr>
          <a:xfrm>
            <a:off x="6217921" y="3901888"/>
            <a:ext cx="45458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8800" dirty="0" smtClean="0">
                <a:solidFill>
                  <a:srgbClr val="F1A19F"/>
                </a:solidFill>
              </a:rPr>
              <a:t>23599</a:t>
            </a:r>
            <a:endParaRPr lang="en-US" sz="8800" dirty="0">
              <a:solidFill>
                <a:srgbClr val="F1A19F"/>
              </a:solidFill>
            </a:endParaRPr>
          </a:p>
        </p:txBody>
      </p:sp>
      <p:sp>
        <p:nvSpPr>
          <p:cNvPr id="177" name="مربع نص 176">
            <a:extLst>
              <a:ext uri="{FF2B5EF4-FFF2-40B4-BE49-F238E27FC236}">
                <a16:creationId xmlns="" xmlns:a16="http://schemas.microsoft.com/office/drawing/2014/main" id="{B4C49A09-C827-4AB6-BD45-42C09828844C}"/>
              </a:ext>
            </a:extLst>
          </p:cNvPr>
          <p:cNvSpPr txBox="1"/>
          <p:nvPr/>
        </p:nvSpPr>
        <p:spPr>
          <a:xfrm>
            <a:off x="10156372" y="2981959"/>
            <a:ext cx="901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rgbClr val="FF0000"/>
                </a:solidFill>
              </a:rPr>
              <a:t>+</a:t>
            </a:r>
            <a:endParaRPr lang="en-US" sz="9600" dirty="0">
              <a:solidFill>
                <a:srgbClr val="FF0000"/>
              </a:solidFill>
            </a:endParaRPr>
          </a:p>
        </p:txBody>
      </p:sp>
      <p:cxnSp>
        <p:nvCxnSpPr>
          <p:cNvPr id="178" name="رابط مستقيم 177">
            <a:extLst>
              <a:ext uri="{FF2B5EF4-FFF2-40B4-BE49-F238E27FC236}">
                <a16:creationId xmlns="" xmlns:a16="http://schemas.microsoft.com/office/drawing/2014/main" id="{00C7263F-EF2A-4281-B008-85BB0D21C07D}"/>
              </a:ext>
            </a:extLst>
          </p:cNvPr>
          <p:cNvCxnSpPr>
            <a:cxnSpLocks/>
          </p:cNvCxnSpPr>
          <p:nvPr/>
        </p:nvCxnSpPr>
        <p:spPr>
          <a:xfrm flipH="1">
            <a:off x="6241870" y="4896757"/>
            <a:ext cx="4280262" cy="0"/>
          </a:xfrm>
          <a:prstGeom prst="line">
            <a:avLst/>
          </a:prstGeom>
          <a:ln w="793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سهم: لأسفل 10">
            <a:extLst>
              <a:ext uri="{FF2B5EF4-FFF2-40B4-BE49-F238E27FC236}">
                <a16:creationId xmlns="" xmlns:a16="http://schemas.microsoft.com/office/drawing/2014/main" id="{72E24319-0143-40B0-904A-494FDCA8B463}"/>
              </a:ext>
            </a:extLst>
          </p:cNvPr>
          <p:cNvSpPr/>
          <p:nvPr/>
        </p:nvSpPr>
        <p:spPr>
          <a:xfrm>
            <a:off x="9505335" y="3128303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مربع نص 179">
            <a:extLst>
              <a:ext uri="{FF2B5EF4-FFF2-40B4-BE49-F238E27FC236}">
                <a16:creationId xmlns="" xmlns:a16="http://schemas.microsoft.com/office/drawing/2014/main" id="{34F62E69-937C-42D2-A2A2-0BEE68AD55D6}"/>
              </a:ext>
            </a:extLst>
          </p:cNvPr>
          <p:cNvSpPr txBox="1"/>
          <p:nvPr/>
        </p:nvSpPr>
        <p:spPr>
          <a:xfrm>
            <a:off x="9494520" y="5009510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>
                <a:solidFill>
                  <a:schemeClr val="accent1"/>
                </a:solidFill>
              </a:rPr>
              <a:t>1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81" name="سهم: لأسفل 13">
            <a:extLst>
              <a:ext uri="{FF2B5EF4-FFF2-40B4-BE49-F238E27FC236}">
                <a16:creationId xmlns="" xmlns:a16="http://schemas.microsoft.com/office/drawing/2014/main" id="{79404980-22B9-456F-82D7-B2C993C54B29}"/>
              </a:ext>
            </a:extLst>
          </p:cNvPr>
          <p:cNvSpPr/>
          <p:nvPr/>
        </p:nvSpPr>
        <p:spPr>
          <a:xfrm>
            <a:off x="8871856" y="3095247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مربع نص 181">
            <a:extLst>
              <a:ext uri="{FF2B5EF4-FFF2-40B4-BE49-F238E27FC236}">
                <a16:creationId xmlns="" xmlns:a16="http://schemas.microsoft.com/office/drawing/2014/main" id="{CDDD08EE-FA36-43E1-8DF4-B02B99F8AD47}"/>
              </a:ext>
            </a:extLst>
          </p:cNvPr>
          <p:cNvSpPr txBox="1"/>
          <p:nvPr/>
        </p:nvSpPr>
        <p:spPr>
          <a:xfrm>
            <a:off x="8820868" y="5004696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>
                <a:solidFill>
                  <a:schemeClr val="accent1"/>
                </a:solidFill>
              </a:rPr>
              <a:t>1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83" name="سهم: لأسفل 15">
            <a:extLst>
              <a:ext uri="{FF2B5EF4-FFF2-40B4-BE49-F238E27FC236}">
                <a16:creationId xmlns="" xmlns:a16="http://schemas.microsoft.com/office/drawing/2014/main" id="{93D23391-D4C5-42BA-AA50-A42E21680A1C}"/>
              </a:ext>
            </a:extLst>
          </p:cNvPr>
          <p:cNvSpPr/>
          <p:nvPr/>
        </p:nvSpPr>
        <p:spPr>
          <a:xfrm>
            <a:off x="8282481" y="3138196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مربع نص 183">
            <a:extLst>
              <a:ext uri="{FF2B5EF4-FFF2-40B4-BE49-F238E27FC236}">
                <a16:creationId xmlns="" xmlns:a16="http://schemas.microsoft.com/office/drawing/2014/main" id="{8143A00E-7254-4D39-9409-61F4E7ABA80D}"/>
              </a:ext>
            </a:extLst>
          </p:cNvPr>
          <p:cNvSpPr txBox="1"/>
          <p:nvPr/>
        </p:nvSpPr>
        <p:spPr>
          <a:xfrm>
            <a:off x="8183880" y="5078240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0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85" name="سهم: لأسفل 18">
            <a:extLst>
              <a:ext uri="{FF2B5EF4-FFF2-40B4-BE49-F238E27FC236}">
                <a16:creationId xmlns="" xmlns:a16="http://schemas.microsoft.com/office/drawing/2014/main" id="{69F76683-2CF8-4C8D-AA56-5FE739F8EBB9}"/>
              </a:ext>
            </a:extLst>
          </p:cNvPr>
          <p:cNvSpPr/>
          <p:nvPr/>
        </p:nvSpPr>
        <p:spPr>
          <a:xfrm>
            <a:off x="7656871" y="3121753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مربع نص 185">
            <a:extLst>
              <a:ext uri="{FF2B5EF4-FFF2-40B4-BE49-F238E27FC236}">
                <a16:creationId xmlns="" xmlns:a16="http://schemas.microsoft.com/office/drawing/2014/main" id="{CB8DD9F9-0994-4BD6-BD6A-5750ED86FB81}"/>
              </a:ext>
            </a:extLst>
          </p:cNvPr>
          <p:cNvSpPr txBox="1"/>
          <p:nvPr/>
        </p:nvSpPr>
        <p:spPr>
          <a:xfrm>
            <a:off x="7559389" y="5078240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>
                <a:solidFill>
                  <a:schemeClr val="accent1"/>
                </a:solidFill>
              </a:rPr>
              <a:t>9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87" name="سهم: لأسفل 20">
            <a:extLst>
              <a:ext uri="{FF2B5EF4-FFF2-40B4-BE49-F238E27FC236}">
                <a16:creationId xmlns="" xmlns:a16="http://schemas.microsoft.com/office/drawing/2014/main" id="{B6E05582-1606-4E1A-929A-277FC863560F}"/>
              </a:ext>
            </a:extLst>
          </p:cNvPr>
          <p:cNvSpPr/>
          <p:nvPr/>
        </p:nvSpPr>
        <p:spPr>
          <a:xfrm>
            <a:off x="7047474" y="3138196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مربع نص 187">
            <a:extLst>
              <a:ext uri="{FF2B5EF4-FFF2-40B4-BE49-F238E27FC236}">
                <a16:creationId xmlns="" xmlns:a16="http://schemas.microsoft.com/office/drawing/2014/main" id="{0B1608A3-8497-4896-94DA-3A0ED7B1386A}"/>
              </a:ext>
            </a:extLst>
          </p:cNvPr>
          <p:cNvSpPr txBox="1"/>
          <p:nvPr/>
        </p:nvSpPr>
        <p:spPr>
          <a:xfrm>
            <a:off x="6934898" y="5078240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>
                <a:solidFill>
                  <a:schemeClr val="accent1"/>
                </a:solidFill>
              </a:rPr>
              <a:t>5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89" name="مربع نص 188">
            <a:extLst>
              <a:ext uri="{FF2B5EF4-FFF2-40B4-BE49-F238E27FC236}">
                <a16:creationId xmlns="" xmlns:a16="http://schemas.microsoft.com/office/drawing/2014/main" id="{B8E252BF-FAD4-45EA-8F98-E50482C955D8}"/>
              </a:ext>
            </a:extLst>
          </p:cNvPr>
          <p:cNvSpPr txBox="1"/>
          <p:nvPr/>
        </p:nvSpPr>
        <p:spPr>
          <a:xfrm>
            <a:off x="8540930" y="1658626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/>
              <a:t>1</a:t>
            </a:r>
            <a:endParaRPr lang="en-US" sz="6600" dirty="0"/>
          </a:p>
        </p:txBody>
      </p:sp>
      <p:sp>
        <p:nvSpPr>
          <p:cNvPr id="190" name="مربع نص 189">
            <a:extLst>
              <a:ext uri="{FF2B5EF4-FFF2-40B4-BE49-F238E27FC236}">
                <a16:creationId xmlns="" xmlns:a16="http://schemas.microsoft.com/office/drawing/2014/main" id="{CB5C0823-8886-43E2-B4B3-7AD69C8ED380}"/>
              </a:ext>
            </a:extLst>
          </p:cNvPr>
          <p:cNvSpPr txBox="1"/>
          <p:nvPr/>
        </p:nvSpPr>
        <p:spPr>
          <a:xfrm>
            <a:off x="8009913" y="1692167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/>
              <a:t>1</a:t>
            </a:r>
            <a:endParaRPr lang="en-US" sz="6600" dirty="0"/>
          </a:p>
        </p:txBody>
      </p:sp>
      <p:sp>
        <p:nvSpPr>
          <p:cNvPr id="191" name="مربع نص 190">
            <a:extLst>
              <a:ext uri="{FF2B5EF4-FFF2-40B4-BE49-F238E27FC236}">
                <a16:creationId xmlns="" xmlns:a16="http://schemas.microsoft.com/office/drawing/2014/main" id="{96FD0C88-F102-4AAA-BA74-418CFE91E475}"/>
              </a:ext>
            </a:extLst>
          </p:cNvPr>
          <p:cNvSpPr txBox="1"/>
          <p:nvPr/>
        </p:nvSpPr>
        <p:spPr>
          <a:xfrm>
            <a:off x="7402056" y="1707934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/>
              <a:t>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666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9" grpId="0" animBg="1"/>
      <p:bldP spid="180" grpId="0"/>
      <p:bldP spid="181" grpId="0" animBg="1"/>
      <p:bldP spid="182" grpId="0"/>
      <p:bldP spid="183" grpId="0" animBg="1"/>
      <p:bldP spid="184" grpId="0"/>
      <p:bldP spid="185" grpId="0" animBg="1"/>
      <p:bldP spid="186" grpId="0"/>
      <p:bldP spid="187" grpId="0" animBg="1"/>
      <p:bldP spid="188" grpId="0"/>
      <p:bldP spid="189" grpId="0"/>
      <p:bldP spid="190" grpId="0"/>
      <p:bldP spid="19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Teacher PNG Transparent Images | PNG All">
            <a:extLst>
              <a:ext uri="{FF2B5EF4-FFF2-40B4-BE49-F238E27FC236}">
                <a16:creationId xmlns="" xmlns:a16="http://schemas.microsoft.com/office/drawing/2014/main" id="{37A32088-E7D9-46FF-A990-2E00FD9D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389" y="2330631"/>
            <a:ext cx="2207623" cy="36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="" xmlns:a16="http://schemas.microsoft.com/office/drawing/2014/main" id="{941B2BBE-572D-4862-80B3-EB9E6DC557F2}"/>
              </a:ext>
            </a:extLst>
          </p:cNvPr>
          <p:cNvSpPr/>
          <p:nvPr/>
        </p:nvSpPr>
        <p:spPr>
          <a:xfrm>
            <a:off x="953589" y="462642"/>
            <a:ext cx="5142411" cy="1867989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JO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هَيّا بِنا نَجْمَع الأَعدادِ التّالِية</a:t>
            </a:r>
            <a:endParaRPr lang="en-US" sz="3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C1C0F177-4307-4348-A5DF-07196F923523}"/>
              </a:ext>
            </a:extLst>
          </p:cNvPr>
          <p:cNvSpPr txBox="1"/>
          <p:nvPr/>
        </p:nvSpPr>
        <p:spPr>
          <a:xfrm>
            <a:off x="6096000" y="1396636"/>
            <a:ext cx="45458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800" dirty="0">
                <a:solidFill>
                  <a:srgbClr val="F1A19F"/>
                </a:solidFill>
              </a:rPr>
              <a:t>45236</a:t>
            </a:r>
            <a:endParaRPr lang="en-US" sz="8800" dirty="0">
              <a:solidFill>
                <a:srgbClr val="F1A19F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="" xmlns:a16="http://schemas.microsoft.com/office/drawing/2014/main" id="{0024720F-6302-41CD-88A7-0CD0541BFF36}"/>
              </a:ext>
            </a:extLst>
          </p:cNvPr>
          <p:cNvSpPr txBox="1"/>
          <p:nvPr/>
        </p:nvSpPr>
        <p:spPr>
          <a:xfrm>
            <a:off x="6211389" y="3250560"/>
            <a:ext cx="45458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800" dirty="0">
                <a:solidFill>
                  <a:srgbClr val="F1A19F"/>
                </a:solidFill>
              </a:rPr>
              <a:t>36793</a:t>
            </a:r>
            <a:endParaRPr lang="en-US" sz="8800" dirty="0">
              <a:solidFill>
                <a:srgbClr val="F1A19F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="" xmlns:a16="http://schemas.microsoft.com/office/drawing/2014/main" id="{B4C49A09-C827-4AB6-BD45-42C09828844C}"/>
              </a:ext>
            </a:extLst>
          </p:cNvPr>
          <p:cNvSpPr txBox="1"/>
          <p:nvPr/>
        </p:nvSpPr>
        <p:spPr>
          <a:xfrm>
            <a:off x="10149840" y="2330631"/>
            <a:ext cx="901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rgbClr val="FF0000"/>
                </a:solidFill>
              </a:rPr>
              <a:t>+</a:t>
            </a:r>
            <a:endParaRPr lang="en-US" sz="9600" dirty="0">
              <a:solidFill>
                <a:srgbClr val="FF0000"/>
              </a:solidFill>
            </a:endParaRPr>
          </a:p>
        </p:txBody>
      </p:sp>
      <p:cxnSp>
        <p:nvCxnSpPr>
          <p:cNvPr id="8" name="رابط مستقيم 7">
            <a:extLst>
              <a:ext uri="{FF2B5EF4-FFF2-40B4-BE49-F238E27FC236}">
                <a16:creationId xmlns="" xmlns:a16="http://schemas.microsoft.com/office/drawing/2014/main" id="{00C7263F-EF2A-4281-B008-85BB0D21C07D}"/>
              </a:ext>
            </a:extLst>
          </p:cNvPr>
          <p:cNvCxnSpPr>
            <a:cxnSpLocks/>
          </p:cNvCxnSpPr>
          <p:nvPr/>
        </p:nvCxnSpPr>
        <p:spPr>
          <a:xfrm flipH="1">
            <a:off x="6235338" y="4245429"/>
            <a:ext cx="4280262" cy="0"/>
          </a:xfrm>
          <a:prstGeom prst="line">
            <a:avLst/>
          </a:prstGeom>
          <a:ln w="793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سهم: لأسفل 10">
            <a:extLst>
              <a:ext uri="{FF2B5EF4-FFF2-40B4-BE49-F238E27FC236}">
                <a16:creationId xmlns="" xmlns:a16="http://schemas.microsoft.com/office/drawing/2014/main" id="{72E24319-0143-40B0-904A-494FDCA8B463}"/>
              </a:ext>
            </a:extLst>
          </p:cNvPr>
          <p:cNvSpPr/>
          <p:nvPr/>
        </p:nvSpPr>
        <p:spPr>
          <a:xfrm>
            <a:off x="9498803" y="2476975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34F62E69-937C-42D2-A2A2-0BEE68AD55D6}"/>
              </a:ext>
            </a:extLst>
          </p:cNvPr>
          <p:cNvSpPr txBox="1"/>
          <p:nvPr/>
        </p:nvSpPr>
        <p:spPr>
          <a:xfrm>
            <a:off x="9487988" y="4358182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9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4" name="سهم: لأسفل 13">
            <a:extLst>
              <a:ext uri="{FF2B5EF4-FFF2-40B4-BE49-F238E27FC236}">
                <a16:creationId xmlns="" xmlns:a16="http://schemas.microsoft.com/office/drawing/2014/main" id="{79404980-22B9-456F-82D7-B2C993C54B29}"/>
              </a:ext>
            </a:extLst>
          </p:cNvPr>
          <p:cNvSpPr/>
          <p:nvPr/>
        </p:nvSpPr>
        <p:spPr>
          <a:xfrm>
            <a:off x="8865324" y="2443919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ربع نص 14">
            <a:extLst>
              <a:ext uri="{FF2B5EF4-FFF2-40B4-BE49-F238E27FC236}">
                <a16:creationId xmlns="" xmlns:a16="http://schemas.microsoft.com/office/drawing/2014/main" id="{CDDD08EE-FA36-43E1-8DF4-B02B99F8AD47}"/>
              </a:ext>
            </a:extLst>
          </p:cNvPr>
          <p:cNvSpPr txBox="1"/>
          <p:nvPr/>
        </p:nvSpPr>
        <p:spPr>
          <a:xfrm>
            <a:off x="8814336" y="4353368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2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6" name="سهم: لأسفل 15">
            <a:extLst>
              <a:ext uri="{FF2B5EF4-FFF2-40B4-BE49-F238E27FC236}">
                <a16:creationId xmlns="" xmlns:a16="http://schemas.microsoft.com/office/drawing/2014/main" id="{93D23391-D4C5-42BA-AA50-A42E21680A1C}"/>
              </a:ext>
            </a:extLst>
          </p:cNvPr>
          <p:cNvSpPr/>
          <p:nvPr/>
        </p:nvSpPr>
        <p:spPr>
          <a:xfrm>
            <a:off x="8275949" y="2486868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ربع نص 17">
            <a:extLst>
              <a:ext uri="{FF2B5EF4-FFF2-40B4-BE49-F238E27FC236}">
                <a16:creationId xmlns="" xmlns:a16="http://schemas.microsoft.com/office/drawing/2014/main" id="{8143A00E-7254-4D39-9409-61F4E7ABA80D}"/>
              </a:ext>
            </a:extLst>
          </p:cNvPr>
          <p:cNvSpPr txBox="1"/>
          <p:nvPr/>
        </p:nvSpPr>
        <p:spPr>
          <a:xfrm>
            <a:off x="8177348" y="4426912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0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9" name="سهم: لأسفل 18">
            <a:extLst>
              <a:ext uri="{FF2B5EF4-FFF2-40B4-BE49-F238E27FC236}">
                <a16:creationId xmlns="" xmlns:a16="http://schemas.microsoft.com/office/drawing/2014/main" id="{69F76683-2CF8-4C8D-AA56-5FE739F8EBB9}"/>
              </a:ext>
            </a:extLst>
          </p:cNvPr>
          <p:cNvSpPr/>
          <p:nvPr/>
        </p:nvSpPr>
        <p:spPr>
          <a:xfrm>
            <a:off x="7650339" y="2470425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CB8DD9F9-0994-4BD6-BD6A-5750ED86FB81}"/>
              </a:ext>
            </a:extLst>
          </p:cNvPr>
          <p:cNvSpPr txBox="1"/>
          <p:nvPr/>
        </p:nvSpPr>
        <p:spPr>
          <a:xfrm>
            <a:off x="7552857" y="4426912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2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21" name="سهم: لأسفل 20">
            <a:extLst>
              <a:ext uri="{FF2B5EF4-FFF2-40B4-BE49-F238E27FC236}">
                <a16:creationId xmlns="" xmlns:a16="http://schemas.microsoft.com/office/drawing/2014/main" id="{B6E05582-1606-4E1A-929A-277FC863560F}"/>
              </a:ext>
            </a:extLst>
          </p:cNvPr>
          <p:cNvSpPr/>
          <p:nvPr/>
        </p:nvSpPr>
        <p:spPr>
          <a:xfrm>
            <a:off x="7040942" y="2486868"/>
            <a:ext cx="30494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مربع نص 21">
            <a:extLst>
              <a:ext uri="{FF2B5EF4-FFF2-40B4-BE49-F238E27FC236}">
                <a16:creationId xmlns="" xmlns:a16="http://schemas.microsoft.com/office/drawing/2014/main" id="{0B1608A3-8497-4896-94DA-3A0ED7B1386A}"/>
              </a:ext>
            </a:extLst>
          </p:cNvPr>
          <p:cNvSpPr txBox="1"/>
          <p:nvPr/>
        </p:nvSpPr>
        <p:spPr>
          <a:xfrm>
            <a:off x="6928366" y="4426912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chemeClr val="accent1"/>
                </a:solidFill>
              </a:rPr>
              <a:t>8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="" xmlns:a16="http://schemas.microsoft.com/office/drawing/2014/main" id="{B8E252BF-FAD4-45EA-8F98-E50482C955D8}"/>
              </a:ext>
            </a:extLst>
          </p:cNvPr>
          <p:cNvSpPr txBox="1"/>
          <p:nvPr/>
        </p:nvSpPr>
        <p:spPr>
          <a:xfrm>
            <a:off x="7955280" y="769094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rgbClr val="FFFF00"/>
                </a:solidFill>
              </a:rPr>
              <a:t>1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="" xmlns:a16="http://schemas.microsoft.com/office/drawing/2014/main" id="{CB5C0823-8886-43E2-B4B3-7AD69C8ED380}"/>
              </a:ext>
            </a:extLst>
          </p:cNvPr>
          <p:cNvSpPr txBox="1"/>
          <p:nvPr/>
        </p:nvSpPr>
        <p:spPr>
          <a:xfrm>
            <a:off x="7341529" y="817313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rgbClr val="FFFF00"/>
                </a:solidFill>
              </a:rPr>
              <a:t>1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="" xmlns:a16="http://schemas.microsoft.com/office/drawing/2014/main" id="{96FD0C88-F102-4AAA-BA74-418CFE91E475}"/>
              </a:ext>
            </a:extLst>
          </p:cNvPr>
          <p:cNvSpPr txBox="1"/>
          <p:nvPr/>
        </p:nvSpPr>
        <p:spPr>
          <a:xfrm>
            <a:off x="6777445" y="833756"/>
            <a:ext cx="661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>
                <a:solidFill>
                  <a:srgbClr val="FFFF00"/>
                </a:solidFill>
              </a:rPr>
              <a:t>1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6" grpId="0" animBg="1"/>
      <p:bldP spid="18" grpId="0"/>
      <p:bldP spid="19" grpId="0" animBg="1"/>
      <p:bldP spid="20" grpId="0"/>
      <p:bldP spid="21" grpId="0" animBg="1"/>
      <p:bldP spid="22" grpId="0"/>
      <p:bldP spid="23" grpId="0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Teacher PNG Transparent Images | PNG All">
            <a:extLst>
              <a:ext uri="{FF2B5EF4-FFF2-40B4-BE49-F238E27FC236}">
                <a16:creationId xmlns="" xmlns:a16="http://schemas.microsoft.com/office/drawing/2014/main" id="{37A32088-E7D9-46FF-A990-2E00FD9D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389" y="2330631"/>
            <a:ext cx="2207623" cy="36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="" xmlns:a16="http://schemas.microsoft.com/office/drawing/2014/main" id="{941B2BBE-572D-4862-80B3-EB9E6DC557F2}"/>
              </a:ext>
            </a:extLst>
          </p:cNvPr>
          <p:cNvSpPr/>
          <p:nvPr/>
        </p:nvSpPr>
        <p:spPr>
          <a:xfrm>
            <a:off x="338506" y="385606"/>
            <a:ext cx="6244045" cy="1867989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JO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هَيّا بِنا نُحَوّل مِنْ جْمَع أُفقي إِلى عَمودي وَنَجْمَع</a:t>
            </a:r>
            <a:endParaRPr lang="en-US" sz="3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C1C0F177-4307-4348-A5DF-07196F923523}"/>
              </a:ext>
            </a:extLst>
          </p:cNvPr>
          <p:cNvSpPr txBox="1"/>
          <p:nvPr/>
        </p:nvSpPr>
        <p:spPr>
          <a:xfrm>
            <a:off x="8103326" y="749817"/>
            <a:ext cx="45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800" dirty="0">
                <a:solidFill>
                  <a:srgbClr val="F1A19F"/>
                </a:solidFill>
              </a:rPr>
              <a:t>15482</a:t>
            </a:r>
            <a:endParaRPr lang="en-US" sz="4800" dirty="0">
              <a:solidFill>
                <a:srgbClr val="F1A19F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="" xmlns:a16="http://schemas.microsoft.com/office/drawing/2014/main" id="{0024720F-6302-41CD-88A7-0CD0541BFF36}"/>
              </a:ext>
            </a:extLst>
          </p:cNvPr>
          <p:cNvSpPr txBox="1"/>
          <p:nvPr/>
        </p:nvSpPr>
        <p:spPr>
          <a:xfrm>
            <a:off x="5743653" y="749817"/>
            <a:ext cx="45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800" dirty="0" smtClean="0">
                <a:solidFill>
                  <a:srgbClr val="F1A19F"/>
                </a:solidFill>
              </a:rPr>
              <a:t>704</a:t>
            </a:r>
            <a:r>
              <a:rPr lang="ar-SA" sz="4800" dirty="0" smtClean="0">
                <a:solidFill>
                  <a:srgbClr val="F1A19F"/>
                </a:solidFill>
              </a:rPr>
              <a:t>4</a:t>
            </a:r>
            <a:r>
              <a:rPr lang="ar-JO" sz="4800" dirty="0" smtClean="0">
                <a:solidFill>
                  <a:srgbClr val="F1A19F"/>
                </a:solidFill>
              </a:rPr>
              <a:t>3</a:t>
            </a:r>
            <a:endParaRPr lang="en-US" sz="4800" dirty="0">
              <a:solidFill>
                <a:srgbClr val="F1A19F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="" xmlns:a16="http://schemas.microsoft.com/office/drawing/2014/main" id="{B4C49A09-C827-4AB6-BD45-42C09828844C}"/>
              </a:ext>
            </a:extLst>
          </p:cNvPr>
          <p:cNvSpPr txBox="1"/>
          <p:nvPr/>
        </p:nvSpPr>
        <p:spPr>
          <a:xfrm>
            <a:off x="8586651" y="709227"/>
            <a:ext cx="90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dirty="0">
                <a:solidFill>
                  <a:srgbClr val="FF0000"/>
                </a:solidFill>
              </a:rPr>
              <a:t>+</a:t>
            </a:r>
            <a:endParaRPr lang="en-US" sz="4800" dirty="0">
              <a:solidFill>
                <a:srgbClr val="FF0000"/>
              </a:solidFill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="" xmlns:a16="http://schemas.microsoft.com/office/drawing/2014/main" id="{3548ACEF-414A-4A4A-8807-EA05CDB57CF7}"/>
              </a:ext>
            </a:extLst>
          </p:cNvPr>
          <p:cNvGrpSpPr/>
          <p:nvPr/>
        </p:nvGrpSpPr>
        <p:grpSpPr>
          <a:xfrm>
            <a:off x="415834" y="5461364"/>
            <a:ext cx="3252651" cy="1371600"/>
            <a:chOff x="561703" y="5381897"/>
            <a:chExt cx="3252651" cy="1371600"/>
          </a:xfrm>
        </p:grpSpPr>
        <p:sp>
          <p:nvSpPr>
            <p:cNvPr id="24" name="سهم إلى اليمين 4">
              <a:extLst>
                <a:ext uri="{FF2B5EF4-FFF2-40B4-BE49-F238E27FC236}">
                  <a16:creationId xmlns="" xmlns:a16="http://schemas.microsoft.com/office/drawing/2014/main" id="{C74144D1-B05E-4839-AEF2-AB8689A2027A}"/>
                </a:ext>
              </a:extLst>
            </p:cNvPr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="" xmlns:a16="http://schemas.microsoft.com/office/drawing/2014/main" id="{DA4194A7-A38A-4F65-939D-28C9D003AC8F}"/>
                </a:ext>
              </a:extLst>
            </p:cNvPr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  <p:sp>
        <p:nvSpPr>
          <p:cNvPr id="26" name="مربع نص 25">
            <a:extLst>
              <a:ext uri="{FF2B5EF4-FFF2-40B4-BE49-F238E27FC236}">
                <a16:creationId xmlns="" xmlns:a16="http://schemas.microsoft.com/office/drawing/2014/main" id="{3EEA82AD-B3F0-4788-9801-67CC5981B5F7}"/>
              </a:ext>
            </a:extLst>
          </p:cNvPr>
          <p:cNvSpPr txBox="1"/>
          <p:nvPr/>
        </p:nvSpPr>
        <p:spPr>
          <a:xfrm>
            <a:off x="6357955" y="709227"/>
            <a:ext cx="90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dirty="0">
                <a:solidFill>
                  <a:srgbClr val="FF0000"/>
                </a:solidFill>
              </a:rPr>
              <a:t>=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="" xmlns:a16="http://schemas.microsoft.com/office/drawing/2014/main" id="{1613AEEA-5A9A-4005-A391-D5A418F793CD}"/>
              </a:ext>
            </a:extLst>
          </p:cNvPr>
          <p:cNvSpPr/>
          <p:nvPr/>
        </p:nvSpPr>
        <p:spPr>
          <a:xfrm>
            <a:off x="7338543" y="2113232"/>
            <a:ext cx="3161211" cy="83099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="" xmlns:a16="http://schemas.microsoft.com/office/drawing/2014/main" id="{C25450E9-65FB-4AAF-ADA6-3FBEA12899A4}"/>
              </a:ext>
            </a:extLst>
          </p:cNvPr>
          <p:cNvSpPr/>
          <p:nvPr/>
        </p:nvSpPr>
        <p:spPr>
          <a:xfrm>
            <a:off x="7456713" y="5107160"/>
            <a:ext cx="3161211" cy="83099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="" xmlns:a16="http://schemas.microsoft.com/office/drawing/2014/main" id="{5584D5EA-6967-4387-942A-38DF2AEE2169}"/>
              </a:ext>
            </a:extLst>
          </p:cNvPr>
          <p:cNvSpPr/>
          <p:nvPr/>
        </p:nvSpPr>
        <p:spPr>
          <a:xfrm>
            <a:off x="7377207" y="3557827"/>
            <a:ext cx="3161211" cy="83099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رابط مستقيم 28">
            <a:extLst>
              <a:ext uri="{FF2B5EF4-FFF2-40B4-BE49-F238E27FC236}">
                <a16:creationId xmlns="" xmlns:a16="http://schemas.microsoft.com/office/drawing/2014/main" id="{150230CB-5952-4886-95A8-79588C097F69}"/>
              </a:ext>
            </a:extLst>
          </p:cNvPr>
          <p:cNvCxnSpPr>
            <a:cxnSpLocks/>
          </p:cNvCxnSpPr>
          <p:nvPr/>
        </p:nvCxnSpPr>
        <p:spPr>
          <a:xfrm flipH="1">
            <a:off x="6797041" y="4728755"/>
            <a:ext cx="4280262" cy="0"/>
          </a:xfrm>
          <a:prstGeom prst="line">
            <a:avLst/>
          </a:prstGeom>
          <a:ln w="793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29">
            <a:extLst>
              <a:ext uri="{FF2B5EF4-FFF2-40B4-BE49-F238E27FC236}">
                <a16:creationId xmlns="" xmlns:a16="http://schemas.microsoft.com/office/drawing/2014/main" id="{F98D1B25-E8FB-4FEB-922A-95B4BB3049EB}"/>
              </a:ext>
            </a:extLst>
          </p:cNvPr>
          <p:cNvSpPr txBox="1"/>
          <p:nvPr/>
        </p:nvSpPr>
        <p:spPr>
          <a:xfrm>
            <a:off x="10425207" y="2884674"/>
            <a:ext cx="90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dirty="0">
                <a:solidFill>
                  <a:srgbClr val="FF0000"/>
                </a:solidFill>
              </a:rPr>
              <a:t>+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="" xmlns:a16="http://schemas.microsoft.com/office/drawing/2014/main" id="{88C4F606-A481-4AD3-B1B3-7A98F1AB333F}"/>
              </a:ext>
            </a:extLst>
          </p:cNvPr>
          <p:cNvSpPr txBox="1"/>
          <p:nvPr/>
        </p:nvSpPr>
        <p:spPr>
          <a:xfrm>
            <a:off x="6685964" y="2178399"/>
            <a:ext cx="45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800" dirty="0"/>
              <a:t>15482</a:t>
            </a:r>
            <a:endParaRPr lang="en-US" sz="4800" dirty="0"/>
          </a:p>
        </p:txBody>
      </p:sp>
      <p:sp>
        <p:nvSpPr>
          <p:cNvPr id="32" name="مربع نص 31">
            <a:extLst>
              <a:ext uri="{FF2B5EF4-FFF2-40B4-BE49-F238E27FC236}">
                <a16:creationId xmlns="" xmlns:a16="http://schemas.microsoft.com/office/drawing/2014/main" id="{7831B781-781F-4828-A54C-B198D2EF0E3E}"/>
              </a:ext>
            </a:extLst>
          </p:cNvPr>
          <p:cNvSpPr txBox="1"/>
          <p:nvPr/>
        </p:nvSpPr>
        <p:spPr>
          <a:xfrm>
            <a:off x="6764381" y="3563270"/>
            <a:ext cx="45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800" dirty="0" smtClean="0"/>
              <a:t>70</a:t>
            </a:r>
            <a:r>
              <a:rPr lang="ar-SA" sz="4800" dirty="0" smtClean="0"/>
              <a:t>64</a:t>
            </a:r>
            <a:r>
              <a:rPr lang="ar-JO" sz="4800" dirty="0" smtClean="0"/>
              <a:t>3</a:t>
            </a:r>
            <a:endParaRPr lang="en-US" sz="4800" dirty="0"/>
          </a:p>
        </p:txBody>
      </p:sp>
      <p:sp>
        <p:nvSpPr>
          <p:cNvPr id="33" name="سهم: لأسفل 32">
            <a:extLst>
              <a:ext uri="{FF2B5EF4-FFF2-40B4-BE49-F238E27FC236}">
                <a16:creationId xmlns="" xmlns:a16="http://schemas.microsoft.com/office/drawing/2014/main" id="{EA97DE6E-A055-49B5-A6DB-CF28F0E7AD87}"/>
              </a:ext>
            </a:extLst>
          </p:cNvPr>
          <p:cNvSpPr/>
          <p:nvPr/>
        </p:nvSpPr>
        <p:spPr>
          <a:xfrm>
            <a:off x="9559751" y="2749726"/>
            <a:ext cx="23739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مربع نص 33">
            <a:extLst>
              <a:ext uri="{FF2B5EF4-FFF2-40B4-BE49-F238E27FC236}">
                <a16:creationId xmlns="" xmlns:a16="http://schemas.microsoft.com/office/drawing/2014/main" id="{76C82586-91D6-44B5-90BB-BF3A217F5521}"/>
              </a:ext>
            </a:extLst>
          </p:cNvPr>
          <p:cNvSpPr txBox="1"/>
          <p:nvPr/>
        </p:nvSpPr>
        <p:spPr>
          <a:xfrm>
            <a:off x="9649710" y="5048170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00FF"/>
                </a:solidFill>
              </a:rPr>
              <a:t>5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5" name="سهم: لأسفل 34">
            <a:extLst>
              <a:ext uri="{FF2B5EF4-FFF2-40B4-BE49-F238E27FC236}">
                <a16:creationId xmlns="" xmlns:a16="http://schemas.microsoft.com/office/drawing/2014/main" id="{E38A8C47-8D77-48A4-8688-4293AF5E56D9}"/>
              </a:ext>
            </a:extLst>
          </p:cNvPr>
          <p:cNvSpPr/>
          <p:nvPr/>
        </p:nvSpPr>
        <p:spPr>
          <a:xfrm>
            <a:off x="9188465" y="2744446"/>
            <a:ext cx="237391" cy="9730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مربع نص 35">
            <a:extLst>
              <a:ext uri="{FF2B5EF4-FFF2-40B4-BE49-F238E27FC236}">
                <a16:creationId xmlns="" xmlns:a16="http://schemas.microsoft.com/office/drawing/2014/main" id="{93D5C771-AD6F-48C3-8FCF-6F3FC86479C5}"/>
              </a:ext>
            </a:extLst>
          </p:cNvPr>
          <p:cNvSpPr txBox="1"/>
          <p:nvPr/>
        </p:nvSpPr>
        <p:spPr>
          <a:xfrm>
            <a:off x="7967867" y="5068909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00FF"/>
                </a:solidFill>
              </a:rPr>
              <a:t>8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="" xmlns:a16="http://schemas.microsoft.com/office/drawing/2014/main" id="{7320EA09-1AD7-4268-81E5-65743393DE21}"/>
              </a:ext>
            </a:extLst>
          </p:cNvPr>
          <p:cNvSpPr txBox="1"/>
          <p:nvPr/>
        </p:nvSpPr>
        <p:spPr>
          <a:xfrm>
            <a:off x="8376081" y="5074620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00FF"/>
                </a:solidFill>
              </a:rPr>
              <a:t>6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="" xmlns:a16="http://schemas.microsoft.com/office/drawing/2014/main" id="{548AB70C-8DDF-4451-A50F-EB5A8B4B49CA}"/>
              </a:ext>
            </a:extLst>
          </p:cNvPr>
          <p:cNvSpPr txBox="1"/>
          <p:nvPr/>
        </p:nvSpPr>
        <p:spPr>
          <a:xfrm>
            <a:off x="8833281" y="5054077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00FF"/>
                </a:solidFill>
              </a:rPr>
              <a:t>1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="" xmlns:a16="http://schemas.microsoft.com/office/drawing/2014/main" id="{0ECF2F1A-0126-4285-942D-D0BA9B465203}"/>
              </a:ext>
            </a:extLst>
          </p:cNvPr>
          <p:cNvSpPr txBox="1"/>
          <p:nvPr/>
        </p:nvSpPr>
        <p:spPr>
          <a:xfrm>
            <a:off x="9224996" y="5048170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 smtClean="0">
                <a:solidFill>
                  <a:srgbClr val="0000FF"/>
                </a:solidFill>
              </a:rPr>
              <a:t>2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40" name="سهم: لأسفل 39">
            <a:extLst>
              <a:ext uri="{FF2B5EF4-FFF2-40B4-BE49-F238E27FC236}">
                <a16:creationId xmlns="" xmlns:a16="http://schemas.microsoft.com/office/drawing/2014/main" id="{2533070A-5073-4A71-A67F-4FC5787F578B}"/>
              </a:ext>
            </a:extLst>
          </p:cNvPr>
          <p:cNvSpPr/>
          <p:nvPr/>
        </p:nvSpPr>
        <p:spPr>
          <a:xfrm>
            <a:off x="8204389" y="2751446"/>
            <a:ext cx="237391" cy="973005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سهم: لأسفل 40">
            <a:extLst>
              <a:ext uri="{FF2B5EF4-FFF2-40B4-BE49-F238E27FC236}">
                <a16:creationId xmlns="" xmlns:a16="http://schemas.microsoft.com/office/drawing/2014/main" id="{E1AD2348-20E9-484F-AC29-D1FF936F9FB5}"/>
              </a:ext>
            </a:extLst>
          </p:cNvPr>
          <p:cNvSpPr/>
          <p:nvPr/>
        </p:nvSpPr>
        <p:spPr>
          <a:xfrm>
            <a:off x="8566725" y="2776983"/>
            <a:ext cx="237391" cy="973005"/>
          </a:xfrm>
          <a:prstGeom prst="downArrow">
            <a:avLst/>
          </a:prstGeom>
          <a:solidFill>
            <a:srgbClr val="EC4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سهم: لأسفل 41">
            <a:extLst>
              <a:ext uri="{FF2B5EF4-FFF2-40B4-BE49-F238E27FC236}">
                <a16:creationId xmlns="" xmlns:a16="http://schemas.microsoft.com/office/drawing/2014/main" id="{57467EF0-3A4C-4AF2-A068-E29428543B72}"/>
              </a:ext>
            </a:extLst>
          </p:cNvPr>
          <p:cNvSpPr/>
          <p:nvPr/>
        </p:nvSpPr>
        <p:spPr>
          <a:xfrm>
            <a:off x="8886765" y="2776984"/>
            <a:ext cx="237391" cy="973005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ربع نص 7"/>
          <p:cNvSpPr txBox="1"/>
          <p:nvPr/>
        </p:nvSpPr>
        <p:spPr>
          <a:xfrm>
            <a:off x="8707007" y="1733550"/>
            <a:ext cx="457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0000"/>
                </a:solidFill>
              </a:rPr>
              <a:t>1</a:t>
            </a:r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8338125" y="1733214"/>
            <a:ext cx="457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FF00"/>
                </a:solidFill>
              </a:rPr>
              <a:t>1</a:t>
            </a:r>
            <a:endParaRPr lang="ar-SA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8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8" name="مجموعة 7">
            <a:extLst>
              <a:ext uri="{FF2B5EF4-FFF2-40B4-BE49-F238E27FC236}">
                <a16:creationId xmlns="" xmlns:a16="http://schemas.microsoft.com/office/drawing/2014/main" id="{3548ACEF-414A-4A4A-8807-EA05CDB57CF7}"/>
              </a:ext>
            </a:extLst>
          </p:cNvPr>
          <p:cNvGrpSpPr/>
          <p:nvPr/>
        </p:nvGrpSpPr>
        <p:grpSpPr>
          <a:xfrm>
            <a:off x="211183" y="5664878"/>
            <a:ext cx="3252651" cy="1371600"/>
            <a:chOff x="561703" y="5381897"/>
            <a:chExt cx="3252651" cy="1371600"/>
          </a:xfrm>
        </p:grpSpPr>
        <p:sp>
          <p:nvSpPr>
            <p:cNvPr id="9" name="سهم إلى اليمين 4">
              <a:extLst>
                <a:ext uri="{FF2B5EF4-FFF2-40B4-BE49-F238E27FC236}">
                  <a16:creationId xmlns="" xmlns:a16="http://schemas.microsoft.com/office/drawing/2014/main" id="{C74144D1-B05E-4839-AEF2-AB8689A2027A}"/>
                </a:ext>
              </a:extLst>
            </p:cNvPr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="" xmlns:a16="http://schemas.microsoft.com/office/drawing/2014/main" id="{DA4194A7-A38A-4F65-939D-28C9D003AC8F}"/>
                </a:ext>
              </a:extLst>
            </p:cNvPr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49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88685" y="541997"/>
            <a:ext cx="11129554" cy="13696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500" b="1" dirty="0" smtClean="0">
                <a:ln/>
                <a:solidFill>
                  <a:srgbClr val="EC44A4"/>
                </a:solidFill>
                <a:latin typeface="Traditional Arabic" pitchFamily="18" charset="-78"/>
                <a:cs typeface="Traditional Arabic" pitchFamily="18" charset="-78"/>
              </a:rPr>
              <a:t>هيا بنا نشاهد معا هذا الفيديو</a:t>
            </a:r>
          </a:p>
          <a:p>
            <a:pPr algn="ctr"/>
            <a:endParaRPr lang="ar-JO" sz="2800" b="1" dirty="0">
              <a:ln/>
              <a:solidFill>
                <a:schemeClr val="accent4"/>
              </a:solidFill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="" xmlns:a16="http://schemas.microsoft.com/office/drawing/2014/main" id="{3548ACEF-414A-4A4A-8807-EA05CDB57CF7}"/>
              </a:ext>
            </a:extLst>
          </p:cNvPr>
          <p:cNvGrpSpPr/>
          <p:nvPr/>
        </p:nvGrpSpPr>
        <p:grpSpPr>
          <a:xfrm>
            <a:off x="1872342" y="5488735"/>
            <a:ext cx="3252651" cy="1371600"/>
            <a:chOff x="561703" y="5381897"/>
            <a:chExt cx="3252651" cy="1371600"/>
          </a:xfrm>
        </p:grpSpPr>
        <p:sp>
          <p:nvSpPr>
            <p:cNvPr id="8" name="سهم إلى اليمين 4">
              <a:extLst>
                <a:ext uri="{FF2B5EF4-FFF2-40B4-BE49-F238E27FC236}">
                  <a16:creationId xmlns="" xmlns:a16="http://schemas.microsoft.com/office/drawing/2014/main" id="{C74144D1-B05E-4839-AEF2-AB8689A2027A}"/>
                </a:ext>
              </a:extLst>
            </p:cNvPr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="" xmlns:a16="http://schemas.microsoft.com/office/drawing/2014/main" id="{DA4194A7-A38A-4F65-939D-28C9D003AC8F}"/>
                </a:ext>
              </a:extLst>
            </p:cNvPr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  <p:sp>
        <p:nvSpPr>
          <p:cNvPr id="5" name="وسيلة شرح مع سهم إلى الأعلى 4">
            <a:hlinkClick r:id="rId4"/>
          </p:cNvPr>
          <p:cNvSpPr/>
          <p:nvPr/>
        </p:nvSpPr>
        <p:spPr>
          <a:xfrm>
            <a:off x="4275907" y="2293257"/>
            <a:ext cx="3860800" cy="252548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500" b="1" dirty="0" smtClean="0">
                <a:latin typeface="Traditional Arabic" pitchFamily="18" charset="-78"/>
                <a:cs typeface="Traditional Arabic" pitchFamily="18" charset="-78"/>
              </a:rPr>
              <a:t>اضغط هنا</a:t>
            </a:r>
            <a:endParaRPr lang="ar-SA" sz="55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95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="" xmlns:a16="http://schemas.microsoft.com/office/drawing/2014/main" id="{3548ACEF-414A-4A4A-8807-EA05CDB57CF7}"/>
              </a:ext>
            </a:extLst>
          </p:cNvPr>
          <p:cNvGrpSpPr/>
          <p:nvPr/>
        </p:nvGrpSpPr>
        <p:grpSpPr>
          <a:xfrm>
            <a:off x="415834" y="5461364"/>
            <a:ext cx="3252651" cy="1371600"/>
            <a:chOff x="561703" y="5381897"/>
            <a:chExt cx="3252651" cy="1371600"/>
          </a:xfrm>
        </p:grpSpPr>
        <p:sp>
          <p:nvSpPr>
            <p:cNvPr id="8" name="سهم إلى اليمين 4">
              <a:extLst>
                <a:ext uri="{FF2B5EF4-FFF2-40B4-BE49-F238E27FC236}">
                  <a16:creationId xmlns="" xmlns:a16="http://schemas.microsoft.com/office/drawing/2014/main" id="{C74144D1-B05E-4839-AEF2-AB8689A2027A}"/>
                </a:ext>
              </a:extLst>
            </p:cNvPr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="" xmlns:a16="http://schemas.microsoft.com/office/drawing/2014/main" id="{DA4194A7-A38A-4F65-939D-28C9D003AC8F}"/>
                </a:ext>
              </a:extLst>
            </p:cNvPr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63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746E49ED-7AC2-419B-9FE8-AD3F6350E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6" y="1435179"/>
            <a:ext cx="11276194" cy="4861118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="" xmlns:a16="http://schemas.microsoft.com/office/drawing/2014/main" id="{3548ACEF-414A-4A4A-8807-EA05CDB57CF7}"/>
              </a:ext>
            </a:extLst>
          </p:cNvPr>
          <p:cNvGrpSpPr/>
          <p:nvPr/>
        </p:nvGrpSpPr>
        <p:grpSpPr>
          <a:xfrm>
            <a:off x="522516" y="260558"/>
            <a:ext cx="3252651" cy="1371600"/>
            <a:chOff x="561703" y="5381897"/>
            <a:chExt cx="3252651" cy="1371600"/>
          </a:xfrm>
        </p:grpSpPr>
        <p:sp>
          <p:nvSpPr>
            <p:cNvPr id="10" name="سهم إلى اليمين 4">
              <a:extLst>
                <a:ext uri="{FF2B5EF4-FFF2-40B4-BE49-F238E27FC236}">
                  <a16:creationId xmlns="" xmlns:a16="http://schemas.microsoft.com/office/drawing/2014/main" id="{C74144D1-B05E-4839-AEF2-AB8689A2027A}"/>
                </a:ext>
              </a:extLst>
            </p:cNvPr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="" xmlns:a16="http://schemas.microsoft.com/office/drawing/2014/main" id="{DA4194A7-A38A-4F65-939D-28C9D003AC8F}"/>
                </a:ext>
              </a:extLst>
            </p:cNvPr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61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8" name="مجموعة 7">
            <a:extLst>
              <a:ext uri="{FF2B5EF4-FFF2-40B4-BE49-F238E27FC236}">
                <a16:creationId xmlns="" xmlns:a16="http://schemas.microsoft.com/office/drawing/2014/main" id="{3548ACEF-414A-4A4A-8807-EA05CDB57CF7}"/>
              </a:ext>
            </a:extLst>
          </p:cNvPr>
          <p:cNvGrpSpPr/>
          <p:nvPr/>
        </p:nvGrpSpPr>
        <p:grpSpPr>
          <a:xfrm>
            <a:off x="415834" y="5461364"/>
            <a:ext cx="3252651" cy="1371600"/>
            <a:chOff x="561703" y="5381897"/>
            <a:chExt cx="3252651" cy="1371600"/>
          </a:xfrm>
        </p:grpSpPr>
        <p:sp>
          <p:nvSpPr>
            <p:cNvPr id="9" name="سهم إلى اليمين 4">
              <a:extLst>
                <a:ext uri="{FF2B5EF4-FFF2-40B4-BE49-F238E27FC236}">
                  <a16:creationId xmlns="" xmlns:a16="http://schemas.microsoft.com/office/drawing/2014/main" id="{C74144D1-B05E-4839-AEF2-AB8689A2027A}"/>
                </a:ext>
              </a:extLst>
            </p:cNvPr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="" xmlns:a16="http://schemas.microsoft.com/office/drawing/2014/main" id="{DA4194A7-A38A-4F65-939D-28C9D003AC8F}"/>
                </a:ext>
              </a:extLst>
            </p:cNvPr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30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- up of a lamp&#10;&#10;Description automatically generated with medium confidence">
            <a:extLst>
              <a:ext uri="{FF2B5EF4-FFF2-40B4-BE49-F238E27FC236}">
                <a16:creationId xmlns:a16="http://schemas.microsoft.com/office/drawing/2014/main" xmlns="" id="{8E2E6F0B-F25E-4A97-A62D-2877E8FC1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7" y="2504335"/>
            <a:ext cx="1229698" cy="3429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71FE24F-4141-4811-BA51-EA1D3B231ADC}"/>
              </a:ext>
            </a:extLst>
          </p:cNvPr>
          <p:cNvSpPr txBox="1"/>
          <p:nvPr/>
        </p:nvSpPr>
        <p:spPr>
          <a:xfrm>
            <a:off x="10434783" y="220839"/>
            <a:ext cx="85792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SA" sz="2000" dirty="0" smtClean="0"/>
              <a:t>88794</a:t>
            </a:r>
            <a:endParaRPr lang="ar-AE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46072F-8795-4F22-863D-044066557F7D}"/>
              </a:ext>
            </a:extLst>
          </p:cNvPr>
          <p:cNvSpPr txBox="1"/>
          <p:nvPr/>
        </p:nvSpPr>
        <p:spPr>
          <a:xfrm>
            <a:off x="613114" y="190766"/>
            <a:ext cx="91082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SA" sz="2000" dirty="0" smtClean="0"/>
              <a:t>ا88965</a:t>
            </a:r>
            <a:endParaRPr lang="ar-AE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4EEE682-C886-494F-81A2-7730A00DF0D3}"/>
              </a:ext>
            </a:extLst>
          </p:cNvPr>
          <p:cNvSpPr/>
          <p:nvPr/>
        </p:nvSpPr>
        <p:spPr>
          <a:xfrm>
            <a:off x="4355782" y="272479"/>
            <a:ext cx="3480441" cy="76944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65246+23548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8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1528 L 0.11172 -0.21968 C 0.1349 -0.26597 0.16979 -0.29028 0.20651 -0.29028 C 0.24818 -0.29028 0.28177 -0.26597 0.30456 -0.21968 L 0.4168 -0.015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-1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15443 -0.004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="" xmlns:a16="http://schemas.microsoft.com/office/drawing/2014/main" id="{9EAE5B3D-8034-4D9A-82FC-43C71E9D7E46}"/>
              </a:ext>
            </a:extLst>
          </p:cNvPr>
          <p:cNvSpPr txBox="1"/>
          <p:nvPr/>
        </p:nvSpPr>
        <p:spPr>
          <a:xfrm>
            <a:off x="2429691" y="3187337"/>
            <a:ext cx="627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6000" dirty="0">
                <a:solidFill>
                  <a:srgbClr val="FFFF00"/>
                </a:solidFill>
              </a:rPr>
              <a:t>الْجَمْعُ ضِمْنَ 99999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71FE24F-4141-4811-BA51-EA1D3B231ADC}"/>
              </a:ext>
            </a:extLst>
          </p:cNvPr>
          <p:cNvSpPr txBox="1"/>
          <p:nvPr/>
        </p:nvSpPr>
        <p:spPr>
          <a:xfrm>
            <a:off x="1090965" y="293397"/>
            <a:ext cx="85792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SA" sz="2000" dirty="0" smtClean="0"/>
              <a:t>46285</a:t>
            </a:r>
            <a:endParaRPr lang="ar-AE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46072F-8795-4F22-863D-044066557F7D}"/>
              </a:ext>
            </a:extLst>
          </p:cNvPr>
          <p:cNvSpPr txBox="1"/>
          <p:nvPr/>
        </p:nvSpPr>
        <p:spPr>
          <a:xfrm>
            <a:off x="10594306" y="293397"/>
            <a:ext cx="91082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SA" sz="2000" dirty="0" smtClean="0"/>
              <a:t>ا64285</a:t>
            </a:r>
            <a:endParaRPr lang="ar-AE" sz="2000" dirty="0"/>
          </a:p>
        </p:txBody>
      </p:sp>
      <p:pic>
        <p:nvPicPr>
          <p:cNvPr id="14" name="Picture 13" descr="A close - up of a lamp&#10;&#10;Description automatically generated with medium confidence">
            <a:extLst>
              <a:ext uri="{FF2B5EF4-FFF2-40B4-BE49-F238E27FC236}">
                <a16:creationId xmlns:a16="http://schemas.microsoft.com/office/drawing/2014/main" xmlns="" id="{A04ACF79-CE83-4FAD-A049-1F885CBEF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7" y="2504335"/>
            <a:ext cx="1229698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E7F64F9-8551-4914-A596-9B722A275E30}"/>
              </a:ext>
            </a:extLst>
          </p:cNvPr>
          <p:cNvSpPr/>
          <p:nvPr/>
        </p:nvSpPr>
        <p:spPr>
          <a:xfrm>
            <a:off x="4504061" y="272479"/>
            <a:ext cx="3183885" cy="76944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42598+3687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40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2176 L 0.10365 -0.21019 C 0.12513 -0.26273 0.15756 -0.29028 0.19167 -0.29028 C 0.23034 -0.29028 0.26146 -0.26273 0.28282 -0.21019 L 0.38698 0.0217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-1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15443 -0.004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- up of a lamp&#10;&#10;Description automatically generated with medium confidence">
            <a:extLst>
              <a:ext uri="{FF2B5EF4-FFF2-40B4-BE49-F238E27FC236}">
                <a16:creationId xmlns:a16="http://schemas.microsoft.com/office/drawing/2014/main" xmlns="" id="{8E2E6F0B-F25E-4A97-A62D-2877E8FC1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7" y="2504335"/>
            <a:ext cx="1229698" cy="3429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71FE24F-4141-4811-BA51-EA1D3B231ADC}"/>
              </a:ext>
            </a:extLst>
          </p:cNvPr>
          <p:cNvSpPr txBox="1"/>
          <p:nvPr/>
        </p:nvSpPr>
        <p:spPr>
          <a:xfrm>
            <a:off x="10434783" y="220839"/>
            <a:ext cx="85792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SA" sz="2000" dirty="0" smtClean="0"/>
              <a:t>77995</a:t>
            </a:r>
            <a:endParaRPr lang="ar-AE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46072F-8795-4F22-863D-044066557F7D}"/>
              </a:ext>
            </a:extLst>
          </p:cNvPr>
          <p:cNvSpPr txBox="1"/>
          <p:nvPr/>
        </p:nvSpPr>
        <p:spPr>
          <a:xfrm>
            <a:off x="613114" y="190766"/>
            <a:ext cx="91082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SA" sz="2000" dirty="0" smtClean="0"/>
              <a:t>ا77599</a:t>
            </a:r>
            <a:endParaRPr lang="ar-AE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8D59483-E661-4D67-A745-DDBAD17F7DF4}"/>
              </a:ext>
            </a:extLst>
          </p:cNvPr>
          <p:cNvSpPr/>
          <p:nvPr/>
        </p:nvSpPr>
        <p:spPr>
          <a:xfrm>
            <a:off x="4355782" y="272479"/>
            <a:ext cx="3480441" cy="76944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29035+48960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13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417 L 0.10769 -0.2169 C 0.13008 -0.26505 0.16367 -0.29028 0.19909 -0.29028 C 0.23946 -0.29028 0.27175 -0.26505 0.29388 -0.2169 L 0.40209 -0.0041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15443 -0.004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71FE24F-4141-4811-BA51-EA1D3B231ADC}"/>
              </a:ext>
            </a:extLst>
          </p:cNvPr>
          <p:cNvSpPr txBox="1"/>
          <p:nvPr/>
        </p:nvSpPr>
        <p:spPr>
          <a:xfrm>
            <a:off x="10434783" y="220839"/>
            <a:ext cx="85792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SA" sz="2000" dirty="0" smtClean="0"/>
              <a:t>46912</a:t>
            </a:r>
            <a:endParaRPr lang="ar-AE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46072F-8795-4F22-863D-044066557F7D}"/>
              </a:ext>
            </a:extLst>
          </p:cNvPr>
          <p:cNvSpPr txBox="1"/>
          <p:nvPr/>
        </p:nvSpPr>
        <p:spPr>
          <a:xfrm>
            <a:off x="613114" y="190766"/>
            <a:ext cx="85792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SA" sz="2000" dirty="0" smtClean="0"/>
              <a:t>54126</a:t>
            </a:r>
            <a:endParaRPr lang="ar-AE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8D59483-E661-4D67-A745-DDBAD17F7DF4}"/>
              </a:ext>
            </a:extLst>
          </p:cNvPr>
          <p:cNvSpPr/>
          <p:nvPr/>
        </p:nvSpPr>
        <p:spPr>
          <a:xfrm>
            <a:off x="4355782" y="272479"/>
            <a:ext cx="3480441" cy="76944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12345+34567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A toy figure holding a sign&#10;&#10;Description automatically generated with low confidence">
            <a:extLst>
              <a:ext uri="{FF2B5EF4-FFF2-40B4-BE49-F238E27FC236}">
                <a16:creationId xmlns:a16="http://schemas.microsoft.com/office/drawing/2014/main" xmlns="" id="{0CF07E5B-F561-4456-981A-1CBB706D8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869" y="-258270"/>
            <a:ext cx="5295738" cy="5301622"/>
          </a:xfrm>
          <a:prstGeom prst="rect">
            <a:avLst/>
          </a:prstGeom>
        </p:spPr>
      </p:pic>
      <p:pic>
        <p:nvPicPr>
          <p:cNvPr id="14" name="Picture 13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xmlns="" id="{3109B5E8-2894-4A23-B1CD-25650C10DF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5522611" y="1507613"/>
            <a:ext cx="4718313" cy="4718313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25" name="Picture 24" descr="A close - up of a lamp&#10;&#10;Description automatically generated with medium confidence">
            <a:extLst>
              <a:ext uri="{FF2B5EF4-FFF2-40B4-BE49-F238E27FC236}">
                <a16:creationId xmlns:a16="http://schemas.microsoft.com/office/drawing/2014/main" xmlns="" id="{8E2E6F0B-F25E-4A97-A62D-2877E8FC1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7" y="2504335"/>
            <a:ext cx="122969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6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417 L 0.10769 -0.2169 C 0.13008 -0.26505 0.16367 -0.29028 0.19909 -0.29028 C 0.23946 -0.29028 0.27175 -0.26505 0.29388 -0.2169 L 0.40209 -0.0041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-0.01852 L 0.08685 0.69907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35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45743 0.0164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78" y="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08 -0.00416 L 1.28776 0.05023 " pathEditMode="relative" rAng="0" ptsTypes="AA">
                                      <p:cBhvr>
                                        <p:cTn id="13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15443 -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8" name="مجموعة 7">
            <a:extLst>
              <a:ext uri="{FF2B5EF4-FFF2-40B4-BE49-F238E27FC236}">
                <a16:creationId xmlns="" xmlns:a16="http://schemas.microsoft.com/office/drawing/2014/main" id="{3548ACEF-414A-4A4A-8807-EA05CDB57CF7}"/>
              </a:ext>
            </a:extLst>
          </p:cNvPr>
          <p:cNvGrpSpPr/>
          <p:nvPr/>
        </p:nvGrpSpPr>
        <p:grpSpPr>
          <a:xfrm>
            <a:off x="415834" y="5461364"/>
            <a:ext cx="3252651" cy="1371600"/>
            <a:chOff x="561703" y="5381897"/>
            <a:chExt cx="3252651" cy="1371600"/>
          </a:xfrm>
        </p:grpSpPr>
        <p:sp>
          <p:nvSpPr>
            <p:cNvPr id="9" name="سهم إلى اليمين 4">
              <a:extLst>
                <a:ext uri="{FF2B5EF4-FFF2-40B4-BE49-F238E27FC236}">
                  <a16:creationId xmlns="" xmlns:a16="http://schemas.microsoft.com/office/drawing/2014/main" id="{C74144D1-B05E-4839-AEF2-AB8689A2027A}"/>
                </a:ext>
              </a:extLst>
            </p:cNvPr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="" xmlns:a16="http://schemas.microsoft.com/office/drawing/2014/main" id="{DA4194A7-A38A-4F65-939D-28C9D003AC8F}"/>
                </a:ext>
              </a:extLst>
            </p:cNvPr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08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0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حل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ورقة العمل</a:t>
            </a:r>
            <a:endParaRPr lang="ar-SA" sz="4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4163"/>
          <a:stretch/>
        </p:blipFill>
        <p:spPr bwMode="auto">
          <a:xfrm>
            <a:off x="114300" y="217398"/>
            <a:ext cx="8333906" cy="383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7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>
              <a:solidFill>
                <a:srgbClr val="C00000"/>
              </a:solidFill>
            </a:endParaRPr>
          </a:p>
          <a:p>
            <a:pPr algn="l"/>
            <a:r>
              <a:rPr lang="ar-SA" sz="8800" b="1" dirty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8" y="3163277"/>
            <a:ext cx="302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الثّالِث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1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rgbClr val="FFC000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rgbClr val="FFC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C000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226452"/>
              </p:ext>
            </p:extLst>
          </p:nvPr>
        </p:nvGraphicFramePr>
        <p:xfrm>
          <a:off x="2159563" y="1628800"/>
          <a:ext cx="7686650" cy="1584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843325"/>
                <a:gridCol w="3843325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محمود عثمان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أبو طه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</a:t>
                      </a:r>
                      <a:r>
                        <a:rPr lang="ar-SA" sz="2000" b="1" dirty="0" err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 خضر </a:t>
                      </a:r>
                      <a:r>
                        <a:rPr lang="ar-SA" sz="2000" b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حسن صلاح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3439886" y="3632200"/>
            <a:ext cx="53739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</a:rPr>
              <a:t>بإشراف الأستاذ عصام عبيد الله</a:t>
            </a:r>
            <a:endParaRPr lang="ar-SA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2233605" y="2446010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1797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5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6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3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2717800" y="2921000"/>
            <a:ext cx="6527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5400" b="1" dirty="0">
                <a:solidFill>
                  <a:srgbClr val="FFFF00"/>
                </a:solidFill>
              </a:rPr>
              <a:t>الْجَمْعُ ضِمْنَ 99999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7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="" xmlns:a16="http://schemas.microsoft.com/office/drawing/2014/main" id="{F135FC82-1269-4FFC-81B3-88D04F8007DE}"/>
              </a:ext>
            </a:extLst>
          </p:cNvPr>
          <p:cNvSpPr txBox="1"/>
          <p:nvPr/>
        </p:nvSpPr>
        <p:spPr>
          <a:xfrm>
            <a:off x="399925" y="3108960"/>
            <a:ext cx="10971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400" dirty="0" smtClean="0">
                <a:solidFill>
                  <a:srgbClr val="FFFF00"/>
                </a:solidFill>
              </a:rPr>
              <a:t>أَنْ يَجْمَع الطّالِب </a:t>
            </a:r>
            <a:r>
              <a:rPr lang="ar-JO" sz="5400" dirty="0" smtClean="0">
                <a:solidFill>
                  <a:srgbClr val="FFFF00"/>
                </a:solidFill>
              </a:rPr>
              <a:t>عَدَدَينِ </a:t>
            </a:r>
            <a:r>
              <a:rPr lang="ar-JO" sz="5400" dirty="0">
                <a:solidFill>
                  <a:srgbClr val="FFFF00"/>
                </a:solidFill>
              </a:rPr>
              <a:t>ضِمْنَ 99999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="" xmlns:a16="http://schemas.microsoft.com/office/drawing/2014/main" id="{2FD22154-B9B4-4BEB-9E14-72EC5CBA3101}"/>
              </a:ext>
            </a:extLst>
          </p:cNvPr>
          <p:cNvSpPr txBox="1"/>
          <p:nvPr/>
        </p:nvSpPr>
        <p:spPr>
          <a:xfrm>
            <a:off x="399925" y="3108960"/>
            <a:ext cx="2521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5400" dirty="0">
                <a:solidFill>
                  <a:srgbClr val="FFFF00"/>
                </a:solidFill>
              </a:rPr>
              <a:t>دونَ حَمْل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854200" y="3060700"/>
            <a:ext cx="87249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FFFF00"/>
                </a:solidFill>
              </a:rPr>
              <a:t>أَنْ يَتَحَقق الطّالِب مِنْ صِحَّة عَمَلِيَّةِ الْجَمْع </a:t>
            </a:r>
            <a:endParaRPr lang="ar-SA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5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62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346200" y="736600"/>
            <a:ext cx="99949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FFFF00"/>
                </a:solidFill>
              </a:rPr>
              <a:t>لِلتَّحَقُقِ مِنْ عَمَلِيَّةِ الْجَمْعِ نَسْتَخْدِم طَريقَتين</a:t>
            </a:r>
            <a:endParaRPr lang="ar-SA" sz="36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مشاهدة صورة المصد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71700"/>
            <a:ext cx="3109560" cy="367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وسيلة شرح على شكل سحابة 3"/>
          <p:cNvSpPr/>
          <p:nvPr/>
        </p:nvSpPr>
        <p:spPr>
          <a:xfrm>
            <a:off x="3917950" y="1382931"/>
            <a:ext cx="4851400" cy="2336800"/>
          </a:xfrm>
          <a:prstGeom prst="cloudCallout">
            <a:avLst>
              <a:gd name="adj1" fmla="val 60581"/>
              <a:gd name="adj2" fmla="val 11847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التَّحَقُق بالتَّبديل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7" name="وسيلة شرح على شكل سحابة 6"/>
          <p:cNvSpPr/>
          <p:nvPr/>
        </p:nvSpPr>
        <p:spPr>
          <a:xfrm>
            <a:off x="476250" y="3429000"/>
            <a:ext cx="4851400" cy="2336800"/>
          </a:xfrm>
          <a:prstGeom prst="cloudCallout">
            <a:avLst>
              <a:gd name="adj1" fmla="val 60581"/>
              <a:gd name="adj2" fmla="val 118478"/>
            </a:avLst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التَّحَقُق بالتَّقدير</a:t>
            </a:r>
            <a:endParaRPr lang="ar-S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27"/>
            <a:ext cx="12192000" cy="6858000"/>
          </a:xfrm>
          <a:prstGeom prst="rect">
            <a:avLst/>
          </a:prstGeom>
        </p:spPr>
      </p:pic>
      <p:sp>
        <p:nvSpPr>
          <p:cNvPr id="4" name="وسيلة شرح على شكل سحابة 3"/>
          <p:cNvSpPr/>
          <p:nvPr/>
        </p:nvSpPr>
        <p:spPr>
          <a:xfrm>
            <a:off x="963260" y="119920"/>
            <a:ext cx="4851400" cy="2336800"/>
          </a:xfrm>
          <a:prstGeom prst="cloudCallout">
            <a:avLst>
              <a:gd name="adj1" fmla="val -41384"/>
              <a:gd name="adj2" fmla="val 9538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التَّحَقُق بالتَّبديل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5" name="مستطيل مخدوش من كلا الطرفين 4"/>
          <p:cNvSpPr/>
          <p:nvPr/>
        </p:nvSpPr>
        <p:spPr>
          <a:xfrm>
            <a:off x="5814660" y="509666"/>
            <a:ext cx="5547884" cy="1049311"/>
          </a:xfrm>
          <a:prstGeom prst="snip2SameRect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</a:rPr>
              <a:t>مَعناهُ أَنَّني أَقومُ بِتَبديلِ أَماكِنِ أَعداد الْمَجموع والْمجموعِ إِليه</a:t>
            </a:r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588600" y="1948888"/>
            <a:ext cx="277394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الْمَجموع إِلَيْه</a:t>
            </a:r>
            <a:endParaRPr lang="ar-SA" sz="4400" dirty="0">
              <a:solidFill>
                <a:srgbClr val="FFC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588601" y="3234207"/>
            <a:ext cx="27739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FFC000"/>
                </a:solidFill>
              </a:rPr>
              <a:t>الْمَجْموع</a:t>
            </a:r>
            <a:endParaRPr lang="ar-SA" sz="4000" dirty="0">
              <a:solidFill>
                <a:srgbClr val="FFC000"/>
              </a:solidFill>
            </a:endParaRP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8588602" y="4249870"/>
            <a:ext cx="2654021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ربع نص 12"/>
          <p:cNvSpPr txBox="1"/>
          <p:nvPr/>
        </p:nvSpPr>
        <p:spPr>
          <a:xfrm>
            <a:off x="11145186" y="2743200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276538" y="2267037"/>
            <a:ext cx="26082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92D050"/>
                </a:solidFill>
              </a:rPr>
              <a:t>التَّحَقُق</a:t>
            </a:r>
            <a:endParaRPr lang="ar-SA" sz="4800" dirty="0">
              <a:solidFill>
                <a:srgbClr val="92D05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803160" y="194888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2728971" y="3087294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745691" y="435631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800" dirty="0">
              <a:solidFill>
                <a:schemeClr val="tx1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5912095" y="3098034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cxnSp>
        <p:nvCxnSpPr>
          <p:cNvPr id="28" name="رابط مستقيم 27"/>
          <p:cNvCxnSpPr/>
          <p:nvPr/>
        </p:nvCxnSpPr>
        <p:spPr>
          <a:xfrm flipH="1" flipV="1">
            <a:off x="2370180" y="4083729"/>
            <a:ext cx="3637614" cy="1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/>
          <p:cNvCxnSpPr/>
          <p:nvPr/>
        </p:nvCxnSpPr>
        <p:spPr>
          <a:xfrm flipH="1" flipV="1">
            <a:off x="5814660" y="2578309"/>
            <a:ext cx="2773942" cy="12891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مربع نص 2048"/>
          <p:cNvSpPr txBox="1"/>
          <p:nvPr/>
        </p:nvSpPr>
        <p:spPr>
          <a:xfrm>
            <a:off x="2953062" y="1948887"/>
            <a:ext cx="23234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الْمَجْموع</a:t>
            </a:r>
          </a:p>
        </p:txBody>
      </p:sp>
      <p:cxnSp>
        <p:nvCxnSpPr>
          <p:cNvPr id="41" name="رابط مستقيم 40"/>
          <p:cNvCxnSpPr/>
          <p:nvPr/>
        </p:nvCxnSpPr>
        <p:spPr>
          <a:xfrm flipH="1">
            <a:off x="5912095" y="2456720"/>
            <a:ext cx="3042043" cy="141075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ربع نص 43"/>
          <p:cNvSpPr txBox="1"/>
          <p:nvPr/>
        </p:nvSpPr>
        <p:spPr>
          <a:xfrm>
            <a:off x="2969782" y="3162097"/>
            <a:ext cx="2323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/>
              <a:t>الْمَجموع إِلَيْه</a:t>
            </a:r>
            <a:endParaRPr lang="ar-SA" sz="4000" dirty="0"/>
          </a:p>
        </p:txBody>
      </p:sp>
      <p:sp>
        <p:nvSpPr>
          <p:cNvPr id="2053" name="سهم إلى اليمين 2052"/>
          <p:cNvSpPr/>
          <p:nvPr/>
        </p:nvSpPr>
        <p:spPr>
          <a:xfrm>
            <a:off x="6007794" y="4591137"/>
            <a:ext cx="2826423" cy="425346"/>
          </a:xfrm>
          <a:prstGeom prst="rightArrow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/>
          <p:cNvSpPr txBox="1"/>
          <p:nvPr/>
        </p:nvSpPr>
        <p:spPr>
          <a:xfrm>
            <a:off x="8588603" y="4449867"/>
            <a:ext cx="27739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FFC000"/>
                </a:solidFill>
              </a:rPr>
              <a:t>ناتِج الْجَمْع</a:t>
            </a:r>
            <a:endParaRPr lang="ar-SA" sz="4000" dirty="0">
              <a:solidFill>
                <a:srgbClr val="FFC000"/>
              </a:solidFill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2800876" y="4427720"/>
            <a:ext cx="27739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/>
              <a:t>ناتِج الْجَمْع</a:t>
            </a:r>
            <a:endParaRPr lang="ar-SA" sz="4000" dirty="0"/>
          </a:p>
        </p:txBody>
      </p:sp>
      <p:pic>
        <p:nvPicPr>
          <p:cNvPr id="1038" name="Picture 14" descr="صور كرتون 2020 اجمل خلفيات شخصيات كرتون | مصراوى الشام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3" y="1558657"/>
            <a:ext cx="2714228" cy="48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3" grpId="0"/>
      <p:bldP spid="15" grpId="0"/>
      <p:bldP spid="17" grpId="0" animBg="1"/>
      <p:bldP spid="25" grpId="0" animBg="1"/>
      <p:bldP spid="26" grpId="0" animBg="1"/>
      <p:bldP spid="27" grpId="0"/>
      <p:bldP spid="2049" grpId="0"/>
      <p:bldP spid="44" grpId="0"/>
      <p:bldP spid="2053" grpId="0" animBg="1"/>
      <p:bldP spid="31" grpId="0"/>
      <p:bldP spid="3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588600" y="1948888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3521</a:t>
            </a:r>
            <a:endParaRPr lang="ar-SA" sz="6000" dirty="0">
              <a:solidFill>
                <a:srgbClr val="FFC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399919" y="3234207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12450 </a:t>
            </a:r>
            <a:endParaRPr lang="ar-SA" sz="6000" dirty="0">
              <a:solidFill>
                <a:srgbClr val="FFC00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 flipH="1">
            <a:off x="8588602" y="4249870"/>
            <a:ext cx="2654021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5"/>
          <p:cNvSpPr txBox="1"/>
          <p:nvPr/>
        </p:nvSpPr>
        <p:spPr>
          <a:xfrm>
            <a:off x="11145186" y="2743200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0405681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1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9084055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5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9518766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9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9938490" y="433380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7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8649344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1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5276538" y="2267037"/>
            <a:ext cx="26082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92D050"/>
                </a:solidFill>
              </a:rPr>
              <a:t>التَّحَقُق</a:t>
            </a:r>
            <a:endParaRPr lang="ar-SA" sz="4800" dirty="0">
              <a:solidFill>
                <a:srgbClr val="92D05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803160" y="194888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728971" y="3087294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730590" y="435631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912095" y="3098034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 flipH="1" flipV="1">
            <a:off x="2370180" y="4083729"/>
            <a:ext cx="3637614" cy="1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/>
          <p:cNvCxnSpPr/>
          <p:nvPr/>
        </p:nvCxnSpPr>
        <p:spPr>
          <a:xfrm flipH="1" flipV="1">
            <a:off x="5814660" y="2578309"/>
            <a:ext cx="2773942" cy="12891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ربع نص 18"/>
          <p:cNvSpPr txBox="1"/>
          <p:nvPr/>
        </p:nvSpPr>
        <p:spPr>
          <a:xfrm>
            <a:off x="2893101" y="1948887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12450</a:t>
            </a:r>
            <a:endParaRPr lang="ar-SA" sz="6000" dirty="0"/>
          </a:p>
        </p:txBody>
      </p:sp>
      <p:cxnSp>
        <p:nvCxnSpPr>
          <p:cNvPr id="20" name="رابط مستقيم 19"/>
          <p:cNvCxnSpPr/>
          <p:nvPr/>
        </p:nvCxnSpPr>
        <p:spPr>
          <a:xfrm flipH="1">
            <a:off x="5912095" y="2456720"/>
            <a:ext cx="3042043" cy="141075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/>
          <p:cNvSpPr txBox="1"/>
          <p:nvPr/>
        </p:nvSpPr>
        <p:spPr>
          <a:xfrm>
            <a:off x="3043003" y="3004809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3521</a:t>
            </a:r>
            <a:endParaRPr lang="ar-SA" sz="6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4771463" y="443416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1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449837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5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3884548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9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4304272" y="443416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7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3015126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1</a:t>
            </a:r>
          </a:p>
        </p:txBody>
      </p:sp>
      <p:sp>
        <p:nvSpPr>
          <p:cNvPr id="27" name="سهم إلى اليمين 26"/>
          <p:cNvSpPr/>
          <p:nvPr/>
        </p:nvSpPr>
        <p:spPr>
          <a:xfrm>
            <a:off x="6007794" y="4591137"/>
            <a:ext cx="2826423" cy="425346"/>
          </a:xfrm>
          <a:prstGeom prst="rightArrow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وسيلة شرح على شكل سحابة 27"/>
          <p:cNvSpPr/>
          <p:nvPr/>
        </p:nvSpPr>
        <p:spPr>
          <a:xfrm>
            <a:off x="614597" y="119921"/>
            <a:ext cx="10942818" cy="1514007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tx1"/>
                </a:solidFill>
              </a:rPr>
              <a:t>اشْتَرَت سُعادٌ أَثاثاً لِمَنْزِلِها وَقَد دَفَعَت المَبْلَغَ في شَهرَيْن ، دَفَعَت بالشَّهْرِ الأَوَلِ 3521 دينار وَ 12450في الشَّهْرِ الثّاني ، لِنُساعِدها في التَّحقق من مَجْموعِ ما دَفَعَتْهُ بالتَّبديل؟</a:t>
            </a:r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32" name="Picture 4" descr="مجموعة سكرابز منوعه - موقع بيت الع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644" y="567573"/>
            <a:ext cx="2860615" cy="589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5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9" grpId="0"/>
      <p:bldP spid="21" grpId="0"/>
      <p:bldP spid="22" grpId="0"/>
      <p:bldP spid="23" grpId="0"/>
      <p:bldP spid="25" grpId="0"/>
      <p:bldP spid="26" grpId="0"/>
      <p:bldP spid="2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27"/>
            <a:ext cx="12192000" cy="6858000"/>
          </a:xfrm>
          <a:prstGeom prst="rect">
            <a:avLst/>
          </a:prstGeom>
        </p:spPr>
      </p:pic>
      <p:sp>
        <p:nvSpPr>
          <p:cNvPr id="4" name="وسيلة شرح على شكل سحابة 3"/>
          <p:cNvSpPr/>
          <p:nvPr/>
        </p:nvSpPr>
        <p:spPr>
          <a:xfrm>
            <a:off x="330096" y="254833"/>
            <a:ext cx="11355395" cy="1559310"/>
          </a:xfrm>
          <a:prstGeom prst="cloudCallout">
            <a:avLst>
              <a:gd name="adj1" fmla="val -17283"/>
              <a:gd name="adj2" fmla="val 11591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أَجد ناتِج جَمْعِ سيّارَتين </a:t>
            </a:r>
            <a:r>
              <a:rPr lang="ar-SA" sz="4000" smtClean="0">
                <a:solidFill>
                  <a:schemeClr val="tx1"/>
                </a:solidFill>
              </a:rPr>
              <a:t>اشتَرَتهُما دانه </a:t>
            </a:r>
            <a:r>
              <a:rPr lang="ar-SA" sz="4000" dirty="0" smtClean="0">
                <a:solidFill>
                  <a:schemeClr val="tx1"/>
                </a:solidFill>
              </a:rPr>
              <a:t>لَها ولأَخيها ثُمَّ أَتَحَقَق بالتَّبديل</a:t>
            </a:r>
            <a:endParaRPr lang="ar-SA" sz="4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مشاهدة صورة المصد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620" y="257830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8588600" y="1948888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54241</a:t>
            </a:r>
            <a:endParaRPr lang="ar-SA" sz="6000" dirty="0">
              <a:solidFill>
                <a:srgbClr val="FFC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588601" y="3234207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33453</a:t>
            </a:r>
            <a:endParaRPr lang="ar-SA" sz="6000" dirty="0">
              <a:solidFill>
                <a:srgbClr val="FFC000"/>
              </a:solidFill>
            </a:endParaRP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8588602" y="4249870"/>
            <a:ext cx="2654021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ربع نص 12"/>
          <p:cNvSpPr txBox="1"/>
          <p:nvPr/>
        </p:nvSpPr>
        <p:spPr>
          <a:xfrm>
            <a:off x="11145186" y="2743200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0594363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4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9272737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7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9707448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6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10127172" y="433380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9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8838026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8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276538" y="2267037"/>
            <a:ext cx="26082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92D050"/>
                </a:solidFill>
              </a:rPr>
              <a:t>التَّحَقُق</a:t>
            </a:r>
            <a:endParaRPr lang="ar-SA" sz="4800" dirty="0">
              <a:solidFill>
                <a:srgbClr val="92D05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803160" y="194888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2728971" y="3087294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803160" y="435631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5912095" y="3098034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cxnSp>
        <p:nvCxnSpPr>
          <p:cNvPr id="28" name="رابط مستقيم 27"/>
          <p:cNvCxnSpPr/>
          <p:nvPr/>
        </p:nvCxnSpPr>
        <p:spPr>
          <a:xfrm flipH="1" flipV="1">
            <a:off x="2370180" y="4083729"/>
            <a:ext cx="3637614" cy="1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/>
          <p:cNvCxnSpPr/>
          <p:nvPr/>
        </p:nvCxnSpPr>
        <p:spPr>
          <a:xfrm flipH="1" flipV="1">
            <a:off x="5814660" y="2578309"/>
            <a:ext cx="2773942" cy="12891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مربع نص 2048"/>
          <p:cNvSpPr txBox="1"/>
          <p:nvPr/>
        </p:nvSpPr>
        <p:spPr>
          <a:xfrm>
            <a:off x="2953062" y="1948887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33453</a:t>
            </a:r>
            <a:endParaRPr lang="ar-SA" sz="6000" dirty="0"/>
          </a:p>
        </p:txBody>
      </p:sp>
      <p:cxnSp>
        <p:nvCxnSpPr>
          <p:cNvPr id="41" name="رابط مستقيم 40"/>
          <p:cNvCxnSpPr/>
          <p:nvPr/>
        </p:nvCxnSpPr>
        <p:spPr>
          <a:xfrm flipH="1">
            <a:off x="5912095" y="2456720"/>
            <a:ext cx="3042043" cy="141075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ربع نص 43"/>
          <p:cNvSpPr txBox="1"/>
          <p:nvPr/>
        </p:nvSpPr>
        <p:spPr>
          <a:xfrm>
            <a:off x="3043003" y="3004809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54241</a:t>
            </a:r>
            <a:endParaRPr lang="ar-SA" sz="6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4858547" y="443416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4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3536921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7</a:t>
            </a:r>
          </a:p>
        </p:txBody>
      </p:sp>
      <p:sp>
        <p:nvSpPr>
          <p:cNvPr id="48" name="مربع نص 47"/>
          <p:cNvSpPr txBox="1"/>
          <p:nvPr/>
        </p:nvSpPr>
        <p:spPr>
          <a:xfrm>
            <a:off x="3971632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6</a:t>
            </a:r>
          </a:p>
        </p:txBody>
      </p:sp>
      <p:sp>
        <p:nvSpPr>
          <p:cNvPr id="49" name="مربع نص 48"/>
          <p:cNvSpPr txBox="1"/>
          <p:nvPr/>
        </p:nvSpPr>
        <p:spPr>
          <a:xfrm>
            <a:off x="4391356" y="443416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9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50" name="مربع نص 49"/>
          <p:cNvSpPr txBox="1"/>
          <p:nvPr/>
        </p:nvSpPr>
        <p:spPr>
          <a:xfrm>
            <a:off x="3102210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8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2053" name="سهم إلى اليمين 2052"/>
          <p:cNvSpPr/>
          <p:nvPr/>
        </p:nvSpPr>
        <p:spPr>
          <a:xfrm>
            <a:off x="6007794" y="4591137"/>
            <a:ext cx="2826423" cy="425346"/>
          </a:xfrm>
          <a:prstGeom prst="rightArrow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63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4" grpId="0"/>
      <p:bldP spid="18" grpId="0"/>
      <p:bldP spid="20" grpId="0"/>
      <p:bldP spid="21" grpId="0"/>
      <p:bldP spid="15" grpId="0"/>
      <p:bldP spid="17" grpId="0" animBg="1"/>
      <p:bldP spid="25" grpId="0" animBg="1"/>
      <p:bldP spid="26" grpId="0" animBg="1"/>
      <p:bldP spid="27" grpId="0"/>
      <p:bldP spid="2049" grpId="0"/>
      <p:bldP spid="44" grpId="0"/>
      <p:bldP spid="46" grpId="0"/>
      <p:bldP spid="47" grpId="0"/>
      <p:bldP spid="49" grpId="0"/>
      <p:bldP spid="50" grpId="0"/>
      <p:bldP spid="205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صور كرتون ديزني تصميم فوتوشوب خلفيات شفافه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9" y="4287185"/>
            <a:ext cx="2206053" cy="22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وسيلة شرح على شكل سحابة 4"/>
          <p:cNvSpPr/>
          <p:nvPr/>
        </p:nvSpPr>
        <p:spPr>
          <a:xfrm>
            <a:off x="125334" y="509666"/>
            <a:ext cx="4851400" cy="2336800"/>
          </a:xfrm>
          <a:prstGeom prst="cloudCallout">
            <a:avLst>
              <a:gd name="adj1" fmla="val -37368"/>
              <a:gd name="adj2" fmla="val 162740"/>
            </a:avLst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التَّحَقُق بالتَّقدير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6" name="مستطيل مخدوش من كلا الطرفين 5"/>
          <p:cNvSpPr/>
          <p:nvPr/>
        </p:nvSpPr>
        <p:spPr>
          <a:xfrm>
            <a:off x="4976734" y="509666"/>
            <a:ext cx="6385810" cy="1049311"/>
          </a:xfrm>
          <a:prstGeom prst="snip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</a:rPr>
              <a:t>مَعناهُ أَنَّني أَقومُ بِتَقريبِ الْعَدَدِ لأَعلى مَنْزِلَة</a:t>
            </a:r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588603" y="1954674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45821</a:t>
            </a:r>
            <a:endParaRPr lang="ar-SA" sz="6000" dirty="0">
              <a:solidFill>
                <a:srgbClr val="FFC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8588601" y="3234207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30125</a:t>
            </a:r>
            <a:endParaRPr lang="ar-SA" sz="6000" dirty="0">
              <a:solidFill>
                <a:srgbClr val="FFC000"/>
              </a:solidFill>
            </a:endParaRP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8769372" y="4249870"/>
            <a:ext cx="2473252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/>
          <p:cNvSpPr txBox="1"/>
          <p:nvPr/>
        </p:nvSpPr>
        <p:spPr>
          <a:xfrm>
            <a:off x="11145186" y="2743200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0710475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6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9388849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5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9823560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9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0243284" y="433380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4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8954138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7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808038" y="1678066"/>
            <a:ext cx="26082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92D050"/>
                </a:solidFill>
              </a:rPr>
              <a:t>التَّحَقُق</a:t>
            </a:r>
            <a:endParaRPr lang="ar-SA" sz="4800" dirty="0">
              <a:solidFill>
                <a:srgbClr val="92D05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803160" y="194888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728971" y="3087294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803160" y="435631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912095" y="3098034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cxnSp>
        <p:nvCxnSpPr>
          <p:cNvPr id="21" name="رابط مستقيم 20"/>
          <p:cNvCxnSpPr/>
          <p:nvPr/>
        </p:nvCxnSpPr>
        <p:spPr>
          <a:xfrm flipH="1" flipV="1">
            <a:off x="2370180" y="4083729"/>
            <a:ext cx="3637614" cy="1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/>
          <p:cNvCxnSpPr/>
          <p:nvPr/>
        </p:nvCxnSpPr>
        <p:spPr>
          <a:xfrm flipH="1">
            <a:off x="5808038" y="2529841"/>
            <a:ext cx="29463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22"/>
          <p:cNvSpPr txBox="1"/>
          <p:nvPr/>
        </p:nvSpPr>
        <p:spPr>
          <a:xfrm>
            <a:off x="2893101" y="1948887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50000</a:t>
            </a:r>
            <a:endParaRPr lang="ar-SA" sz="6000" dirty="0"/>
          </a:p>
        </p:txBody>
      </p:sp>
      <p:cxnSp>
        <p:nvCxnSpPr>
          <p:cNvPr id="24" name="رابط مستقيم 23"/>
          <p:cNvCxnSpPr/>
          <p:nvPr/>
        </p:nvCxnSpPr>
        <p:spPr>
          <a:xfrm flipH="1">
            <a:off x="5912097" y="3867475"/>
            <a:ext cx="292212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3043003" y="3004809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30000</a:t>
            </a:r>
            <a:endParaRPr lang="ar-SA" sz="6000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4858547" y="443416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0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536921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3971632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4391356" y="443416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3102210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8</a:t>
            </a:r>
          </a:p>
        </p:txBody>
      </p:sp>
      <p:sp>
        <p:nvSpPr>
          <p:cNvPr id="31" name="سهم إلى اليمين 30"/>
          <p:cNvSpPr/>
          <p:nvPr/>
        </p:nvSpPr>
        <p:spPr>
          <a:xfrm>
            <a:off x="6007794" y="4591137"/>
            <a:ext cx="2826423" cy="425346"/>
          </a:xfrm>
          <a:prstGeom prst="rightArrow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30" name="سهم منحني إلى الأعلى 1029"/>
          <p:cNvSpPr/>
          <p:nvPr/>
        </p:nvSpPr>
        <p:spPr>
          <a:xfrm>
            <a:off x="9062815" y="2635140"/>
            <a:ext cx="652067" cy="316625"/>
          </a:xfrm>
          <a:prstGeom prst="curvedUp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31" name="مربع نص 1030"/>
          <p:cNvSpPr txBox="1"/>
          <p:nvPr/>
        </p:nvSpPr>
        <p:spPr>
          <a:xfrm>
            <a:off x="8319671" y="1678066"/>
            <a:ext cx="106917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/>
              <a:t>+1</a:t>
            </a:r>
            <a:endParaRPr lang="ar-SA" sz="4000" dirty="0"/>
          </a:p>
        </p:txBody>
      </p:sp>
      <p:sp>
        <p:nvSpPr>
          <p:cNvPr id="40" name="سهم منحني إلى الأعلى 39"/>
          <p:cNvSpPr/>
          <p:nvPr/>
        </p:nvSpPr>
        <p:spPr>
          <a:xfrm>
            <a:off x="9062814" y="3862159"/>
            <a:ext cx="652067" cy="316625"/>
          </a:xfrm>
          <a:prstGeom prst="curvedUp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32" name="مربع نص 1031"/>
          <p:cNvSpPr txBox="1"/>
          <p:nvPr/>
        </p:nvSpPr>
        <p:spPr>
          <a:xfrm>
            <a:off x="5823028" y="2631558"/>
            <a:ext cx="29463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الخمْسَة عَدد كريم يُعطي 4 واحِد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5808038" y="3964474"/>
            <a:ext cx="29463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الصّفر عَدد بَخيل لا يُعطي 3 واحِد</a:t>
            </a:r>
          </a:p>
        </p:txBody>
      </p:sp>
    </p:spTree>
    <p:extLst>
      <p:ext uri="{BB962C8B-B14F-4D97-AF65-F5344CB8AC3E}">
        <p14:creationId xmlns:p14="http://schemas.microsoft.com/office/powerpoint/2010/main" val="8813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0" grpId="0"/>
      <p:bldP spid="11" grpId="0"/>
      <p:bldP spid="12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/>
      <p:bldP spid="23" grpId="0"/>
      <p:bldP spid="25" grpId="0"/>
      <p:bldP spid="26" grpId="0"/>
      <p:bldP spid="27" grpId="0"/>
      <p:bldP spid="29" grpId="0"/>
      <p:bldP spid="30" grpId="0"/>
      <p:bldP spid="31" grpId="0" animBg="1"/>
      <p:bldP spid="1030" grpId="0" animBg="1"/>
      <p:bldP spid="1031" grpId="0"/>
      <p:bldP spid="40" grpId="0" animBg="1"/>
      <p:bldP spid="1032" grpId="0"/>
      <p:bldP spid="4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8407834" y="2974255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33236</a:t>
            </a:r>
            <a:endParaRPr lang="ar-SA" sz="6000" dirty="0">
              <a:solidFill>
                <a:srgbClr val="FFC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8407832" y="4253788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26540</a:t>
            </a:r>
            <a:endParaRPr lang="ar-SA" sz="6000" dirty="0">
              <a:solidFill>
                <a:srgbClr val="FFC000"/>
              </a:solidFill>
            </a:endParaRP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8491165" y="5269451"/>
            <a:ext cx="2473252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/>
          <p:cNvSpPr txBox="1"/>
          <p:nvPr/>
        </p:nvSpPr>
        <p:spPr>
          <a:xfrm>
            <a:off x="10964417" y="3762781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0529706" y="540253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6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9208080" y="540253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9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9642791" y="540253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7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0062514" y="5353387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7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8773369" y="540253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5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627269" y="2697647"/>
            <a:ext cx="26082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92D050"/>
                </a:solidFill>
              </a:rPr>
              <a:t>التَّحَقُق</a:t>
            </a:r>
            <a:endParaRPr lang="ar-SA" sz="4800" dirty="0">
              <a:solidFill>
                <a:srgbClr val="92D05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622391" y="2968469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548202" y="4106875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622391" y="5375899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731326" y="4117615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cxnSp>
        <p:nvCxnSpPr>
          <p:cNvPr id="21" name="رابط مستقيم 20"/>
          <p:cNvCxnSpPr/>
          <p:nvPr/>
        </p:nvCxnSpPr>
        <p:spPr>
          <a:xfrm flipH="1" flipV="1">
            <a:off x="2189411" y="5103310"/>
            <a:ext cx="3637614" cy="1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/>
          <p:cNvCxnSpPr/>
          <p:nvPr/>
        </p:nvCxnSpPr>
        <p:spPr>
          <a:xfrm flipH="1">
            <a:off x="5627269" y="3549422"/>
            <a:ext cx="29463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22"/>
          <p:cNvSpPr txBox="1"/>
          <p:nvPr/>
        </p:nvSpPr>
        <p:spPr>
          <a:xfrm>
            <a:off x="2712332" y="2968468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30000</a:t>
            </a:r>
            <a:endParaRPr lang="ar-SA" sz="6000" dirty="0"/>
          </a:p>
        </p:txBody>
      </p:sp>
      <p:cxnSp>
        <p:nvCxnSpPr>
          <p:cNvPr id="24" name="رابط مستقيم 23"/>
          <p:cNvCxnSpPr/>
          <p:nvPr/>
        </p:nvCxnSpPr>
        <p:spPr>
          <a:xfrm flipH="1">
            <a:off x="5731328" y="4887056"/>
            <a:ext cx="292212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2862234" y="4024390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30000</a:t>
            </a:r>
            <a:endParaRPr lang="ar-SA" sz="6000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4677778" y="5453747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0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356152" y="550289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3790863" y="550289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4210587" y="5453747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2921441" y="550289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6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31" name="سهم إلى اليمين 30"/>
          <p:cNvSpPr/>
          <p:nvPr/>
        </p:nvSpPr>
        <p:spPr>
          <a:xfrm>
            <a:off x="5827025" y="5610718"/>
            <a:ext cx="2826423" cy="425346"/>
          </a:xfrm>
          <a:prstGeom prst="rightArrow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30" name="سهم منحني إلى الأعلى 1029"/>
          <p:cNvSpPr/>
          <p:nvPr/>
        </p:nvSpPr>
        <p:spPr>
          <a:xfrm>
            <a:off x="8867424" y="3667506"/>
            <a:ext cx="652067" cy="316625"/>
          </a:xfrm>
          <a:prstGeom prst="curvedUp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40" name="سهم منحني إلى الأعلى 39"/>
          <p:cNvSpPr/>
          <p:nvPr/>
        </p:nvSpPr>
        <p:spPr>
          <a:xfrm>
            <a:off x="8882046" y="4895716"/>
            <a:ext cx="652067" cy="316625"/>
          </a:xfrm>
          <a:prstGeom prst="curvedUp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32" name="مربع نص 1031"/>
          <p:cNvSpPr txBox="1"/>
          <p:nvPr/>
        </p:nvSpPr>
        <p:spPr>
          <a:xfrm>
            <a:off x="5642259" y="3651139"/>
            <a:ext cx="29463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الثَّلاثَة عَدد بَخيل لا يُعطي 3 واحِد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5627269" y="4984055"/>
            <a:ext cx="29463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السّتة عَدد كَريم يُعطي 2واحِد</a:t>
            </a:r>
          </a:p>
        </p:txBody>
      </p:sp>
      <p:pic>
        <p:nvPicPr>
          <p:cNvPr id="38" name="Picture 6" descr="بصيغة Png شخصيات كرتونية للتصمي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446" y="2664306"/>
            <a:ext cx="3002778" cy="39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وسيلة شرح على شكل سحابة 2"/>
          <p:cNvSpPr/>
          <p:nvPr/>
        </p:nvSpPr>
        <p:spPr>
          <a:xfrm>
            <a:off x="404735" y="194872"/>
            <a:ext cx="11167672" cy="2098623"/>
          </a:xfrm>
          <a:prstGeom prst="cloudCallout">
            <a:avLst>
              <a:gd name="adj1" fmla="val -41638"/>
              <a:gd name="adj2" fmla="val 124781"/>
            </a:avLst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solidFill>
                  <a:srgbClr val="FFFF00"/>
                </a:solidFill>
              </a:rPr>
              <a:t>جَمَعَ علي ما رَبِحَهُ مِن التّجارَة خِلالِ عامين ، هيّا بِنا نُساعِدُ عَلي عَلى التَّحَقُق مِن رِبِحَهِ بالِتَقدير</a:t>
            </a:r>
            <a:endParaRPr lang="ar-SA" sz="3600" dirty="0">
              <a:solidFill>
                <a:srgbClr val="FFFF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496052" y="3961177"/>
            <a:ext cx="7719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/>
              <a:t>+1</a:t>
            </a:r>
            <a:endParaRPr lang="ar-SA" sz="4000" dirty="0"/>
          </a:p>
        </p:txBody>
      </p:sp>
      <p:grpSp>
        <p:nvGrpSpPr>
          <p:cNvPr id="35" name="مجموعة 34"/>
          <p:cNvGrpSpPr/>
          <p:nvPr/>
        </p:nvGrpSpPr>
        <p:grpSpPr>
          <a:xfrm>
            <a:off x="183875" y="5349259"/>
            <a:ext cx="2364327" cy="1240440"/>
            <a:chOff x="561703" y="5381897"/>
            <a:chExt cx="3252651" cy="1371600"/>
          </a:xfrm>
        </p:grpSpPr>
        <p:sp>
          <p:nvSpPr>
            <p:cNvPr id="36" name="سهم إلى اليمين 3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مربع نص 36"/>
            <p:cNvSpPr txBox="1"/>
            <p:nvPr/>
          </p:nvSpPr>
          <p:spPr>
            <a:xfrm>
              <a:off x="1071154" y="5741125"/>
              <a:ext cx="1894114" cy="46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200" dirty="0" smtClean="0">
                  <a:hlinkClick r:id="rId4" action="ppaction://hlinksldjump"/>
                </a:rPr>
                <a:t>رجــــوع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804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/>
      <p:bldP spid="23" grpId="0"/>
      <p:bldP spid="25" grpId="0"/>
      <p:bldP spid="26" grpId="0"/>
      <p:bldP spid="27" grpId="0"/>
      <p:bldP spid="29" grpId="0"/>
      <p:bldP spid="30" grpId="0"/>
      <p:bldP spid="31" grpId="0" animBg="1"/>
      <p:bldP spid="1030" grpId="0" animBg="1"/>
      <p:bldP spid="40" grpId="0" animBg="1"/>
      <p:bldP spid="1032" grpId="0"/>
      <p:bldP spid="42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55154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8" name="مجموعة 7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9" name="سهم إلى اليمين 8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33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88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321633" y="752835"/>
            <a:ext cx="95487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نشاهد معا الفيديو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1844403" y="548640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  <p:sp>
        <p:nvSpPr>
          <p:cNvPr id="7" name="وسيلة شرح مع سهم إلى الأعلى 6">
            <a:hlinkClick r:id="rId4"/>
          </p:cNvPr>
          <p:cNvSpPr/>
          <p:nvPr/>
        </p:nvSpPr>
        <p:spPr>
          <a:xfrm>
            <a:off x="5065462" y="2409371"/>
            <a:ext cx="2438400" cy="211908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000" b="1" dirty="0" smtClean="0">
                <a:latin typeface="Traditional Arabic" pitchFamily="18" charset="-78"/>
                <a:cs typeface="Traditional Arabic" pitchFamily="18" charset="-78"/>
              </a:rPr>
              <a:t>اضغط هنا</a:t>
            </a:r>
            <a:endParaRPr lang="ar-SA" sz="50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93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8" name="سهم إلى اليمين 7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2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8"/>
          <a:stretch/>
        </p:blipFill>
        <p:spPr bwMode="auto">
          <a:xfrm>
            <a:off x="1482635" y="1434870"/>
            <a:ext cx="9411405" cy="309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مجموعة 4"/>
          <p:cNvGrpSpPr/>
          <p:nvPr/>
        </p:nvGrpSpPr>
        <p:grpSpPr>
          <a:xfrm>
            <a:off x="1" y="5381897"/>
            <a:ext cx="2965268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61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8" name="مجموعة 7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9" name="سهم إلى اليمين 8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6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09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نَشاط تَطبيقي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2671656"/>
            <a:ext cx="7813832" cy="3076001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90286" y="551543"/>
            <a:ext cx="8069943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جد ناتج ما يلي، ثم تحقق من صحة الحل:</a:t>
            </a:r>
            <a:endParaRPr lang="ar-SA" sz="5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196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38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5400" b="1" dirty="0" smtClean="0">
                <a:solidFill>
                  <a:schemeClr val="accent2">
                    <a:lumMod val="75000"/>
                  </a:schemeClr>
                </a:solidFill>
              </a:rPr>
              <a:t>مهمة أدائية</a:t>
            </a:r>
          </a:p>
          <a:p>
            <a:pPr>
              <a:lnSpc>
                <a:spcPct val="200000"/>
              </a:lnSpc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EC8A43B1-C4EB-4215-9DC5-1F7E1B557AD2}"/>
              </a:ext>
            </a:extLst>
          </p:cNvPr>
          <p:cNvSpPr txBox="1"/>
          <p:nvPr/>
        </p:nvSpPr>
        <p:spPr>
          <a:xfrm>
            <a:off x="616483" y="542823"/>
            <a:ext cx="79788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6000" dirty="0"/>
              <a:t>اجْمَعْ ثَمَنِ الأَجْهِزَةِ الْكَهْرَبائِية في </a:t>
            </a:r>
            <a:r>
              <a:rPr lang="ar-JO" sz="6000" dirty="0" smtClean="0"/>
              <a:t>مَنْزِلِك</a:t>
            </a:r>
            <a:r>
              <a:rPr lang="ar-SA" sz="6000" dirty="0" smtClean="0"/>
              <a:t>، ثُّمَّ تَحَقَق مِنْ ناتِج </a:t>
            </a:r>
            <a:r>
              <a:rPr lang="ar-SA" sz="6000" smtClean="0"/>
              <a:t>الجَمْع بالتَّقدير وَالتَّبديل.</a:t>
            </a:r>
            <a:endParaRPr lang="en-US" sz="6000" dirty="0"/>
          </a:p>
        </p:txBody>
      </p:sp>
      <p:pic>
        <p:nvPicPr>
          <p:cNvPr id="8" name="Picture 2" descr="انفوجراف.. اعرف كل جهاز فى بيتك بيستهلك كهرباء بكام – زيت وسكر">
            <a:extLst>
              <a:ext uri="{FF2B5EF4-FFF2-40B4-BE49-F238E27FC236}">
                <a16:creationId xmlns="" xmlns:a16="http://schemas.microsoft.com/office/drawing/2014/main" id="{B8D28464-244C-4D79-831E-D4341170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415937"/>
            <a:ext cx="6286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1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hlinkClick r:id="rId3"/>
            <a:extLst>
              <a:ext uri="{FF2B5EF4-FFF2-40B4-BE49-F238E27FC236}">
                <a16:creationId xmlns="" xmlns:a16="http://schemas.microsoft.com/office/drawing/2014/main" id="{6006BF3E-7488-4F4E-841A-09CFE1527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" y="2403566"/>
            <a:ext cx="2133600" cy="3664539"/>
          </a:xfrm>
          <a:prstGeom prst="rect">
            <a:avLst/>
          </a:prstGeom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="" xmlns:a16="http://schemas.microsoft.com/office/drawing/2014/main" id="{74392EB1-5467-48C3-91EA-71B10A314F99}"/>
              </a:ext>
            </a:extLst>
          </p:cNvPr>
          <p:cNvSpPr/>
          <p:nvPr/>
        </p:nvSpPr>
        <p:spPr>
          <a:xfrm>
            <a:off x="3174274" y="241255"/>
            <a:ext cx="7432766" cy="3285716"/>
          </a:xfrm>
          <a:prstGeom prst="cloudCallout">
            <a:avLst>
              <a:gd name="adj1" fmla="val -68988"/>
              <a:gd name="adj2" fmla="val 3864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dirty="0">
                <a:solidFill>
                  <a:schemeClr val="tx1"/>
                </a:solidFill>
              </a:rPr>
              <a:t>اشْتَرى وَليدٌ ساعَتَينِ ذَهَبيَّتَينِ الأُولى ثَمَنُها 4512 وَالثّانِيَةُ 3475 ، ما هِيَ الْعَمَلِيَّةُ الْمُسْتَخْدَمَةِ لِمَعْرِفَةِ ما دَفَعَهُ وَليد ثَمَن لِلسّاعَتين؟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="" xmlns:a16="http://schemas.microsoft.com/office/drawing/2014/main" id="{D8CE29D1-1394-4D0A-8AAD-DA106910283A}"/>
              </a:ext>
            </a:extLst>
          </p:cNvPr>
          <p:cNvGrpSpPr/>
          <p:nvPr/>
        </p:nvGrpSpPr>
        <p:grpSpPr>
          <a:xfrm>
            <a:off x="2950942" y="5042684"/>
            <a:ext cx="3252651" cy="1371600"/>
            <a:chOff x="561703" y="5381897"/>
            <a:chExt cx="3252651" cy="1371600"/>
          </a:xfrm>
        </p:grpSpPr>
        <p:sp>
          <p:nvSpPr>
            <p:cNvPr id="7" name="سهم إلى اليمين 2">
              <a:extLst>
                <a:ext uri="{FF2B5EF4-FFF2-40B4-BE49-F238E27FC236}">
                  <a16:creationId xmlns="" xmlns:a16="http://schemas.microsoft.com/office/drawing/2014/main" id="{3185D7A8-283B-44F5-A67E-BA284D1FAC9D}"/>
                </a:ext>
              </a:extLst>
            </p:cNvPr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="" xmlns:a16="http://schemas.microsoft.com/office/drawing/2014/main" id="{940F37CE-2912-4037-B988-A66B7549F21D}"/>
                </a:ext>
              </a:extLst>
            </p:cNvPr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5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3198" cy="6858000"/>
          </a:xfrm>
          <a:prstGeom prst="rect">
            <a:avLst/>
          </a:prstGeom>
        </p:spPr>
      </p:pic>
      <p:pic>
        <p:nvPicPr>
          <p:cNvPr id="3" name="Picture 20" descr="Cartoon house Royalty Free Vector Image - VectorStock">
            <a:extLst>
              <a:ext uri="{FF2B5EF4-FFF2-40B4-BE49-F238E27FC236}">
                <a16:creationId xmlns="" xmlns:a16="http://schemas.microsoft.com/office/drawing/2014/main" id="{AFD9B1E4-B588-4AA3-AE09-90FB4C6F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0" y="146005"/>
            <a:ext cx="1998204" cy="17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26714091-079D-4F99-B7AA-86A8B8A374E2}"/>
              </a:ext>
            </a:extLst>
          </p:cNvPr>
          <p:cNvSpPr txBox="1"/>
          <p:nvPr/>
        </p:nvSpPr>
        <p:spPr>
          <a:xfrm>
            <a:off x="2455404" y="621215"/>
            <a:ext cx="8934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dirty="0">
                <a:solidFill>
                  <a:srgbClr val="FFC000"/>
                </a:solidFill>
              </a:rPr>
              <a:t>باعَ مُحَمَّدٌ بَيْتَينِ ثَمَنُ الأَوَلِ 58426 دينارَاً ، وَثَمَنُ الثّاني 31253 ديناراً، كَمْ ديناراً باعَ مُحَمَّدٌ البَيْتَين؟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="" xmlns:a16="http://schemas.microsoft.com/office/drawing/2014/main" id="{57C7E845-D448-4832-828F-CF035A90502D}"/>
              </a:ext>
            </a:extLst>
          </p:cNvPr>
          <p:cNvSpPr/>
          <p:nvPr/>
        </p:nvSpPr>
        <p:spPr>
          <a:xfrm>
            <a:off x="8725988" y="5329645"/>
            <a:ext cx="3466011" cy="62701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="" xmlns:a16="http://schemas.microsoft.com/office/drawing/2014/main" id="{2BE1DE1C-96A5-4A80-8FD3-4E39BE17C1DA}"/>
              </a:ext>
            </a:extLst>
          </p:cNvPr>
          <p:cNvSpPr/>
          <p:nvPr/>
        </p:nvSpPr>
        <p:spPr>
          <a:xfrm>
            <a:off x="265475" y="5325289"/>
            <a:ext cx="3200537" cy="62701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="" xmlns:a16="http://schemas.microsoft.com/office/drawing/2014/main" id="{8AD7C69A-DFCF-4CBC-888C-9A32F9C910A5}"/>
              </a:ext>
            </a:extLst>
          </p:cNvPr>
          <p:cNvSpPr/>
          <p:nvPr/>
        </p:nvSpPr>
        <p:spPr>
          <a:xfrm>
            <a:off x="4461877" y="5325290"/>
            <a:ext cx="3236087" cy="62701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مربع نص 7">
            <a:extLst>
              <a:ext uri="{FF2B5EF4-FFF2-40B4-BE49-F238E27FC236}">
                <a16:creationId xmlns="" xmlns:a16="http://schemas.microsoft.com/office/drawing/2014/main" id="{A0973918-2C33-48AA-84D6-34F0669C4DEA}"/>
              </a:ext>
            </a:extLst>
          </p:cNvPr>
          <p:cNvSpPr txBox="1"/>
          <p:nvPr/>
        </p:nvSpPr>
        <p:spPr>
          <a:xfrm>
            <a:off x="7697963" y="4853967"/>
            <a:ext cx="1132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600" dirty="0">
                <a:solidFill>
                  <a:srgbClr val="FF0000"/>
                </a:solidFill>
              </a:rPr>
              <a:t>+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="" xmlns:a16="http://schemas.microsoft.com/office/drawing/2014/main" id="{1DF2E17D-DFAA-4942-BB4C-8A4734DEC522}"/>
              </a:ext>
            </a:extLst>
          </p:cNvPr>
          <p:cNvSpPr txBox="1"/>
          <p:nvPr/>
        </p:nvSpPr>
        <p:spPr>
          <a:xfrm>
            <a:off x="3169955" y="4866039"/>
            <a:ext cx="1175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rgbClr val="FF0000"/>
                </a:solidFill>
              </a:rPr>
              <a:t>=</a:t>
            </a:r>
            <a:endParaRPr lang="en-US" sz="9600" dirty="0">
              <a:solidFill>
                <a:srgbClr val="FF0000"/>
              </a:solidFill>
            </a:endParaRPr>
          </a:p>
        </p:txBody>
      </p:sp>
      <p:cxnSp>
        <p:nvCxnSpPr>
          <p:cNvPr id="10" name="رابط مستقيم 9">
            <a:extLst>
              <a:ext uri="{FF2B5EF4-FFF2-40B4-BE49-F238E27FC236}">
                <a16:creationId xmlns="" xmlns:a16="http://schemas.microsoft.com/office/drawing/2014/main" id="{BCCE0113-075B-4365-A5D5-7689579824C3}"/>
              </a:ext>
            </a:extLst>
          </p:cNvPr>
          <p:cNvCxnSpPr>
            <a:cxnSpLocks/>
          </p:cNvCxnSpPr>
          <p:nvPr/>
        </p:nvCxnSpPr>
        <p:spPr>
          <a:xfrm>
            <a:off x="11247120" y="2397762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="" xmlns:a16="http://schemas.microsoft.com/office/drawing/2014/main" id="{FB3AB5CE-2E50-4615-8D33-B46F804ED43C}"/>
              </a:ext>
            </a:extLst>
          </p:cNvPr>
          <p:cNvCxnSpPr>
            <a:cxnSpLocks/>
          </p:cNvCxnSpPr>
          <p:nvPr/>
        </p:nvCxnSpPr>
        <p:spPr>
          <a:xfrm>
            <a:off x="7387958" y="2397760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="" xmlns:a16="http://schemas.microsoft.com/office/drawing/2014/main" id="{532B8E19-4F2C-47BD-A328-70C057D408B0}"/>
              </a:ext>
            </a:extLst>
          </p:cNvPr>
          <p:cNvCxnSpPr>
            <a:cxnSpLocks/>
          </p:cNvCxnSpPr>
          <p:nvPr/>
        </p:nvCxnSpPr>
        <p:spPr>
          <a:xfrm>
            <a:off x="8981906" y="2370812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="" xmlns:a16="http://schemas.microsoft.com/office/drawing/2014/main" id="{CB2C5EE5-1884-44A9-9130-D8B20EED336D}"/>
              </a:ext>
            </a:extLst>
          </p:cNvPr>
          <p:cNvCxnSpPr>
            <a:cxnSpLocks/>
          </p:cNvCxnSpPr>
          <p:nvPr/>
        </p:nvCxnSpPr>
        <p:spPr>
          <a:xfrm>
            <a:off x="9698539" y="2397762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="" xmlns:a16="http://schemas.microsoft.com/office/drawing/2014/main" id="{4835C7AA-9DD8-41FF-9F1E-00BDF35A7F88}"/>
              </a:ext>
            </a:extLst>
          </p:cNvPr>
          <p:cNvCxnSpPr>
            <a:cxnSpLocks/>
          </p:cNvCxnSpPr>
          <p:nvPr/>
        </p:nvCxnSpPr>
        <p:spPr>
          <a:xfrm>
            <a:off x="10470371" y="2397757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="" xmlns:a16="http://schemas.microsoft.com/office/drawing/2014/main" id="{902DB58F-B309-4663-9E1C-99A477B5D2BB}"/>
              </a:ext>
            </a:extLst>
          </p:cNvPr>
          <p:cNvCxnSpPr>
            <a:cxnSpLocks/>
          </p:cNvCxnSpPr>
          <p:nvPr/>
        </p:nvCxnSpPr>
        <p:spPr>
          <a:xfrm>
            <a:off x="1036319" y="2397757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="" xmlns:a16="http://schemas.microsoft.com/office/drawing/2014/main" id="{C26FADC5-0A1A-4B0E-B773-FD42FCA3D513}"/>
              </a:ext>
            </a:extLst>
          </p:cNvPr>
          <p:cNvCxnSpPr>
            <a:cxnSpLocks/>
          </p:cNvCxnSpPr>
          <p:nvPr/>
        </p:nvCxnSpPr>
        <p:spPr>
          <a:xfrm>
            <a:off x="1749158" y="2397758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="" xmlns:a16="http://schemas.microsoft.com/office/drawing/2014/main" id="{E8ADDB0A-B9B2-4F71-B419-F240BE0C1D6D}"/>
              </a:ext>
            </a:extLst>
          </p:cNvPr>
          <p:cNvCxnSpPr>
            <a:cxnSpLocks/>
          </p:cNvCxnSpPr>
          <p:nvPr/>
        </p:nvCxnSpPr>
        <p:spPr>
          <a:xfrm>
            <a:off x="2454420" y="2397758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="" xmlns:a16="http://schemas.microsoft.com/office/drawing/2014/main" id="{2A987F82-DB88-4572-B95E-0F6111D978A3}"/>
              </a:ext>
            </a:extLst>
          </p:cNvPr>
          <p:cNvCxnSpPr>
            <a:cxnSpLocks/>
          </p:cNvCxnSpPr>
          <p:nvPr/>
        </p:nvCxnSpPr>
        <p:spPr>
          <a:xfrm>
            <a:off x="3160087" y="2397759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="" xmlns:a16="http://schemas.microsoft.com/office/drawing/2014/main" id="{A5EEFA26-125B-4FCF-B24B-4EE2480038B7}"/>
              </a:ext>
            </a:extLst>
          </p:cNvPr>
          <p:cNvCxnSpPr>
            <a:cxnSpLocks/>
          </p:cNvCxnSpPr>
          <p:nvPr/>
        </p:nvCxnSpPr>
        <p:spPr>
          <a:xfrm>
            <a:off x="5303520" y="2397757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="" xmlns:a16="http://schemas.microsoft.com/office/drawing/2014/main" id="{BA4DBC51-5887-4327-8550-EF2B1CF20829}"/>
              </a:ext>
            </a:extLst>
          </p:cNvPr>
          <p:cNvCxnSpPr>
            <a:cxnSpLocks/>
          </p:cNvCxnSpPr>
          <p:nvPr/>
        </p:nvCxnSpPr>
        <p:spPr>
          <a:xfrm>
            <a:off x="5898371" y="2397760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="" xmlns:a16="http://schemas.microsoft.com/office/drawing/2014/main" id="{7B3A58DD-20FE-4884-9A8F-3AA46F40F976}"/>
              </a:ext>
            </a:extLst>
          </p:cNvPr>
          <p:cNvCxnSpPr>
            <a:cxnSpLocks/>
          </p:cNvCxnSpPr>
          <p:nvPr/>
        </p:nvCxnSpPr>
        <p:spPr>
          <a:xfrm>
            <a:off x="6684952" y="2397760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>
            <a:extLst>
              <a:ext uri="{FF2B5EF4-FFF2-40B4-BE49-F238E27FC236}">
                <a16:creationId xmlns="" xmlns:a16="http://schemas.microsoft.com/office/drawing/2014/main" id="{2B18A939-43CE-4C20-8A73-865E20929A7A}"/>
              </a:ext>
            </a:extLst>
          </p:cNvPr>
          <p:cNvSpPr/>
          <p:nvPr/>
        </p:nvSpPr>
        <p:spPr>
          <a:xfrm>
            <a:off x="7158687" y="4604540"/>
            <a:ext cx="451301" cy="230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شكل بيضاوي 22">
            <a:extLst>
              <a:ext uri="{FF2B5EF4-FFF2-40B4-BE49-F238E27FC236}">
                <a16:creationId xmlns="" xmlns:a16="http://schemas.microsoft.com/office/drawing/2014/main" id="{E7893537-9361-4070-A6F4-B2C42A0CB9DE}"/>
              </a:ext>
            </a:extLst>
          </p:cNvPr>
          <p:cNvSpPr/>
          <p:nvPr/>
        </p:nvSpPr>
        <p:spPr>
          <a:xfrm>
            <a:off x="7142643" y="4835372"/>
            <a:ext cx="451301" cy="230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شكل بيضاوي 23">
            <a:extLst>
              <a:ext uri="{FF2B5EF4-FFF2-40B4-BE49-F238E27FC236}">
                <a16:creationId xmlns="" xmlns:a16="http://schemas.microsoft.com/office/drawing/2014/main" id="{08537A76-766C-415D-AF3F-49D6EDBC49BA}"/>
              </a:ext>
            </a:extLst>
          </p:cNvPr>
          <p:cNvSpPr/>
          <p:nvPr/>
        </p:nvSpPr>
        <p:spPr>
          <a:xfrm>
            <a:off x="7135584" y="5094458"/>
            <a:ext cx="451301" cy="230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شكل بيضاوي 24">
            <a:extLst>
              <a:ext uri="{FF2B5EF4-FFF2-40B4-BE49-F238E27FC236}">
                <a16:creationId xmlns="" xmlns:a16="http://schemas.microsoft.com/office/drawing/2014/main" id="{3A080AA3-78A0-438A-ADC0-06B2F766C41D}"/>
              </a:ext>
            </a:extLst>
          </p:cNvPr>
          <p:cNvSpPr/>
          <p:nvPr/>
        </p:nvSpPr>
        <p:spPr>
          <a:xfrm>
            <a:off x="6413928" y="4118532"/>
            <a:ext cx="451301" cy="230713"/>
          </a:xfrm>
          <a:prstGeom prst="ellipse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="" xmlns:a16="http://schemas.microsoft.com/office/drawing/2014/main" id="{7A898499-762E-442D-A158-9808A20BC8B7}"/>
              </a:ext>
            </a:extLst>
          </p:cNvPr>
          <p:cNvSpPr/>
          <p:nvPr/>
        </p:nvSpPr>
        <p:spPr>
          <a:xfrm>
            <a:off x="6421063" y="4349245"/>
            <a:ext cx="451301" cy="230713"/>
          </a:xfrm>
          <a:prstGeom prst="ellipse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شكل بيضاوي 26">
            <a:extLst>
              <a:ext uri="{FF2B5EF4-FFF2-40B4-BE49-F238E27FC236}">
                <a16:creationId xmlns="" xmlns:a16="http://schemas.microsoft.com/office/drawing/2014/main" id="{46C143BE-7F22-4F27-ADF9-A59175EBDFA9}"/>
              </a:ext>
            </a:extLst>
          </p:cNvPr>
          <p:cNvSpPr/>
          <p:nvPr/>
        </p:nvSpPr>
        <p:spPr>
          <a:xfrm>
            <a:off x="6425626" y="4604221"/>
            <a:ext cx="451301" cy="230713"/>
          </a:xfrm>
          <a:prstGeom prst="ellipse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="" xmlns:a16="http://schemas.microsoft.com/office/drawing/2014/main" id="{0EE6020C-2C0A-414B-A0DB-813186C48245}"/>
              </a:ext>
            </a:extLst>
          </p:cNvPr>
          <p:cNvSpPr/>
          <p:nvPr/>
        </p:nvSpPr>
        <p:spPr>
          <a:xfrm>
            <a:off x="6413928" y="4844951"/>
            <a:ext cx="451301" cy="230713"/>
          </a:xfrm>
          <a:prstGeom prst="ellipse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شكل بيضاوي 28">
            <a:extLst>
              <a:ext uri="{FF2B5EF4-FFF2-40B4-BE49-F238E27FC236}">
                <a16:creationId xmlns="" xmlns:a16="http://schemas.microsoft.com/office/drawing/2014/main" id="{48B21038-47BC-4BB2-BDA9-148D26652CEF}"/>
              </a:ext>
            </a:extLst>
          </p:cNvPr>
          <p:cNvSpPr/>
          <p:nvPr/>
        </p:nvSpPr>
        <p:spPr>
          <a:xfrm>
            <a:off x="6434972" y="5089910"/>
            <a:ext cx="451301" cy="230713"/>
          </a:xfrm>
          <a:prstGeom prst="ellipse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شكل بيضاوي 29">
            <a:extLst>
              <a:ext uri="{FF2B5EF4-FFF2-40B4-BE49-F238E27FC236}">
                <a16:creationId xmlns="" xmlns:a16="http://schemas.microsoft.com/office/drawing/2014/main" id="{71F3E321-AE42-42D3-853C-ACBD217B2029}"/>
              </a:ext>
            </a:extLst>
          </p:cNvPr>
          <p:cNvSpPr/>
          <p:nvPr/>
        </p:nvSpPr>
        <p:spPr>
          <a:xfrm>
            <a:off x="5648878" y="4828579"/>
            <a:ext cx="451301" cy="2307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شكل بيضاوي 30">
            <a:extLst>
              <a:ext uri="{FF2B5EF4-FFF2-40B4-BE49-F238E27FC236}">
                <a16:creationId xmlns="" xmlns:a16="http://schemas.microsoft.com/office/drawing/2014/main" id="{CF1D589B-877A-483C-A830-3698A2BB7ED5}"/>
              </a:ext>
            </a:extLst>
          </p:cNvPr>
          <p:cNvSpPr/>
          <p:nvPr/>
        </p:nvSpPr>
        <p:spPr>
          <a:xfrm>
            <a:off x="5667800" y="5085121"/>
            <a:ext cx="451301" cy="2307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شكل بيضاوي 31">
            <a:extLst>
              <a:ext uri="{FF2B5EF4-FFF2-40B4-BE49-F238E27FC236}">
                <a16:creationId xmlns="" xmlns:a16="http://schemas.microsoft.com/office/drawing/2014/main" id="{7BA10508-C221-46AD-841B-39800EF718C7}"/>
              </a:ext>
            </a:extLst>
          </p:cNvPr>
          <p:cNvSpPr/>
          <p:nvPr/>
        </p:nvSpPr>
        <p:spPr>
          <a:xfrm>
            <a:off x="10203260" y="4326539"/>
            <a:ext cx="451301" cy="2307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="" xmlns:a16="http://schemas.microsoft.com/office/drawing/2014/main" id="{1CC004A1-3FA7-40A9-B020-491272609841}"/>
              </a:ext>
            </a:extLst>
          </p:cNvPr>
          <p:cNvSpPr/>
          <p:nvPr/>
        </p:nvSpPr>
        <p:spPr>
          <a:xfrm>
            <a:off x="10203507" y="4582419"/>
            <a:ext cx="451301" cy="2307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شكل بيضاوي 33">
            <a:extLst>
              <a:ext uri="{FF2B5EF4-FFF2-40B4-BE49-F238E27FC236}">
                <a16:creationId xmlns="" xmlns:a16="http://schemas.microsoft.com/office/drawing/2014/main" id="{5DE76AAD-C0ED-4C55-9C04-C34FB3147924}"/>
              </a:ext>
            </a:extLst>
          </p:cNvPr>
          <p:cNvSpPr/>
          <p:nvPr/>
        </p:nvSpPr>
        <p:spPr>
          <a:xfrm>
            <a:off x="10208423" y="4822945"/>
            <a:ext cx="451301" cy="2307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شكل بيضاوي 34">
            <a:extLst>
              <a:ext uri="{FF2B5EF4-FFF2-40B4-BE49-F238E27FC236}">
                <a16:creationId xmlns="" xmlns:a16="http://schemas.microsoft.com/office/drawing/2014/main" id="{5476791A-9434-4586-84D2-0E8E949CB2EF}"/>
              </a:ext>
            </a:extLst>
          </p:cNvPr>
          <p:cNvSpPr/>
          <p:nvPr/>
        </p:nvSpPr>
        <p:spPr>
          <a:xfrm>
            <a:off x="10226367" y="5077921"/>
            <a:ext cx="451301" cy="2307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6" name="رابط مستقيم 35">
            <a:extLst>
              <a:ext uri="{FF2B5EF4-FFF2-40B4-BE49-F238E27FC236}">
                <a16:creationId xmlns="" xmlns:a16="http://schemas.microsoft.com/office/drawing/2014/main" id="{1E6A39F5-9451-488A-BEDC-4ABC8F9B3F75}"/>
              </a:ext>
            </a:extLst>
          </p:cNvPr>
          <p:cNvCxnSpPr>
            <a:cxnSpLocks/>
          </p:cNvCxnSpPr>
          <p:nvPr/>
        </p:nvCxnSpPr>
        <p:spPr>
          <a:xfrm>
            <a:off x="451300" y="2397757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="" xmlns:a16="http://schemas.microsoft.com/office/drawing/2014/main" id="{34663CC4-9597-4C7E-9DE1-F3774C6ED392}"/>
              </a:ext>
            </a:extLst>
          </p:cNvPr>
          <p:cNvCxnSpPr>
            <a:cxnSpLocks/>
          </p:cNvCxnSpPr>
          <p:nvPr/>
        </p:nvCxnSpPr>
        <p:spPr>
          <a:xfrm>
            <a:off x="11886216" y="2397757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مستقيم 37">
            <a:extLst>
              <a:ext uri="{FF2B5EF4-FFF2-40B4-BE49-F238E27FC236}">
                <a16:creationId xmlns="" xmlns:a16="http://schemas.microsoft.com/office/drawing/2014/main" id="{9FC10903-6B45-4DB2-8622-FF03500F2356}"/>
              </a:ext>
            </a:extLst>
          </p:cNvPr>
          <p:cNvCxnSpPr>
            <a:cxnSpLocks/>
          </p:cNvCxnSpPr>
          <p:nvPr/>
        </p:nvCxnSpPr>
        <p:spPr>
          <a:xfrm>
            <a:off x="4679170" y="2388307"/>
            <a:ext cx="0" cy="292752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شكل بيضاوي 38">
            <a:extLst>
              <a:ext uri="{FF2B5EF4-FFF2-40B4-BE49-F238E27FC236}">
                <a16:creationId xmlns="" xmlns:a16="http://schemas.microsoft.com/office/drawing/2014/main" id="{9D35EF2C-429A-4EF9-AC34-7D9176114DB6}"/>
              </a:ext>
            </a:extLst>
          </p:cNvPr>
          <p:cNvSpPr/>
          <p:nvPr/>
        </p:nvSpPr>
        <p:spPr>
          <a:xfrm>
            <a:off x="11648230" y="5067627"/>
            <a:ext cx="451301" cy="230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شكل بيضاوي 39">
            <a:extLst>
              <a:ext uri="{FF2B5EF4-FFF2-40B4-BE49-F238E27FC236}">
                <a16:creationId xmlns="" xmlns:a16="http://schemas.microsoft.com/office/drawing/2014/main" id="{837595D0-89F6-4DA2-BE38-2BBBB7E54A96}"/>
              </a:ext>
            </a:extLst>
          </p:cNvPr>
          <p:cNvSpPr/>
          <p:nvPr/>
        </p:nvSpPr>
        <p:spPr>
          <a:xfrm>
            <a:off x="11648228" y="3915839"/>
            <a:ext cx="451301" cy="230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شكل بيضاوي 40">
            <a:extLst>
              <a:ext uri="{FF2B5EF4-FFF2-40B4-BE49-F238E27FC236}">
                <a16:creationId xmlns="" xmlns:a16="http://schemas.microsoft.com/office/drawing/2014/main" id="{5464F801-E47F-4289-A266-12311F28FD12}"/>
              </a:ext>
            </a:extLst>
          </p:cNvPr>
          <p:cNvSpPr/>
          <p:nvPr/>
        </p:nvSpPr>
        <p:spPr>
          <a:xfrm>
            <a:off x="11648229" y="4137213"/>
            <a:ext cx="451301" cy="230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شكل بيضاوي 41">
            <a:extLst>
              <a:ext uri="{FF2B5EF4-FFF2-40B4-BE49-F238E27FC236}">
                <a16:creationId xmlns="" xmlns:a16="http://schemas.microsoft.com/office/drawing/2014/main" id="{7B99714F-1D95-4BA5-B6F4-0F17BD372B75}"/>
              </a:ext>
            </a:extLst>
          </p:cNvPr>
          <p:cNvSpPr/>
          <p:nvPr/>
        </p:nvSpPr>
        <p:spPr>
          <a:xfrm>
            <a:off x="11648229" y="4389861"/>
            <a:ext cx="451301" cy="230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شكل بيضاوي 42">
            <a:extLst>
              <a:ext uri="{FF2B5EF4-FFF2-40B4-BE49-F238E27FC236}">
                <a16:creationId xmlns="" xmlns:a16="http://schemas.microsoft.com/office/drawing/2014/main" id="{6F117BA8-92D5-4E1C-BAD8-2D2E2CE61D33}"/>
              </a:ext>
            </a:extLst>
          </p:cNvPr>
          <p:cNvSpPr/>
          <p:nvPr/>
        </p:nvSpPr>
        <p:spPr>
          <a:xfrm>
            <a:off x="11649501" y="4615783"/>
            <a:ext cx="451301" cy="230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شكل بيضاوي 43">
            <a:extLst>
              <a:ext uri="{FF2B5EF4-FFF2-40B4-BE49-F238E27FC236}">
                <a16:creationId xmlns="" xmlns:a16="http://schemas.microsoft.com/office/drawing/2014/main" id="{D77E0FDF-2F1B-40B3-8367-5AB6C589A77B}"/>
              </a:ext>
            </a:extLst>
          </p:cNvPr>
          <p:cNvSpPr/>
          <p:nvPr/>
        </p:nvSpPr>
        <p:spPr>
          <a:xfrm>
            <a:off x="11648229" y="4839095"/>
            <a:ext cx="451301" cy="230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شكل بيضاوي 44">
            <a:extLst>
              <a:ext uri="{FF2B5EF4-FFF2-40B4-BE49-F238E27FC236}">
                <a16:creationId xmlns="" xmlns:a16="http://schemas.microsoft.com/office/drawing/2014/main" id="{1B288A6F-154B-45DC-9AAA-70547FEA3C8E}"/>
              </a:ext>
            </a:extLst>
          </p:cNvPr>
          <p:cNvSpPr/>
          <p:nvPr/>
        </p:nvSpPr>
        <p:spPr>
          <a:xfrm>
            <a:off x="11013359" y="5075664"/>
            <a:ext cx="451301" cy="230713"/>
          </a:xfrm>
          <a:prstGeom prst="ellipse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شكل بيضاوي 45">
            <a:extLst>
              <a:ext uri="{FF2B5EF4-FFF2-40B4-BE49-F238E27FC236}">
                <a16:creationId xmlns="" xmlns:a16="http://schemas.microsoft.com/office/drawing/2014/main" id="{BA6DF071-3C56-4E36-9DC4-EFFE85177243}"/>
              </a:ext>
            </a:extLst>
          </p:cNvPr>
          <p:cNvSpPr/>
          <p:nvPr/>
        </p:nvSpPr>
        <p:spPr>
          <a:xfrm>
            <a:off x="9478786" y="5060295"/>
            <a:ext cx="451301" cy="23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شكل بيضاوي 46">
            <a:extLst>
              <a:ext uri="{FF2B5EF4-FFF2-40B4-BE49-F238E27FC236}">
                <a16:creationId xmlns="" xmlns:a16="http://schemas.microsoft.com/office/drawing/2014/main" id="{4572E63D-8AA5-4A1D-B189-4A1851BD8538}"/>
              </a:ext>
            </a:extLst>
          </p:cNvPr>
          <p:cNvSpPr/>
          <p:nvPr/>
        </p:nvSpPr>
        <p:spPr>
          <a:xfrm>
            <a:off x="11000716" y="4834345"/>
            <a:ext cx="451301" cy="230713"/>
          </a:xfrm>
          <a:prstGeom prst="ellipse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8" name="شكل بيضاوي 47">
            <a:extLst>
              <a:ext uri="{FF2B5EF4-FFF2-40B4-BE49-F238E27FC236}">
                <a16:creationId xmlns="" xmlns:a16="http://schemas.microsoft.com/office/drawing/2014/main" id="{CEA76293-151D-4042-8C09-F874D5F1A536}"/>
              </a:ext>
            </a:extLst>
          </p:cNvPr>
          <p:cNvSpPr/>
          <p:nvPr/>
        </p:nvSpPr>
        <p:spPr>
          <a:xfrm>
            <a:off x="8747756" y="5045947"/>
            <a:ext cx="451301" cy="2307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9" name="شكل بيضاوي 48">
            <a:extLst>
              <a:ext uri="{FF2B5EF4-FFF2-40B4-BE49-F238E27FC236}">
                <a16:creationId xmlns="" xmlns:a16="http://schemas.microsoft.com/office/drawing/2014/main" id="{98DE6BB2-9E10-4F54-83C2-9D0FBE70D02E}"/>
              </a:ext>
            </a:extLst>
          </p:cNvPr>
          <p:cNvSpPr/>
          <p:nvPr/>
        </p:nvSpPr>
        <p:spPr>
          <a:xfrm>
            <a:off x="5093061" y="5085120"/>
            <a:ext cx="451301" cy="23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0" name="شكل بيضاوي 49">
            <a:extLst>
              <a:ext uri="{FF2B5EF4-FFF2-40B4-BE49-F238E27FC236}">
                <a16:creationId xmlns="" xmlns:a16="http://schemas.microsoft.com/office/drawing/2014/main" id="{1C5B0A96-5ABC-4E7B-A87F-9AAA6D509B0C}"/>
              </a:ext>
            </a:extLst>
          </p:cNvPr>
          <p:cNvSpPr/>
          <p:nvPr/>
        </p:nvSpPr>
        <p:spPr>
          <a:xfrm>
            <a:off x="9424219" y="3262977"/>
            <a:ext cx="451301" cy="23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="" xmlns:a16="http://schemas.microsoft.com/office/drawing/2014/main" id="{46F41651-6916-4674-AE6B-F3D480552296}"/>
              </a:ext>
            </a:extLst>
          </p:cNvPr>
          <p:cNvSpPr/>
          <p:nvPr/>
        </p:nvSpPr>
        <p:spPr>
          <a:xfrm>
            <a:off x="9440154" y="3517576"/>
            <a:ext cx="451301" cy="23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شكل بيضاوي 51">
            <a:extLst>
              <a:ext uri="{FF2B5EF4-FFF2-40B4-BE49-F238E27FC236}">
                <a16:creationId xmlns="" xmlns:a16="http://schemas.microsoft.com/office/drawing/2014/main" id="{40A1A856-2828-41C1-86A8-6315955FE1EE}"/>
              </a:ext>
            </a:extLst>
          </p:cNvPr>
          <p:cNvSpPr/>
          <p:nvPr/>
        </p:nvSpPr>
        <p:spPr>
          <a:xfrm>
            <a:off x="9445005" y="3781799"/>
            <a:ext cx="451301" cy="23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="" xmlns:a16="http://schemas.microsoft.com/office/drawing/2014/main" id="{225CC187-B323-4DDF-9F82-7334F47CB36E}"/>
              </a:ext>
            </a:extLst>
          </p:cNvPr>
          <p:cNvSpPr/>
          <p:nvPr/>
        </p:nvSpPr>
        <p:spPr>
          <a:xfrm>
            <a:off x="9445006" y="4026674"/>
            <a:ext cx="451301" cy="23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4" name="شكل بيضاوي 53">
            <a:extLst>
              <a:ext uri="{FF2B5EF4-FFF2-40B4-BE49-F238E27FC236}">
                <a16:creationId xmlns="" xmlns:a16="http://schemas.microsoft.com/office/drawing/2014/main" id="{35224062-3C42-4817-8E87-09786B3FCCCE}"/>
              </a:ext>
            </a:extLst>
          </p:cNvPr>
          <p:cNvSpPr/>
          <p:nvPr/>
        </p:nvSpPr>
        <p:spPr>
          <a:xfrm>
            <a:off x="9436878" y="4270526"/>
            <a:ext cx="451301" cy="23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5" name="شكل بيضاوي 54">
            <a:extLst>
              <a:ext uri="{FF2B5EF4-FFF2-40B4-BE49-F238E27FC236}">
                <a16:creationId xmlns="" xmlns:a16="http://schemas.microsoft.com/office/drawing/2014/main" id="{5AE91A93-E747-489C-A83A-4146359C166C}"/>
              </a:ext>
            </a:extLst>
          </p:cNvPr>
          <p:cNvSpPr/>
          <p:nvPr/>
        </p:nvSpPr>
        <p:spPr>
          <a:xfrm>
            <a:off x="9445006" y="4524465"/>
            <a:ext cx="451301" cy="23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6" name="شكل بيضاوي 55">
            <a:extLst>
              <a:ext uri="{FF2B5EF4-FFF2-40B4-BE49-F238E27FC236}">
                <a16:creationId xmlns="" xmlns:a16="http://schemas.microsoft.com/office/drawing/2014/main" id="{ABEC0604-AE55-4BDD-93D2-B14320FC275F}"/>
              </a:ext>
            </a:extLst>
          </p:cNvPr>
          <p:cNvSpPr/>
          <p:nvPr/>
        </p:nvSpPr>
        <p:spPr>
          <a:xfrm>
            <a:off x="9463544" y="4785132"/>
            <a:ext cx="451301" cy="23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7" name="شكل بيضاوي 56">
            <a:extLst>
              <a:ext uri="{FF2B5EF4-FFF2-40B4-BE49-F238E27FC236}">
                <a16:creationId xmlns="" xmlns:a16="http://schemas.microsoft.com/office/drawing/2014/main" id="{FCF211C0-A6C8-4307-9623-426E03D35E6F}"/>
              </a:ext>
            </a:extLst>
          </p:cNvPr>
          <p:cNvSpPr/>
          <p:nvPr/>
        </p:nvSpPr>
        <p:spPr>
          <a:xfrm>
            <a:off x="4417388" y="4822944"/>
            <a:ext cx="451301" cy="2307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8" name="شكل بيضاوي 57">
            <a:extLst>
              <a:ext uri="{FF2B5EF4-FFF2-40B4-BE49-F238E27FC236}">
                <a16:creationId xmlns="" xmlns:a16="http://schemas.microsoft.com/office/drawing/2014/main" id="{D9B1859E-32BB-4204-9EA0-AF25EA6CE629}"/>
              </a:ext>
            </a:extLst>
          </p:cNvPr>
          <p:cNvSpPr/>
          <p:nvPr/>
        </p:nvSpPr>
        <p:spPr>
          <a:xfrm>
            <a:off x="4436864" y="5067626"/>
            <a:ext cx="451301" cy="2307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9" name="شكل بيضاوي 58">
            <a:extLst>
              <a:ext uri="{FF2B5EF4-FFF2-40B4-BE49-F238E27FC236}">
                <a16:creationId xmlns="" xmlns:a16="http://schemas.microsoft.com/office/drawing/2014/main" id="{23AC8EB0-0900-4B33-8014-6F4F18EE40A1}"/>
              </a:ext>
            </a:extLst>
          </p:cNvPr>
          <p:cNvSpPr/>
          <p:nvPr/>
        </p:nvSpPr>
        <p:spPr>
          <a:xfrm>
            <a:off x="8747756" y="4073654"/>
            <a:ext cx="451301" cy="2307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شكل بيضاوي 59">
            <a:extLst>
              <a:ext uri="{FF2B5EF4-FFF2-40B4-BE49-F238E27FC236}">
                <a16:creationId xmlns="" xmlns:a16="http://schemas.microsoft.com/office/drawing/2014/main" id="{FDBFADF7-E5B2-44E7-88B2-CFAEFCC26E67}"/>
              </a:ext>
            </a:extLst>
          </p:cNvPr>
          <p:cNvSpPr/>
          <p:nvPr/>
        </p:nvSpPr>
        <p:spPr>
          <a:xfrm>
            <a:off x="8752223" y="4299870"/>
            <a:ext cx="451301" cy="2307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1" name="شكل بيضاوي 60">
            <a:extLst>
              <a:ext uri="{FF2B5EF4-FFF2-40B4-BE49-F238E27FC236}">
                <a16:creationId xmlns="" xmlns:a16="http://schemas.microsoft.com/office/drawing/2014/main" id="{B82C5677-D706-4FDF-9BE0-0C30DB88CEEF}"/>
              </a:ext>
            </a:extLst>
          </p:cNvPr>
          <p:cNvSpPr/>
          <p:nvPr/>
        </p:nvSpPr>
        <p:spPr>
          <a:xfrm>
            <a:off x="8728010" y="4554419"/>
            <a:ext cx="451301" cy="2307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2" name="شكل بيضاوي 61">
            <a:extLst>
              <a:ext uri="{FF2B5EF4-FFF2-40B4-BE49-F238E27FC236}">
                <a16:creationId xmlns="" xmlns:a16="http://schemas.microsoft.com/office/drawing/2014/main" id="{DE27EF70-31B8-4642-8DFA-35F0DC1BD0D3}"/>
              </a:ext>
            </a:extLst>
          </p:cNvPr>
          <p:cNvSpPr/>
          <p:nvPr/>
        </p:nvSpPr>
        <p:spPr>
          <a:xfrm>
            <a:off x="8735630" y="4795171"/>
            <a:ext cx="451301" cy="2307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3" name="شكل بيضاوي 62">
            <a:extLst>
              <a:ext uri="{FF2B5EF4-FFF2-40B4-BE49-F238E27FC236}">
                <a16:creationId xmlns="" xmlns:a16="http://schemas.microsoft.com/office/drawing/2014/main" id="{F096F9C5-0DEE-47CF-A129-73CA4DB707E5}"/>
              </a:ext>
            </a:extLst>
          </p:cNvPr>
          <p:cNvSpPr/>
          <p:nvPr/>
        </p:nvSpPr>
        <p:spPr>
          <a:xfrm>
            <a:off x="4417388" y="4557252"/>
            <a:ext cx="451301" cy="2307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5" name="مربع نص 64">
            <a:extLst>
              <a:ext uri="{FF2B5EF4-FFF2-40B4-BE49-F238E27FC236}">
                <a16:creationId xmlns="" xmlns:a16="http://schemas.microsoft.com/office/drawing/2014/main" id="{DB76DC51-803B-431A-B040-5B48871D1D53}"/>
              </a:ext>
            </a:extLst>
          </p:cNvPr>
          <p:cNvSpPr txBox="1"/>
          <p:nvPr/>
        </p:nvSpPr>
        <p:spPr>
          <a:xfrm>
            <a:off x="11538498" y="5354303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6</a:t>
            </a:r>
            <a:endParaRPr lang="en-US" sz="3600" dirty="0"/>
          </a:p>
        </p:txBody>
      </p:sp>
      <p:sp>
        <p:nvSpPr>
          <p:cNvPr id="66" name="مربع نص 65">
            <a:extLst>
              <a:ext uri="{FF2B5EF4-FFF2-40B4-BE49-F238E27FC236}">
                <a16:creationId xmlns="" xmlns:a16="http://schemas.microsoft.com/office/drawing/2014/main" id="{B656F698-D3A0-4BE7-8E83-9E07333E150E}"/>
              </a:ext>
            </a:extLst>
          </p:cNvPr>
          <p:cNvSpPr txBox="1"/>
          <p:nvPr/>
        </p:nvSpPr>
        <p:spPr>
          <a:xfrm>
            <a:off x="5586232" y="5298338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2</a:t>
            </a:r>
            <a:endParaRPr lang="en-US" sz="3600" dirty="0"/>
          </a:p>
        </p:txBody>
      </p:sp>
      <p:sp>
        <p:nvSpPr>
          <p:cNvPr id="67" name="مربع نص 66">
            <a:extLst>
              <a:ext uri="{FF2B5EF4-FFF2-40B4-BE49-F238E27FC236}">
                <a16:creationId xmlns="" xmlns:a16="http://schemas.microsoft.com/office/drawing/2014/main" id="{1A9628D3-91E6-4326-B050-DD61B6CF7CA9}"/>
              </a:ext>
            </a:extLst>
          </p:cNvPr>
          <p:cNvSpPr txBox="1"/>
          <p:nvPr/>
        </p:nvSpPr>
        <p:spPr>
          <a:xfrm>
            <a:off x="6355474" y="5317038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5</a:t>
            </a:r>
            <a:endParaRPr lang="en-US" sz="3600" dirty="0"/>
          </a:p>
        </p:txBody>
      </p:sp>
      <p:sp>
        <p:nvSpPr>
          <p:cNvPr id="68" name="مربع نص 67">
            <a:extLst>
              <a:ext uri="{FF2B5EF4-FFF2-40B4-BE49-F238E27FC236}">
                <a16:creationId xmlns="" xmlns:a16="http://schemas.microsoft.com/office/drawing/2014/main" id="{442DED82-A6CB-48F5-8A39-6AFA4C5C8C70}"/>
              </a:ext>
            </a:extLst>
          </p:cNvPr>
          <p:cNvSpPr txBox="1"/>
          <p:nvPr/>
        </p:nvSpPr>
        <p:spPr>
          <a:xfrm>
            <a:off x="6998512" y="5341271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3</a:t>
            </a:r>
            <a:endParaRPr lang="en-US" sz="3600" dirty="0"/>
          </a:p>
        </p:txBody>
      </p:sp>
      <p:sp>
        <p:nvSpPr>
          <p:cNvPr id="69" name="مربع نص 68">
            <a:extLst>
              <a:ext uri="{FF2B5EF4-FFF2-40B4-BE49-F238E27FC236}">
                <a16:creationId xmlns="" xmlns:a16="http://schemas.microsoft.com/office/drawing/2014/main" id="{6236B529-AB4C-40D6-A8A5-5C3AC28D9A90}"/>
              </a:ext>
            </a:extLst>
          </p:cNvPr>
          <p:cNvSpPr txBox="1"/>
          <p:nvPr/>
        </p:nvSpPr>
        <p:spPr>
          <a:xfrm>
            <a:off x="8717819" y="5341272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5</a:t>
            </a:r>
            <a:endParaRPr lang="en-US" sz="3600" dirty="0"/>
          </a:p>
        </p:txBody>
      </p:sp>
      <p:sp>
        <p:nvSpPr>
          <p:cNvPr id="70" name="مربع نص 69">
            <a:extLst>
              <a:ext uri="{FF2B5EF4-FFF2-40B4-BE49-F238E27FC236}">
                <a16:creationId xmlns="" xmlns:a16="http://schemas.microsoft.com/office/drawing/2014/main" id="{7410E831-C5B9-4EE7-A1C1-2C1D09E62881}"/>
              </a:ext>
            </a:extLst>
          </p:cNvPr>
          <p:cNvSpPr txBox="1"/>
          <p:nvPr/>
        </p:nvSpPr>
        <p:spPr>
          <a:xfrm>
            <a:off x="9413298" y="5348515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8</a:t>
            </a:r>
            <a:endParaRPr lang="en-US" sz="3600" dirty="0"/>
          </a:p>
        </p:txBody>
      </p:sp>
      <p:sp>
        <p:nvSpPr>
          <p:cNvPr id="71" name="مربع نص 70">
            <a:extLst>
              <a:ext uri="{FF2B5EF4-FFF2-40B4-BE49-F238E27FC236}">
                <a16:creationId xmlns="" xmlns:a16="http://schemas.microsoft.com/office/drawing/2014/main" id="{80AA1E70-D1BB-48D9-A192-12032D57E964}"/>
              </a:ext>
            </a:extLst>
          </p:cNvPr>
          <p:cNvSpPr txBox="1"/>
          <p:nvPr/>
        </p:nvSpPr>
        <p:spPr>
          <a:xfrm>
            <a:off x="10167780" y="5322946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4</a:t>
            </a:r>
            <a:endParaRPr lang="en-US" sz="3600" dirty="0"/>
          </a:p>
        </p:txBody>
      </p:sp>
      <p:sp>
        <p:nvSpPr>
          <p:cNvPr id="72" name="مربع نص 71">
            <a:extLst>
              <a:ext uri="{FF2B5EF4-FFF2-40B4-BE49-F238E27FC236}">
                <a16:creationId xmlns="" xmlns:a16="http://schemas.microsoft.com/office/drawing/2014/main" id="{10850C48-A6BB-47A7-AAA7-9F9EF270F5FE}"/>
              </a:ext>
            </a:extLst>
          </p:cNvPr>
          <p:cNvSpPr txBox="1"/>
          <p:nvPr/>
        </p:nvSpPr>
        <p:spPr>
          <a:xfrm>
            <a:off x="10908931" y="5341271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2</a:t>
            </a:r>
            <a:endParaRPr lang="en-US" sz="3600" dirty="0"/>
          </a:p>
        </p:txBody>
      </p:sp>
      <p:sp>
        <p:nvSpPr>
          <p:cNvPr id="73" name="مربع نص 72">
            <a:extLst>
              <a:ext uri="{FF2B5EF4-FFF2-40B4-BE49-F238E27FC236}">
                <a16:creationId xmlns="" xmlns:a16="http://schemas.microsoft.com/office/drawing/2014/main" id="{1A14C6FC-ED17-41A5-92D9-73F429ED7D1D}"/>
              </a:ext>
            </a:extLst>
          </p:cNvPr>
          <p:cNvSpPr txBox="1"/>
          <p:nvPr/>
        </p:nvSpPr>
        <p:spPr>
          <a:xfrm>
            <a:off x="4450304" y="5298337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3</a:t>
            </a:r>
            <a:endParaRPr lang="en-US" sz="3600" dirty="0"/>
          </a:p>
        </p:txBody>
      </p:sp>
      <p:sp>
        <p:nvSpPr>
          <p:cNvPr id="74" name="مربع نص 73">
            <a:extLst>
              <a:ext uri="{FF2B5EF4-FFF2-40B4-BE49-F238E27FC236}">
                <a16:creationId xmlns="" xmlns:a16="http://schemas.microsoft.com/office/drawing/2014/main" id="{41C09660-2A0A-42ED-95F5-56DA048623F0}"/>
              </a:ext>
            </a:extLst>
          </p:cNvPr>
          <p:cNvSpPr txBox="1"/>
          <p:nvPr/>
        </p:nvSpPr>
        <p:spPr>
          <a:xfrm>
            <a:off x="4986814" y="5317038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1</a:t>
            </a:r>
            <a:endParaRPr lang="en-US" sz="3600" dirty="0"/>
          </a:p>
        </p:txBody>
      </p:sp>
      <p:sp>
        <p:nvSpPr>
          <p:cNvPr id="75" name="مربع نص 74">
            <a:extLst>
              <a:ext uri="{FF2B5EF4-FFF2-40B4-BE49-F238E27FC236}">
                <a16:creationId xmlns="" xmlns:a16="http://schemas.microsoft.com/office/drawing/2014/main" id="{1BFF3F06-2E06-43C1-91A6-160CCDFDE378}"/>
              </a:ext>
            </a:extLst>
          </p:cNvPr>
          <p:cNvSpPr txBox="1"/>
          <p:nvPr/>
        </p:nvSpPr>
        <p:spPr>
          <a:xfrm>
            <a:off x="695196" y="5348515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9</a:t>
            </a:r>
            <a:endParaRPr lang="en-US" sz="3600" dirty="0"/>
          </a:p>
        </p:txBody>
      </p:sp>
      <p:sp>
        <p:nvSpPr>
          <p:cNvPr id="76" name="مربع نص 75">
            <a:extLst>
              <a:ext uri="{FF2B5EF4-FFF2-40B4-BE49-F238E27FC236}">
                <a16:creationId xmlns="" xmlns:a16="http://schemas.microsoft.com/office/drawing/2014/main" id="{79C34AA0-9F4A-4C51-AE93-88A14C08B194}"/>
              </a:ext>
            </a:extLst>
          </p:cNvPr>
          <p:cNvSpPr txBox="1"/>
          <p:nvPr/>
        </p:nvSpPr>
        <p:spPr>
          <a:xfrm>
            <a:off x="1441576" y="5354049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6</a:t>
            </a:r>
            <a:endParaRPr lang="en-US" sz="3600" dirty="0"/>
          </a:p>
        </p:txBody>
      </p:sp>
      <p:sp>
        <p:nvSpPr>
          <p:cNvPr id="77" name="مربع نص 76">
            <a:extLst>
              <a:ext uri="{FF2B5EF4-FFF2-40B4-BE49-F238E27FC236}">
                <a16:creationId xmlns="" xmlns:a16="http://schemas.microsoft.com/office/drawing/2014/main" id="{715FA32F-A2E0-4CD7-8BD8-7A0C9E68AB4E}"/>
              </a:ext>
            </a:extLst>
          </p:cNvPr>
          <p:cNvSpPr txBox="1"/>
          <p:nvPr/>
        </p:nvSpPr>
        <p:spPr>
          <a:xfrm>
            <a:off x="2154643" y="5329645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7</a:t>
            </a:r>
            <a:endParaRPr lang="en-US" sz="3600" dirty="0"/>
          </a:p>
        </p:txBody>
      </p:sp>
      <p:sp>
        <p:nvSpPr>
          <p:cNvPr id="78" name="مربع نص 77">
            <a:extLst>
              <a:ext uri="{FF2B5EF4-FFF2-40B4-BE49-F238E27FC236}">
                <a16:creationId xmlns="" xmlns:a16="http://schemas.microsoft.com/office/drawing/2014/main" id="{9C5B4D5E-2064-4D69-83BD-E5F26A68320D}"/>
              </a:ext>
            </a:extLst>
          </p:cNvPr>
          <p:cNvSpPr txBox="1"/>
          <p:nvPr/>
        </p:nvSpPr>
        <p:spPr>
          <a:xfrm>
            <a:off x="2778866" y="5339957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9</a:t>
            </a:r>
            <a:endParaRPr lang="en-US" sz="3600" dirty="0"/>
          </a:p>
        </p:txBody>
      </p:sp>
      <p:sp>
        <p:nvSpPr>
          <p:cNvPr id="79" name="مربع نص 78">
            <a:extLst>
              <a:ext uri="{FF2B5EF4-FFF2-40B4-BE49-F238E27FC236}">
                <a16:creationId xmlns="" xmlns:a16="http://schemas.microsoft.com/office/drawing/2014/main" id="{484388C0-9592-4939-9370-B10713D1499C}"/>
              </a:ext>
            </a:extLst>
          </p:cNvPr>
          <p:cNvSpPr txBox="1"/>
          <p:nvPr/>
        </p:nvSpPr>
        <p:spPr>
          <a:xfrm>
            <a:off x="170259" y="5322945"/>
            <a:ext cx="63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8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75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71472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42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71472 -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42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7138 0.0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71472 0.00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42" y="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71393 0.005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03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-0.71393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0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439 L -0.34662 -0.21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-10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34545 -0.212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9" y="-1062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34323 -0.212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44 L -0.72175 -4.44444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42" y="-2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44 L -0.7207 -0.00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90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347 -0.10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-52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34765 -0.0995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83" y="-497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0.34804 -0.09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9" y="-472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34336 -0.090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451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34518 -0.0877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71198 -0.0085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9" y="-44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71185 -0.0050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9" y="-25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71237 -0.001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25" y="-9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38 0.0004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34062 -0.1694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847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33932 -0.153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71341 0.0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77" y="13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70899 -0.0335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56" y="-169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71146 -0.0277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38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71367 -0.0224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-113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71068 -0.0129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34" y="-64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71107 -0.0050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60" y="-25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71185 -0.0016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9" y="-9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71211 0.0023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1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35156 -0.3504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78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69896 0.0011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48" y="4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69922 -0.0208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61" y="-1042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022E-16 L -0.69948 -0.0115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74" y="-57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6974 -0.0053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70" y="-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69818 -0.0046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3444 -0.2199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-1099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0.34479 -0.2092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-1046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-0.3444 -0.2289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75" grpId="0"/>
      <p:bldP spid="76" grpId="0"/>
      <p:bldP spid="77" grpId="0"/>
      <p:bldP spid="78" grpId="0"/>
      <p:bldP spid="7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</TotalTime>
  <Words>883</Words>
  <Application>Microsoft Office PowerPoint</Application>
  <PresentationFormat>Personnalisé</PresentationFormat>
  <Paragraphs>403</Paragraphs>
  <Slides>65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66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الجمع ضمن 99999 الصف الثالث الفصل الثاني</dc:title>
  <dc:subject>عرض بوربوينت رياضيات الجمع ضمن 99999 الصف الثالث الفصل الثاني</dc:subject>
  <dc:creator>الملتقى التربوي</dc:creator>
  <cp:keywords>رياضيات; الفصل الثاني; عرض بوربوينت; الملتقى التربوي</cp:keywords>
  <dc:description>بوربوينت رياضيات الصف الثالث الفصل الثاني  عرض بوربوينت رياضيات الجمع ضمن 99999 الصف الثالث الفصل الثاني</dc:description>
  <cp:lastModifiedBy>HDNL2GSR557</cp:lastModifiedBy>
  <cp:revision>2</cp:revision>
  <dcterms:created xsi:type="dcterms:W3CDTF">2021-03-12T00:16:56Z</dcterms:created>
  <dcterms:modified xsi:type="dcterms:W3CDTF">2021-03-12T01:40:57Z</dcterms:modified>
  <cp:category>الملتقى التربوي; رياضيات; الصف الثالث; الفصل الثاني</cp:category>
</cp:coreProperties>
</file>