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86" r:id="rId3"/>
    <p:sldId id="258" r:id="rId4"/>
    <p:sldId id="259" r:id="rId5"/>
    <p:sldId id="281" r:id="rId6"/>
    <p:sldId id="265" r:id="rId7"/>
    <p:sldId id="284" r:id="rId8"/>
    <p:sldId id="283" r:id="rId9"/>
    <p:sldId id="276" r:id="rId10"/>
    <p:sldId id="280" r:id="rId11"/>
    <p:sldId id="272" r:id="rId12"/>
    <p:sldId id="285" r:id="rId13"/>
    <p:sldId id="271" r:id="rId14"/>
    <p:sldId id="275" r:id="rId15"/>
    <p:sldId id="273" r:id="rId16"/>
    <p:sldId id="270" r:id="rId17"/>
    <p:sldId id="274" r:id="rId18"/>
    <p:sldId id="268" r:id="rId19"/>
    <p:sldId id="266" r:id="rId20"/>
    <p:sldId id="267" r:id="rId21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A1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-774" y="-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3377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85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173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5543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155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81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7360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694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463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647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 smtClean="0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040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smtClean="0"/>
              <a:t>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F4115D-FD7E-4B8B-A2B8-936EB9BF78A8}" type="datetimeFigureOut">
              <a:rPr lang="en-US" smtClean="0"/>
              <a:t>3/8/2021</a:t>
            </a:fld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BEABF-E81B-4525-9E59-72FD1A4C564F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782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1.pn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wepal.net/library/?app=content.list&amp;level=4&amp;semester=2&amp;subject=2&amp;type=5&amp;submit=submit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bethlehemdoe-my.sharepoint.com/:p:/g/personal/415058882_bethlehem_edu_ps/EeOCCxEthTZImlA4gSgpvKcBt4Qhkb7xwgU8sa_y0zkjeA?e=7pqhrf" TargetMode="Externa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hyperlink" Target="https://www.wepal.net/library/?app=content.list&amp;level=4&amp;semester=2&amp;subject=2&amp;type=2&amp;submit=submit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4&amp;semester=2&amp;subject=2&amp;type=2&amp;submit=submit" TargetMode="External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13" Type="http://schemas.openxmlformats.org/officeDocument/2006/relationships/slide" Target="slide15.xml"/><Relationship Id="rId3" Type="http://schemas.openxmlformats.org/officeDocument/2006/relationships/slide" Target="slide3.xml"/><Relationship Id="rId7" Type="http://schemas.openxmlformats.org/officeDocument/2006/relationships/slide" Target="slide13.xml"/><Relationship Id="rId12" Type="http://schemas.openxmlformats.org/officeDocument/2006/relationships/slide" Target="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slide" Target="slide20.xml"/><Relationship Id="rId11" Type="http://schemas.openxmlformats.org/officeDocument/2006/relationships/slide" Target="slide4.xml"/><Relationship Id="rId5" Type="http://schemas.openxmlformats.org/officeDocument/2006/relationships/image" Target="../media/image4.jpeg"/><Relationship Id="rId15" Type="http://schemas.openxmlformats.org/officeDocument/2006/relationships/slide" Target="slide9.xml"/><Relationship Id="rId10" Type="http://schemas.openxmlformats.org/officeDocument/2006/relationships/slide" Target="slide17.xml"/><Relationship Id="rId4" Type="http://schemas.openxmlformats.org/officeDocument/2006/relationships/image" Target="../media/image3.emf"/><Relationship Id="rId9" Type="http://schemas.openxmlformats.org/officeDocument/2006/relationships/slide" Target="slide11.xml"/><Relationship Id="rId14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pal.net/library/?app=content.list&amp;level=4&amp;semester=2&amp;subject=2&amp;type=2&amp;submit=submit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الرِّياضِيّات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2585598" y="3163277"/>
            <a:ext cx="3023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الصَّفُّ </a:t>
            </a:r>
            <a:r>
              <a:rPr lang="ar-SA" sz="5400" b="1" dirty="0" smtClean="0">
                <a:ln/>
                <a:solidFill>
                  <a:schemeClr val="accent4"/>
                </a:solidFill>
              </a:rPr>
              <a:t>الرابع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76196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540BD2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132625"/>
            <a:ext cx="12192000" cy="654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8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10" y="483327"/>
            <a:ext cx="10450284" cy="38599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57154" y="2834640"/>
            <a:ext cx="10972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dirty="0" smtClean="0">
                <a:solidFill>
                  <a:srgbClr val="FF0000"/>
                </a:solidFill>
              </a:rPr>
              <a:t>١٠٠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68835" y="3735977"/>
            <a:ext cx="2651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4000" dirty="0" smtClean="0">
                <a:solidFill>
                  <a:srgbClr val="FF0000"/>
                </a:solidFill>
              </a:rPr>
              <a:t>قصة</a:t>
            </a:r>
            <a:endParaRPr lang="en-US" sz="4000" dirty="0">
              <a:solidFill>
                <a:srgbClr val="FF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10" y="4479356"/>
            <a:ext cx="10450284" cy="1738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55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9349" y="507275"/>
            <a:ext cx="9771561" cy="9429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5747" y="1854092"/>
            <a:ext cx="9771561" cy="88378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6021" y="1891517"/>
            <a:ext cx="722811" cy="843280"/>
          </a:xfrm>
          <a:prstGeom prst="rect">
            <a:avLst/>
          </a:prstGeom>
        </p:spPr>
      </p:pic>
      <p:pic>
        <p:nvPicPr>
          <p:cNvPr id="8" name="Picture 7">
            <a:hlinkClick r:id="rId6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45748" y="2906604"/>
            <a:ext cx="9771560" cy="12081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45748" y="4376057"/>
            <a:ext cx="9771560" cy="168328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1270" y="3188821"/>
            <a:ext cx="812480" cy="777164"/>
          </a:xfrm>
          <a:prstGeom prst="rect">
            <a:avLst/>
          </a:prstGeom>
        </p:spPr>
      </p:pic>
      <p:pic>
        <p:nvPicPr>
          <p:cNvPr id="12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51270" y="4713668"/>
            <a:ext cx="812480" cy="991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213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509451" y="1478168"/>
            <a:ext cx="6988629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96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تَدْريباتُ الْكِتاب</a:t>
            </a:r>
            <a:r>
              <a:rPr lang="ar-SA" sz="48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48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21780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2468880" y="561703"/>
            <a:ext cx="92006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SA" sz="6000" b="1" dirty="0" smtClean="0">
                <a:solidFill>
                  <a:srgbClr val="FFC000"/>
                </a:solidFill>
              </a:rPr>
              <a:t>تَدْريبُ الْكِتاب س5 ص 116 </a:t>
            </a:r>
            <a:endParaRPr lang="en-US" sz="6000" b="1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651" y="1577366"/>
            <a:ext cx="10371909" cy="470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22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نَلْعَب  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99204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صورة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"/>
            <a:ext cx="12192000" cy="6858000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618" y="3443847"/>
            <a:ext cx="2357059" cy="2357059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65403">
            <a:off x="8883258" y="932019"/>
            <a:ext cx="2013862" cy="2013862"/>
          </a:xfrm>
          <a:prstGeom prst="rect">
            <a:avLst/>
          </a:prstGeom>
        </p:spPr>
      </p:pic>
      <p:sp>
        <p:nvSpPr>
          <p:cNvPr id="8" name="مستطيل 7"/>
          <p:cNvSpPr/>
          <p:nvPr/>
        </p:nvSpPr>
        <p:spPr>
          <a:xfrm>
            <a:off x="2386148" y="2602294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  <a:hlinkClick r:id="rId5"/>
              </a:rPr>
              <a:t> </a:t>
            </a:r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  <a:hlinkClick r:id="rId5"/>
              </a:rPr>
              <a:t>اضغط هنا </a:t>
            </a:r>
            <a:endParaRPr lang="ar-SA" sz="11500" b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Noto Naskh Arabic UI"/>
            </a:endParaRPr>
          </a:p>
        </p:txBody>
      </p:sp>
      <p:sp>
        <p:nvSpPr>
          <p:cNvPr id="5" name="Left Arrow 4"/>
          <p:cNvSpPr/>
          <p:nvPr/>
        </p:nvSpPr>
        <p:spPr>
          <a:xfrm>
            <a:off x="8386354" y="3056709"/>
            <a:ext cx="2455817" cy="107115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242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419703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الْمَهامُ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52378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360" y="-13063"/>
            <a:ext cx="3596639" cy="6858000"/>
          </a:xfrm>
          <a:prstGeom prst="rect">
            <a:avLst/>
          </a:prstGeom>
        </p:spPr>
      </p:pic>
      <p:sp>
        <p:nvSpPr>
          <p:cNvPr id="3" name="مربع نص 2"/>
          <p:cNvSpPr txBox="1"/>
          <p:nvPr/>
        </p:nvSpPr>
        <p:spPr>
          <a:xfrm>
            <a:off x="8898177" y="404947"/>
            <a:ext cx="2991004" cy="36994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ar-SA" sz="4000" b="1" dirty="0" smtClean="0">
                <a:solidFill>
                  <a:srgbClr val="FF0000"/>
                </a:solidFill>
              </a:rPr>
              <a:t>نشاط تطبيقي</a:t>
            </a:r>
          </a:p>
          <a:p>
            <a:pPr algn="ctr">
              <a:lnSpc>
                <a:spcPct val="200000"/>
              </a:lnSpc>
            </a:pPr>
            <a:endParaRPr lang="en-US" sz="6000" b="1" dirty="0" smtClean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200000"/>
              </a:lnSpc>
            </a:pP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515" y="404947"/>
            <a:ext cx="7770028" cy="623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80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78"/>
          <a:stretch/>
        </p:blipFill>
        <p:spPr>
          <a:xfrm>
            <a:off x="10724606" y="0"/>
            <a:ext cx="1467394" cy="6858000"/>
          </a:xfrm>
          <a:prstGeom prst="rect">
            <a:avLst/>
          </a:prstGeom>
        </p:spPr>
      </p:pic>
      <p:sp>
        <p:nvSpPr>
          <p:cNvPr id="5" name="مربع نص 4"/>
          <p:cNvSpPr txBox="1"/>
          <p:nvPr/>
        </p:nvSpPr>
        <p:spPr>
          <a:xfrm>
            <a:off x="5235457" y="14288"/>
            <a:ext cx="44963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72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مُهِمْة أدائية :</a:t>
            </a:r>
          </a:p>
        </p:txBody>
      </p:sp>
      <p:pic>
        <p:nvPicPr>
          <p:cNvPr id="2" name="Picture 1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307" y="918755"/>
            <a:ext cx="4686300" cy="4724400"/>
          </a:xfrm>
          <a:prstGeom prst="rect">
            <a:avLst/>
          </a:prstGeom>
        </p:spPr>
      </p:pic>
      <p:sp>
        <p:nvSpPr>
          <p:cNvPr id="4" name="Frame 3"/>
          <p:cNvSpPr/>
          <p:nvPr/>
        </p:nvSpPr>
        <p:spPr>
          <a:xfrm>
            <a:off x="4803608" y="1058091"/>
            <a:ext cx="5751182" cy="5799909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2515" y="1951559"/>
            <a:ext cx="381435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2000" b="1" dirty="0" smtClean="0"/>
              <a:t>قم بتصميم القرص الدوار وألوّنه كما في الشكل ، أضع سلايد شفاف على اللون الأبيض وألوّنه في كل مرة حسب المطلوب التالي :</a:t>
            </a:r>
          </a:p>
          <a:p>
            <a:pPr marL="342900" indent="-342900">
              <a:buAutoNum type="arabicParenR"/>
            </a:pPr>
            <a:r>
              <a:rPr lang="ar-SA" sz="2000" b="1" dirty="0" smtClean="0"/>
              <a:t>تزيد فرصة اختيار اللون الأزرق.</a:t>
            </a:r>
          </a:p>
          <a:p>
            <a:pPr marL="342900" indent="-342900">
              <a:buAutoNum type="arabicParenR"/>
            </a:pPr>
            <a:r>
              <a:rPr lang="ar-SA" sz="2000" b="1" dirty="0" smtClean="0"/>
              <a:t>تكون فرصة اختيار اللون الزهري مستحيلة .</a:t>
            </a:r>
          </a:p>
          <a:p>
            <a:pPr marL="342900" indent="-342900">
              <a:buAutoNum type="arabicParenR"/>
            </a:pPr>
            <a:r>
              <a:rPr lang="ar-SA" sz="2000" b="1" dirty="0" smtClean="0"/>
              <a:t>تتساوى فرصة اختيار اللون الأسود مع اللون الأحمر .</a:t>
            </a:r>
            <a:endParaRPr lang="ar-SA" sz="2000" b="1" dirty="0"/>
          </a:p>
          <a:p>
            <a:endParaRPr lang="ar-SA" sz="2000" b="1" dirty="0" smtClean="0"/>
          </a:p>
          <a:p>
            <a:r>
              <a:rPr lang="ar-SA" sz="2000" b="1" dirty="0" smtClean="0"/>
              <a:t>أقوم بعمل التقاط للشاشة في حالة وأسجل النتيجة التي تظهر معك وأرسلها لمعلمك عبر المجموعات الصفية 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05098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271739" y="92473"/>
            <a:ext cx="30476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فَريقُ الْعَمَل </a:t>
            </a:r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4623844"/>
              </p:ext>
            </p:extLst>
          </p:nvPr>
        </p:nvGraphicFramePr>
        <p:xfrm>
          <a:off x="1288868" y="1035362"/>
          <a:ext cx="9614264" cy="2895600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4807132">
                  <a:extLst>
                    <a:ext uri="{9D8B030D-6E8A-4147-A177-3AD203B41FA5}">
                      <a16:colId xmlns="" xmlns:a16="http://schemas.microsoft.com/office/drawing/2014/main" val="2910744203"/>
                    </a:ext>
                  </a:extLst>
                </a:gridCol>
                <a:gridCol w="4807132">
                  <a:extLst>
                    <a:ext uri="{9D8B030D-6E8A-4147-A177-3AD203B41FA5}">
                      <a16:colId xmlns="" xmlns:a16="http://schemas.microsoft.com/office/drawing/2014/main" val="16017022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4000" dirty="0" smtClean="0"/>
                        <a:t>مكان العمل 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ar-SA" sz="4000" dirty="0" smtClean="0"/>
                        <a:t>المعلمة 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045355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3000" dirty="0" smtClean="0"/>
                        <a:t>بنات مراح رباح الثانوية 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3000" dirty="0" smtClean="0"/>
                        <a:t>1) أسيل سعيد جبرين الحسنات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19583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3000" dirty="0" smtClean="0"/>
                        <a:t>أبو عمّار الأساسية المختلطة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3000" dirty="0" smtClean="0"/>
                        <a:t>2) رانية فتحي علي صبح 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5741698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3000" dirty="0" smtClean="0"/>
                        <a:t>ذكور حسن مصطفى الأساسية 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3000" dirty="0" smtClean="0"/>
                        <a:t>3) منى عبدالله يوسف محمود 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674222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ar-SA" sz="3000" dirty="0" smtClean="0"/>
                        <a:t>رياض الأقصى الأساسية المختلطة 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ar-SA" sz="3000" dirty="0" smtClean="0"/>
                        <a:t>4) ياسمين موسى أحمد الأطرش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06081902"/>
                  </a:ext>
                </a:extLst>
              </a:tr>
            </a:tbl>
          </a:graphicData>
        </a:graphic>
      </p:graphicFrame>
      <p:sp>
        <p:nvSpPr>
          <p:cNvPr id="4" name="مربع نص 3"/>
          <p:cNvSpPr txBox="1"/>
          <p:nvPr/>
        </p:nvSpPr>
        <p:spPr>
          <a:xfrm>
            <a:off x="3606085" y="4095482"/>
            <a:ext cx="4829577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600" b="1" dirty="0" smtClean="0">
                <a:solidFill>
                  <a:srgbClr val="FFC000"/>
                </a:solidFill>
              </a:rPr>
              <a:t>بإشراف الأستاذ عصام عبيد الله</a:t>
            </a:r>
            <a:endParaRPr lang="ar-SA" sz="3600" b="1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99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48203"/>
          </a:xfrm>
          <a:prstGeom prst="rect">
            <a:avLst/>
          </a:prstGeom>
        </p:spPr>
      </p:pic>
      <p:sp>
        <p:nvSpPr>
          <p:cNvPr id="4" name="مربع نص 3"/>
          <p:cNvSpPr txBox="1"/>
          <p:nvPr/>
        </p:nvSpPr>
        <p:spPr>
          <a:xfrm>
            <a:off x="1543593" y="352697"/>
            <a:ext cx="9390018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وفقكم الله يا أبطال </a:t>
            </a:r>
          </a:p>
          <a:p>
            <a:pPr algn="ctr">
              <a:lnSpc>
                <a:spcPct val="150000"/>
              </a:lnSpc>
            </a:pPr>
            <a:r>
              <a:rPr lang="ar-SA" sz="6600" b="1" dirty="0" smtClean="0">
                <a:solidFill>
                  <a:srgbClr val="C00000"/>
                </a:solidFill>
              </a:rPr>
              <a:t>أحسنتم </a:t>
            </a:r>
          </a:p>
          <a:p>
            <a:pPr algn="ctr"/>
            <a:endParaRPr lang="ar-SA" sz="6600" b="1" dirty="0" smtClean="0">
              <a:solidFill>
                <a:srgbClr val="C00000"/>
              </a:solidFill>
            </a:endParaRPr>
          </a:p>
          <a:p>
            <a:pPr algn="l"/>
            <a:r>
              <a:rPr lang="ar-SA" sz="8800" b="1" dirty="0" smtClean="0">
                <a:solidFill>
                  <a:schemeClr val="tx2"/>
                </a:solidFill>
              </a:rPr>
              <a:t>إلى اللقــــاء</a:t>
            </a:r>
            <a:endParaRPr lang="en-US" sz="8800" b="1" dirty="0">
              <a:solidFill>
                <a:schemeClr val="tx2"/>
              </a:solidFill>
            </a:endParaRPr>
          </a:p>
        </p:txBody>
      </p:sp>
      <p:sp>
        <p:nvSpPr>
          <p:cNvPr id="6" name="وجه ضاحك 5"/>
          <p:cNvSpPr/>
          <p:nvPr/>
        </p:nvSpPr>
        <p:spPr>
          <a:xfrm rot="20079790">
            <a:off x="463659" y="422227"/>
            <a:ext cx="1937396" cy="1720019"/>
          </a:xfrm>
          <a:prstGeom prst="smileyFace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35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مربع نص 4">
            <a:hlinkClick r:id="rId3" action="ppaction://hlinksldjump"/>
          </p:cNvPr>
          <p:cNvSpPr txBox="1"/>
          <p:nvPr/>
        </p:nvSpPr>
        <p:spPr>
          <a:xfrm>
            <a:off x="5095875" y="723901"/>
            <a:ext cx="2305050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</a:rPr>
              <a:t>عنوان الدرس </a:t>
            </a:r>
            <a:endParaRPr lang="ar-JO" sz="3200" b="1" dirty="0">
              <a:solidFill>
                <a:schemeClr val="tx1"/>
              </a:solidFill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3835" y="444502"/>
            <a:ext cx="1828801" cy="16642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0" name="مجموعة 9"/>
          <p:cNvGrpSpPr/>
          <p:nvPr/>
        </p:nvGrpSpPr>
        <p:grpSpPr>
          <a:xfrm>
            <a:off x="152400" y="222977"/>
            <a:ext cx="12192000" cy="6779522"/>
            <a:chOff x="1" y="78656"/>
            <a:chExt cx="9143999" cy="6801792"/>
          </a:xfrm>
        </p:grpSpPr>
        <p:pic>
          <p:nvPicPr>
            <p:cNvPr id="4" name="صورة 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" y="78656"/>
              <a:ext cx="9143999" cy="6801792"/>
            </a:xfrm>
            <a:prstGeom prst="rect">
              <a:avLst/>
            </a:prstGeom>
            <a:ln w="228600" cap="sq" cmpd="thickThin">
              <a:solidFill>
                <a:srgbClr val="000000"/>
              </a:solidFill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sp>
          <p:nvSpPr>
            <p:cNvPr id="6" name="مربع نص 5">
              <a:hlinkClick r:id="rId6" action="ppaction://hlinksldjump"/>
            </p:cNvPr>
            <p:cNvSpPr txBox="1"/>
            <p:nvPr/>
          </p:nvSpPr>
          <p:spPr>
            <a:xfrm>
              <a:off x="7215174" y="428604"/>
              <a:ext cx="1928826" cy="523220"/>
            </a:xfrm>
            <a:prstGeom prst="rect">
              <a:avLst/>
            </a:prstGeom>
            <a:solidFill>
              <a:schemeClr val="accent2"/>
            </a:solidFill>
            <a:ln>
              <a:solidFill>
                <a:srgbClr val="C00000"/>
              </a:solidFill>
            </a:ln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tx1"/>
                  </a:solidFill>
                  <a:hlinkClick r:id="rId7" action="ppaction://hlinksldjump"/>
                </a:rPr>
                <a:t>تدريب الكتاب </a:t>
              </a:r>
              <a:endParaRPr lang="ar-JO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7" name="صورة 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964781" y="1715077"/>
              <a:ext cx="1519238" cy="2527385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</p:grpSp>
      <p:sp>
        <p:nvSpPr>
          <p:cNvPr id="8" name="مربع نص 7">
            <a:hlinkClick r:id="rId9" action="ppaction://hlinksldjump"/>
          </p:cNvPr>
          <p:cNvSpPr txBox="1"/>
          <p:nvPr/>
        </p:nvSpPr>
        <p:spPr>
          <a:xfrm>
            <a:off x="9525024" y="2143116"/>
            <a:ext cx="1142976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0" action="ppaction://hlinksldjump"/>
              </a:rPr>
              <a:t>المهام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9" name="مربع نص 8">
            <a:hlinkClick r:id="rId11" action="ppaction://hlinksldjump"/>
          </p:cNvPr>
          <p:cNvSpPr txBox="1"/>
          <p:nvPr/>
        </p:nvSpPr>
        <p:spPr>
          <a:xfrm>
            <a:off x="7688156" y="2446010"/>
            <a:ext cx="107336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2" action="ppaction://hlinksldjump"/>
              </a:rPr>
              <a:t>الهدف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1" name="مربع نص 10">
            <a:hlinkClick r:id="rId9" action="ppaction://hlinksldjump"/>
          </p:cNvPr>
          <p:cNvSpPr txBox="1"/>
          <p:nvPr/>
        </p:nvSpPr>
        <p:spPr>
          <a:xfrm>
            <a:off x="804477" y="2184400"/>
            <a:ext cx="1857388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3" action="ppaction://hlinksldjump"/>
              </a:rPr>
              <a:t>لعبة تفاعلية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3" name="مربع نص 12">
            <a:hlinkClick r:id="rId14" action="ppaction://hlinksldjump"/>
          </p:cNvPr>
          <p:cNvSpPr txBox="1"/>
          <p:nvPr/>
        </p:nvSpPr>
        <p:spPr>
          <a:xfrm>
            <a:off x="4226636" y="2462681"/>
            <a:ext cx="1071570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tx1"/>
                </a:solidFill>
                <a:hlinkClick r:id="rId14" action="ppaction://hlinksldjump"/>
              </a:rPr>
              <a:t>العرض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3" name="مربع نص 2">
            <a:hlinkClick r:id="" action="ppaction://noaction"/>
          </p:cNvPr>
          <p:cNvSpPr txBox="1"/>
          <p:nvPr/>
        </p:nvSpPr>
        <p:spPr>
          <a:xfrm>
            <a:off x="3395670" y="723900"/>
            <a:ext cx="1031081" cy="584775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tx1"/>
                </a:solidFill>
                <a:hlinkClick r:id="rId15" action="ppaction://hlinksldjump"/>
              </a:rPr>
              <a:t>فيديو</a:t>
            </a:r>
            <a:endParaRPr lang="ar-JO" sz="3200" b="1" dirty="0">
              <a:solidFill>
                <a:schemeClr val="tx1"/>
              </a:solidFill>
            </a:endParaRPr>
          </a:p>
        </p:txBody>
      </p:sp>
      <p:sp>
        <p:nvSpPr>
          <p:cNvPr id="14" name="مربع نص 13">
            <a:hlinkClick r:id="rId9" action="ppaction://hlinksldjump"/>
          </p:cNvPr>
          <p:cNvSpPr txBox="1"/>
          <p:nvPr/>
        </p:nvSpPr>
        <p:spPr>
          <a:xfrm>
            <a:off x="5441899" y="1047065"/>
            <a:ext cx="1931422" cy="523220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  <a:hlinkClick r:id="rId11" action="ppaction://hlinksldjump"/>
              </a:rPr>
              <a:t>عنوان الدرس</a:t>
            </a:r>
            <a:endParaRPr lang="ar-JO" sz="2800" b="1" dirty="0">
              <a:solidFill>
                <a:schemeClr val="tx1"/>
              </a:solidFill>
            </a:endParaRPr>
          </a:p>
        </p:txBody>
      </p:sp>
      <p:sp>
        <p:nvSpPr>
          <p:cNvPr id="15" name="مربع نص 14">
            <a:hlinkClick r:id="rId6" action="ppaction://hlinksldjump"/>
          </p:cNvPr>
          <p:cNvSpPr txBox="1"/>
          <p:nvPr/>
        </p:nvSpPr>
        <p:spPr>
          <a:xfrm>
            <a:off x="594572" y="222977"/>
            <a:ext cx="2571768" cy="521507"/>
          </a:xfrm>
          <a:prstGeom prst="rect">
            <a:avLst/>
          </a:prstGeom>
          <a:solidFill>
            <a:schemeClr val="accent2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algn="ctr"/>
            <a:r>
              <a:rPr lang="ar-SA" sz="2800" b="1" dirty="0" smtClean="0">
                <a:solidFill>
                  <a:schemeClr val="tx1"/>
                </a:solidFill>
              </a:rPr>
              <a:t>نشاط كاشف </a:t>
            </a:r>
            <a:endParaRPr lang="ar-JO" sz="2800" b="1" dirty="0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9316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4470404" y="1804740"/>
            <a:ext cx="325121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عِنْوانُ الدَّرْس</a:t>
            </a:r>
          </a:p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الفرصة </a:t>
            </a:r>
            <a:endParaRPr lang="ar-SA" sz="5400" b="1" cap="none" spc="0" dirty="0" smtClean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4763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7" name="مستطيل 6"/>
          <p:cNvSpPr/>
          <p:nvPr/>
        </p:nvSpPr>
        <p:spPr>
          <a:xfrm>
            <a:off x="1722849" y="1804740"/>
            <a:ext cx="8746304" cy="29854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dirty="0" smtClean="0">
                <a:ln/>
                <a:solidFill>
                  <a:schemeClr val="accent4"/>
                </a:solidFill>
              </a:rPr>
              <a:t>الهَــــدَف</a:t>
            </a:r>
          </a:p>
          <a:p>
            <a:pPr marL="914400" indent="-914400">
              <a:buAutoNum type="arabicParenR"/>
            </a:pPr>
            <a:r>
              <a:rPr lang="ar-SA" sz="4000" b="1" dirty="0">
                <a:ln/>
                <a:solidFill>
                  <a:schemeClr val="accent4"/>
                </a:solidFill>
              </a:rPr>
              <a:t>أن يتعرف الطالب </a:t>
            </a:r>
            <a:r>
              <a:rPr lang="ar-SA" sz="4000" b="1" dirty="0" smtClean="0">
                <a:ln/>
                <a:solidFill>
                  <a:schemeClr val="accent4"/>
                </a:solidFill>
              </a:rPr>
              <a:t>إلى </a:t>
            </a:r>
            <a:r>
              <a:rPr lang="ar-SA" sz="4000" b="1" dirty="0">
                <a:ln/>
                <a:solidFill>
                  <a:schemeClr val="accent4"/>
                </a:solidFill>
              </a:rPr>
              <a:t>مفهوم الفرصة</a:t>
            </a:r>
          </a:p>
          <a:p>
            <a:pPr marL="914400" indent="-914400">
              <a:buAutoNum type="arabicParenR"/>
            </a:pPr>
            <a:r>
              <a:rPr lang="ar-SA" sz="4000" b="1" dirty="0">
                <a:ln/>
                <a:solidFill>
                  <a:schemeClr val="accent4"/>
                </a:solidFill>
              </a:rPr>
              <a:t>أن يعبّر الطالب عن فرصة ظهور حادث معين  </a:t>
            </a:r>
          </a:p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 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1092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679269" y="1478168"/>
            <a:ext cx="6596741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نَشاط كاشف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2792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660" y="32367"/>
            <a:ext cx="11861075" cy="393191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016507"/>
            <a:ext cx="12096206" cy="248929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9509760" y="404949"/>
            <a:ext cx="535577" cy="404948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081452" y="409303"/>
            <a:ext cx="1051560" cy="404948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6949440" y="274320"/>
            <a:ext cx="927463" cy="539931"/>
          </a:xfrm>
          <a:prstGeom prst="ellipse">
            <a:avLst/>
          </a:prstGeom>
          <a:noFill/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5292632" y="4153925"/>
            <a:ext cx="298268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500" dirty="0" smtClean="0">
                <a:solidFill>
                  <a:srgbClr val="FF0000"/>
                </a:solidFill>
              </a:rPr>
              <a:t>تجربة عشوائية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38697" y="2356608"/>
            <a:ext cx="17765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dirty="0" smtClean="0">
                <a:solidFill>
                  <a:srgbClr val="FF0000"/>
                </a:solidFill>
              </a:rPr>
              <a:t>١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21279" y="3233056"/>
            <a:ext cx="17765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dirty="0" smtClean="0">
                <a:solidFill>
                  <a:srgbClr val="FF0000"/>
                </a:solidFill>
              </a:rPr>
              <a:t>٢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21279" y="1633475"/>
            <a:ext cx="17765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dirty="0" smtClean="0">
                <a:solidFill>
                  <a:srgbClr val="FF0000"/>
                </a:solidFill>
              </a:rPr>
              <a:t>٤</a:t>
            </a:r>
            <a:endParaRPr lang="en-US" sz="60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241075" y="4630211"/>
            <a:ext cx="298268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500" dirty="0" smtClean="0">
                <a:solidFill>
                  <a:srgbClr val="FF0000"/>
                </a:solidFill>
              </a:rPr>
              <a:t>خفّاش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12324" y="4600425"/>
            <a:ext cx="298268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500" dirty="0" smtClean="0">
                <a:solidFill>
                  <a:srgbClr val="FF0000"/>
                </a:solidFill>
              </a:rPr>
              <a:t>أسد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343989" y="4555523"/>
            <a:ext cx="298268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500" dirty="0" smtClean="0">
                <a:solidFill>
                  <a:srgbClr val="FF0000"/>
                </a:solidFill>
              </a:rPr>
              <a:t>حوت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76302" y="5529600"/>
            <a:ext cx="298268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500" dirty="0">
                <a:solidFill>
                  <a:srgbClr val="FF0000"/>
                </a:solidFill>
              </a:rPr>
              <a:t>&lt;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420291" y="5904642"/>
            <a:ext cx="2982686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3500" dirty="0">
                <a:solidFill>
                  <a:srgbClr val="FF0000"/>
                </a:solidFill>
              </a:rPr>
              <a:t>&lt;</a:t>
            </a:r>
            <a:endParaRPr lang="en-US" sz="3500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21279" y="1607349"/>
            <a:ext cx="17765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SA" sz="6000" dirty="0" smtClean="0">
                <a:solidFill>
                  <a:srgbClr val="FF0000"/>
                </a:solidFill>
              </a:rPr>
              <a:t>٤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17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0" y="104503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2" name="مستطيل 1"/>
          <p:cNvSpPr/>
          <p:nvPr/>
        </p:nvSpPr>
        <p:spPr>
          <a:xfrm>
            <a:off x="1332412" y="1478168"/>
            <a:ext cx="5447212" cy="186204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الْعَرْض</a:t>
            </a:r>
            <a:r>
              <a:rPr lang="ar-SA" sz="5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endParaRPr lang="ar-SA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165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تعلم الطلاب السبورة الصف, صف دراسي, التعليم, كرتون PNG والمتجهات للتحميل  مجانا"/>
          <p:cNvPicPr>
            <a:picLocks noChangeAspect="1" noChangeArrowheads="1"/>
          </p:cNvPicPr>
          <p:nvPr/>
        </p:nvPicPr>
        <p:blipFill rotWithShape="1">
          <a:blip r:embed="rId2"/>
          <a:srcRect l="2486" t="16837" b="16326"/>
          <a:stretch/>
        </p:blipFill>
        <p:spPr bwMode="auto">
          <a:xfrm>
            <a:off x="78041" y="111870"/>
            <a:ext cx="12113959" cy="6746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4" name="مستطيل 3"/>
          <p:cNvSpPr/>
          <p:nvPr/>
        </p:nvSpPr>
        <p:spPr>
          <a:xfrm>
            <a:off x="283028" y="1622887"/>
            <a:ext cx="765918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ar-SA" sz="115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Noto Naskh Arabic UI"/>
              </a:rPr>
              <a:t>هَيّا نٌشاهِدُ مَعاً  </a:t>
            </a:r>
            <a:endParaRPr lang="en-US" sz="11500" dirty="0"/>
          </a:p>
        </p:txBody>
      </p:sp>
    </p:spTree>
    <p:extLst>
      <p:ext uri="{BB962C8B-B14F-4D97-AF65-F5344CB8AC3E}">
        <p14:creationId xmlns:p14="http://schemas.microsoft.com/office/powerpoint/2010/main" val="319389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1428</TotalTime>
  <Words>191</Words>
  <Application>Microsoft Office PowerPoint</Application>
  <PresentationFormat>Personnalisé</PresentationFormat>
  <Paragraphs>61</Paragraphs>
  <Slides>20</Slides>
  <Notes>0</Notes>
  <HiddenSlides>0</HiddenSlides>
  <MMClips>1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20</vt:i4>
      </vt:variant>
    </vt:vector>
  </HeadingPairs>
  <TitlesOfParts>
    <vt:vector size="21" baseType="lpstr">
      <vt:lpstr>نسق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Manager>داود ابو مويس</Manager>
  <Company>الملتقى التربوي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درس محوسب رياضيات الصف الرابع الوحدة الحادية عشرة الفصل الثاني</dc:title>
  <dc:subject>درس محوسب رياضيات الصف الرابع الوحدة الحادية عشرة الفصل الثاني</dc:subject>
  <dc:creator>الملتقى التربوي</dc:creator>
  <cp:keywords>رياضيات; الملتقى التربوي; الفصل الثاني</cp:keywords>
  <dc:description>درس محوسب رياضيات الصف الرابع الوحدة الحادية عشرة الفصل الثاني</dc:description>
  <cp:lastModifiedBy>HDNL2GSR557</cp:lastModifiedBy>
  <cp:revision>1</cp:revision>
  <dcterms:created xsi:type="dcterms:W3CDTF">2021-03-08T13:44:21Z</dcterms:created>
  <dcterms:modified xsi:type="dcterms:W3CDTF">2021-03-09T01:19:48Z</dcterms:modified>
  <cp:category>رياضيات; الفصل الثاني; عرض بوربوينت</cp:category>
</cp:coreProperties>
</file>