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79" r:id="rId3"/>
    <p:sldId id="258" r:id="rId4"/>
    <p:sldId id="259" r:id="rId5"/>
    <p:sldId id="281" r:id="rId6"/>
    <p:sldId id="265" r:id="rId7"/>
    <p:sldId id="285" r:id="rId8"/>
    <p:sldId id="283" r:id="rId9"/>
    <p:sldId id="272" r:id="rId10"/>
    <p:sldId id="276" r:id="rId11"/>
    <p:sldId id="280" r:id="rId12"/>
    <p:sldId id="271" r:id="rId13"/>
    <p:sldId id="264" r:id="rId14"/>
    <p:sldId id="273" r:id="rId15"/>
    <p:sldId id="270" r:id="rId16"/>
    <p:sldId id="274" r:id="rId17"/>
    <p:sldId id="268" r:id="rId18"/>
    <p:sldId id="267" r:id="rId19"/>
    <p:sldId id="289" r:id="rId20"/>
    <p:sldId id="312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9" r:id="rId29"/>
    <p:sldId id="302" r:id="rId30"/>
    <p:sldId id="303" r:id="rId31"/>
    <p:sldId id="304" r:id="rId32"/>
    <p:sldId id="311" r:id="rId33"/>
    <p:sldId id="306" r:id="rId34"/>
    <p:sldId id="307" r:id="rId35"/>
    <p:sldId id="308" r:id="rId36"/>
    <p:sldId id="309" r:id="rId37"/>
    <p:sldId id="266" r:id="rId38"/>
    <p:sldId id="310" r:id="rId3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نمط متوسط 1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81" d="100"/>
          <a:sy n="81" d="100"/>
        </p:scale>
        <p:origin x="-1692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quizizz.com/join/quiz/5eb7c5c8eb8479001c06a742/start?from=admin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0.xml"/><Relationship Id="rId1" Type="http://schemas.openxmlformats.org/officeDocument/2006/relationships/tags" Target="../tags/tag2.xml"/><Relationship Id="rId6" Type="http://schemas.openxmlformats.org/officeDocument/2006/relationships/slide" Target="slide18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8.xml"/><Relationship Id="rId10" Type="http://schemas.openxmlformats.org/officeDocument/2006/relationships/slide" Target="slide16.xml"/><Relationship Id="rId4" Type="http://schemas.openxmlformats.org/officeDocument/2006/relationships/image" Target="../media/image3.emf"/><Relationship Id="rId9" Type="http://schemas.openxmlformats.org/officeDocument/2006/relationships/slide" Target="slide9.xml"/><Relationship Id="rId1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0.xml"/><Relationship Id="rId1" Type="http://schemas.openxmlformats.org/officeDocument/2006/relationships/tags" Target="../tags/tag1.xml"/><Relationship Id="rId6" Type="http://schemas.openxmlformats.org/officeDocument/2006/relationships/slide" Target="slide18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8.xml"/><Relationship Id="rId10" Type="http://schemas.openxmlformats.org/officeDocument/2006/relationships/slide" Target="slide16.xml"/><Relationship Id="rId4" Type="http://schemas.openxmlformats.org/officeDocument/2006/relationships/image" Target="../media/image3.emf"/><Relationship Id="rId9" Type="http://schemas.openxmlformats.org/officeDocument/2006/relationships/slide" Target="slide9.xml"/><Relationship Id="rId1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0.png"/><Relationship Id="rId5" Type="http://schemas.openxmlformats.org/officeDocument/2006/relationships/hyperlink" Target="https://www.wepal.net/library/?app=content.list&amp;level=4&amp;semester=2&amp;subject=2&amp;type=2&amp;submit=submit" TargetMode="External"/><Relationship Id="rId4" Type="http://schemas.openxmlformats.org/officeDocument/2006/relationships/image" Target="../media/image1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hayyabina.com/games/Game43/index.php?ts=1611847311#ta3allam" TargetMode="Externa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4&amp;semester=2&amp;subject=2&amp;type=5&amp;submit=submit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16226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5597" y="3163277"/>
            <a:ext cx="302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الرابع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821577" y="411704"/>
            <a:ext cx="69625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فيديو (المحيط)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محيط المستطيل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8400" y="1335034"/>
            <a:ext cx="7315200" cy="48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6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669607" y="418011"/>
            <a:ext cx="8931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 سؤال 2 صفحة 93 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09" y="1606063"/>
            <a:ext cx="9002382" cy="35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09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883258" y="932019"/>
            <a:ext cx="2013862" cy="20138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893778" y="740246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هيّا نَلْعَب</a:t>
            </a:r>
          </a:p>
        </p:txBody>
      </p:sp>
      <p:sp>
        <p:nvSpPr>
          <p:cNvPr id="5" name="وسيلة شرح مع سهم إلى الأعلى 4">
            <a:hlinkClick r:id="rId5"/>
          </p:cNvPr>
          <p:cNvSpPr/>
          <p:nvPr/>
        </p:nvSpPr>
        <p:spPr>
          <a:xfrm>
            <a:off x="4595441" y="2379785"/>
            <a:ext cx="2907323" cy="263769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 smtClean="0"/>
              <a:t>اضغط هنا</a:t>
            </a:r>
            <a:endParaRPr lang="ar-SA" sz="6600" b="1" dirty="0"/>
          </a:p>
        </p:txBody>
      </p:sp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5000" b="1" dirty="0" smtClean="0">
                <a:solidFill>
                  <a:srgbClr val="FF0000"/>
                </a:solidFill>
              </a:rPr>
              <a:t>نشاط تطبيقي</a:t>
            </a: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sp>
        <p:nvSpPr>
          <p:cNvPr id="5" name="موجة 4"/>
          <p:cNvSpPr/>
          <p:nvPr/>
        </p:nvSpPr>
        <p:spPr>
          <a:xfrm>
            <a:off x="164124" y="82062"/>
            <a:ext cx="8311662" cy="2450123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/>
            <a:endParaRPr lang="ar-SA" sz="4000" b="1" dirty="0" smtClean="0">
              <a:solidFill>
                <a:srgbClr val="0020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lvl="0"/>
            <a:r>
              <a:rPr lang="ar-SA" sz="40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أمامك </a:t>
            </a:r>
            <a:r>
              <a:rPr lang="ar-SA" sz="4000" b="1" dirty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شبكة المربعات الآتية:</a:t>
            </a:r>
          </a:p>
          <a:p>
            <a:pPr lvl="0"/>
            <a:r>
              <a:rPr lang="ar-SA" sz="4000" b="1" dirty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رسم عليها </a:t>
            </a:r>
            <a:r>
              <a:rPr lang="ar-SA" sz="40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مستطيل، </a:t>
            </a:r>
            <a:r>
              <a:rPr lang="ar-SA" sz="4000" b="1" dirty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جد </a:t>
            </a:r>
            <a:r>
              <a:rPr lang="ar-SA" sz="40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قياس كل من الطول والعرض، ثم </a:t>
            </a:r>
            <a:r>
              <a:rPr lang="ar-SA" sz="4000" b="1" dirty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جد </a:t>
            </a:r>
            <a:r>
              <a:rPr lang="ar-SA" sz="4000" b="1" dirty="0" smtClean="0">
                <a:solidFill>
                  <a:srgbClr val="002060"/>
                </a:solidFill>
                <a:latin typeface="Traditional Arabic" pitchFamily="18" charset="-78"/>
                <a:cs typeface="Traditional Arabic" pitchFamily="18" charset="-78"/>
              </a:rPr>
              <a:t>محيطه؟</a:t>
            </a:r>
            <a:endParaRPr lang="ar-SA" sz="4000" b="1" dirty="0">
              <a:solidFill>
                <a:srgbClr val="00206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6" name="صورة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10" y="2403231"/>
            <a:ext cx="4606290" cy="4181475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2960516" y="2907322"/>
            <a:ext cx="1705269" cy="27783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5597" y="3163277"/>
            <a:ext cx="302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الرابع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40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572185" y="184946"/>
            <a:ext cx="3047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847327"/>
              </p:ext>
            </p:extLst>
          </p:nvPr>
        </p:nvGraphicFramePr>
        <p:xfrm>
          <a:off x="2227383" y="1128821"/>
          <a:ext cx="7749626" cy="276324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874813">
                  <a:extLst>
                    <a:ext uri="{9D8B030D-6E8A-4147-A177-3AD203B41FA5}">
                      <a16:colId xmlns:a16="http://schemas.microsoft.com/office/drawing/2014/main" xmlns="" val="2910744203"/>
                    </a:ext>
                  </a:extLst>
                </a:gridCol>
                <a:gridCol w="3874813">
                  <a:extLst>
                    <a:ext uri="{9D8B030D-6E8A-4147-A177-3AD203B41FA5}">
                      <a16:colId xmlns:a16="http://schemas.microsoft.com/office/drawing/2014/main" xmlns="" val="1601702208"/>
                    </a:ext>
                  </a:extLst>
                </a:gridCol>
              </a:tblGrid>
              <a:tr h="847394">
                <a:tc>
                  <a:txBody>
                    <a:bodyPr/>
                    <a:lstStyle/>
                    <a:p>
                      <a:pPr algn="ctr"/>
                      <a:r>
                        <a:rPr lang="ar-SA" sz="45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مكان العمل </a:t>
                      </a:r>
                      <a:endParaRPr lang="en-US" sz="45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5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اسم المعلم/ة</a:t>
                      </a:r>
                      <a:endParaRPr lang="en-US" sz="45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4535598"/>
                  </a:ext>
                </a:extLst>
              </a:tr>
              <a:tr h="478962">
                <a:tc>
                  <a:txBody>
                    <a:bodyPr/>
                    <a:lstStyle/>
                    <a:p>
                      <a:pPr algn="ct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بنات مراح رباح الثانوية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1) أسيل سعيد جبرين الحسنات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583613"/>
                  </a:ext>
                </a:extLst>
              </a:tr>
              <a:tr h="478962">
                <a:tc>
                  <a:txBody>
                    <a:bodyPr/>
                    <a:lstStyle/>
                    <a:p>
                      <a:pPr algn="ct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أبو عمّار الأساسية المختلطة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2) رانية فتحي علي صبح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4169801"/>
                  </a:ext>
                </a:extLst>
              </a:tr>
              <a:tr h="478962">
                <a:tc>
                  <a:txBody>
                    <a:bodyPr/>
                    <a:lstStyle/>
                    <a:p>
                      <a:pPr algn="ct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ذكور حسن مصطفى الأساسية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3) منى عبدالله يوسف محمود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4222740"/>
                  </a:ext>
                </a:extLst>
              </a:tr>
              <a:tr h="478962">
                <a:tc>
                  <a:txBody>
                    <a:bodyPr/>
                    <a:lstStyle/>
                    <a:p>
                      <a:pPr algn="ct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رياض الأقصى الأساسية المختلطة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4) ياسمين موسى أحمد الأطرش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6081902"/>
                  </a:ext>
                </a:extLst>
              </a:tr>
            </a:tbl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3458308" y="4079631"/>
            <a:ext cx="55567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C000"/>
                </a:solidFill>
              </a:rPr>
              <a:t>بإشراف الأستاذ عصام عبيد الله</a:t>
            </a:r>
            <a:endParaRPr lang="ar-SA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1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572185" y="184946"/>
            <a:ext cx="3047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651550"/>
              </p:ext>
            </p:extLst>
          </p:nvPr>
        </p:nvGraphicFramePr>
        <p:xfrm>
          <a:off x="2227383" y="1128821"/>
          <a:ext cx="7749626" cy="276324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874813">
                  <a:extLst>
                    <a:ext uri="{9D8B030D-6E8A-4147-A177-3AD203B41FA5}">
                      <a16:colId xmlns:a16="http://schemas.microsoft.com/office/drawing/2014/main" xmlns="" val="2910744203"/>
                    </a:ext>
                  </a:extLst>
                </a:gridCol>
                <a:gridCol w="3874813">
                  <a:extLst>
                    <a:ext uri="{9D8B030D-6E8A-4147-A177-3AD203B41FA5}">
                      <a16:colId xmlns:a16="http://schemas.microsoft.com/office/drawing/2014/main" xmlns="" val="1601702208"/>
                    </a:ext>
                  </a:extLst>
                </a:gridCol>
              </a:tblGrid>
              <a:tr h="847394">
                <a:tc>
                  <a:txBody>
                    <a:bodyPr/>
                    <a:lstStyle/>
                    <a:p>
                      <a:pPr algn="ctr"/>
                      <a:r>
                        <a:rPr lang="ar-SA" sz="45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مكان العمل </a:t>
                      </a:r>
                      <a:endParaRPr lang="en-US" sz="45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500" dirty="0" smtClean="0">
                          <a:latin typeface="Traditional Arabic" pitchFamily="18" charset="-78"/>
                          <a:cs typeface="Traditional Arabic" pitchFamily="18" charset="-78"/>
                        </a:rPr>
                        <a:t>اسم المعلم/ة</a:t>
                      </a:r>
                      <a:endParaRPr lang="en-US" sz="4500" dirty="0"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4535598"/>
                  </a:ext>
                </a:extLst>
              </a:tr>
              <a:tr h="478962">
                <a:tc>
                  <a:txBody>
                    <a:bodyPr/>
                    <a:lstStyle/>
                    <a:p>
                      <a:pPr algn="ct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بنات مراح رباح الثانوية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1) أسيل سعيد جبرين الحسنات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583613"/>
                  </a:ext>
                </a:extLst>
              </a:tr>
              <a:tr h="478962">
                <a:tc>
                  <a:txBody>
                    <a:bodyPr/>
                    <a:lstStyle/>
                    <a:p>
                      <a:pPr algn="ct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أبو عمّار الأساسية المختلطة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2) رانية فتحي علي صبح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4169801"/>
                  </a:ext>
                </a:extLst>
              </a:tr>
              <a:tr h="478962">
                <a:tc>
                  <a:txBody>
                    <a:bodyPr/>
                    <a:lstStyle/>
                    <a:p>
                      <a:pPr algn="ct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ذكور حسن مصطفى الأساسية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3) منى عبدالله يوسف محمود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4222740"/>
                  </a:ext>
                </a:extLst>
              </a:tr>
              <a:tr h="478962">
                <a:tc>
                  <a:txBody>
                    <a:bodyPr/>
                    <a:lstStyle/>
                    <a:p>
                      <a:pPr algn="ct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رياض الأقصى الأساسية المختلطة 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500" b="1" dirty="0" smtClean="0">
                          <a:solidFill>
                            <a:srgbClr val="002060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4) ياسمين موسى أحمد الأطرش</a:t>
                      </a:r>
                      <a:endParaRPr lang="en-US" sz="2500" b="1" dirty="0">
                        <a:solidFill>
                          <a:srgbClr val="002060"/>
                        </a:solidFill>
                        <a:latin typeface="Traditional Arabic" pitchFamily="18" charset="-78"/>
                        <a:cs typeface="Traditional Arabic" pitchFamily="18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6081902"/>
                  </a:ext>
                </a:extLst>
              </a:tr>
            </a:tbl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3458308" y="4079631"/>
            <a:ext cx="55567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C000"/>
                </a:solidFill>
              </a:rPr>
              <a:t>بإشراف الأستاذ عصام عبيد الله</a:t>
            </a:r>
            <a:endParaRPr lang="ar-SA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6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709771" y="1804740"/>
            <a:ext cx="53756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</a:t>
            </a:r>
          </a:p>
          <a:p>
            <a:pPr algn="ctr"/>
            <a:r>
              <a:rPr lang="ar-SA" sz="6600" b="1" dirty="0" smtClean="0">
                <a:ln/>
                <a:solidFill>
                  <a:srgbClr val="FF0000"/>
                </a:solidFill>
              </a:rPr>
              <a:t>محيط المستطيل</a:t>
            </a:r>
            <a:r>
              <a:rPr lang="ar-SA" sz="6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6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421496" y="1804740"/>
            <a:ext cx="9349034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rgbClr val="FF0000"/>
                </a:solidFill>
              </a:rPr>
              <a:t>الهَــــدَف</a:t>
            </a:r>
          </a:p>
          <a:p>
            <a:pPr algn="ctr"/>
            <a:r>
              <a:rPr lang="ar-SA" sz="4800" b="1" cap="none" spc="0" dirty="0" smtClean="0">
                <a:ln/>
                <a:solidFill>
                  <a:schemeClr val="accent4"/>
                </a:solidFill>
                <a:effectLst/>
              </a:rPr>
              <a:t>أن يستنتج الطالب قانون محيط المستطيل</a:t>
            </a:r>
          </a:p>
          <a:p>
            <a:pPr algn="ctr"/>
            <a:r>
              <a:rPr lang="ar-SA" sz="4800" b="1" dirty="0" smtClean="0">
                <a:ln/>
                <a:solidFill>
                  <a:schemeClr val="accent4"/>
                </a:solidFill>
              </a:rPr>
              <a:t>أن يجد الطالب محيط مستطيل باستخدام القانون</a:t>
            </a:r>
            <a:endParaRPr lang="ar-SA" sz="4800" b="1" cap="none" spc="0" dirty="0" smtClean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ar-SA" sz="48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48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6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16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92" y="128954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324708" y="621323"/>
            <a:ext cx="9941169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هيا يا أحبائي ساعدوني في إيجاد </a:t>
            </a:r>
            <a:r>
              <a:rPr lang="ar-SA" sz="4500" b="1" dirty="0" smtClean="0">
                <a:solidFill>
                  <a:srgbClr val="92D050"/>
                </a:solidFill>
                <a:latin typeface="Traditional Arabic" pitchFamily="18" charset="-78"/>
                <a:cs typeface="Traditional Arabic" pitchFamily="18" charset="-78"/>
              </a:rPr>
              <a:t>محيط بركة السباحة مستطيلة الشكل طولها 12 م وعرضها 4 م؟ </a:t>
            </a:r>
            <a:endParaRPr lang="ar-SA" sz="4500" b="1" dirty="0">
              <a:solidFill>
                <a:srgbClr val="92D05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189784" y="1305485"/>
            <a:ext cx="53926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      </a:t>
            </a:r>
            <a:endParaRPr lang="en-US" sz="3600" dirty="0">
              <a:solidFill>
                <a:schemeClr val="accent6">
                  <a:lumMod val="20000"/>
                  <a:lumOff val="8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094890" y="4502605"/>
            <a:ext cx="8487507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5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محيط البركة </a:t>
            </a:r>
            <a:r>
              <a:rPr lang="ar-SA" sz="4500" b="1" dirty="0" smtClean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= 12 م + </a:t>
            </a:r>
            <a:r>
              <a:rPr lang="ar-SA" sz="4500" b="1" dirty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4</a:t>
            </a:r>
            <a:r>
              <a:rPr lang="ar-SA" sz="4500" b="1" dirty="0" smtClean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 م + 12 م + 4 م </a:t>
            </a:r>
          </a:p>
          <a:p>
            <a:r>
              <a:rPr lang="ar-SA" sz="4500" b="1" dirty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500" b="1" dirty="0" smtClean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              = 32 م</a:t>
            </a:r>
            <a:endParaRPr lang="ar-SA" sz="4500" b="1" dirty="0">
              <a:solidFill>
                <a:srgbClr val="00B0F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تمرير أفقي 11"/>
          <p:cNvSpPr/>
          <p:nvPr/>
        </p:nvSpPr>
        <p:spPr>
          <a:xfrm>
            <a:off x="4947137" y="2168769"/>
            <a:ext cx="6541477" cy="2087651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المحيط</a:t>
            </a:r>
            <a:r>
              <a:rPr lang="ar-SA" sz="4800" b="1" dirty="0" smtClean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  هو الإطار المحيط بالبركة </a:t>
            </a:r>
          </a:p>
          <a:p>
            <a:pPr algn="ctr"/>
            <a:r>
              <a:rPr lang="ar-SA" sz="4800" b="1" dirty="0" smtClean="0">
                <a:solidFill>
                  <a:srgbClr val="7030A0"/>
                </a:solidFill>
                <a:latin typeface="Traditional Arabic" pitchFamily="18" charset="-78"/>
                <a:cs typeface="Traditional Arabic" pitchFamily="18" charset="-78"/>
              </a:rPr>
              <a:t>وهو  مجموع أطوال أضلاعها</a:t>
            </a:r>
            <a:endParaRPr lang="ar-SA" sz="4800" b="1" dirty="0">
              <a:solidFill>
                <a:srgbClr val="7030A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6" r="8672"/>
          <a:stretch/>
        </p:blipFill>
        <p:spPr>
          <a:xfrm>
            <a:off x="656492" y="1632254"/>
            <a:ext cx="3950677" cy="287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2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26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1676401" y="627183"/>
            <a:ext cx="996461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44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من النشاط السابق هيا بنا نستنتج قانون يساعدنا في إيجاد محيط البركة مستطيلة الشكل</a:t>
            </a:r>
            <a:endParaRPr lang="ar-SA" sz="44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810000" y="2121372"/>
            <a:ext cx="7831015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5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محيط البركة </a:t>
            </a:r>
            <a:r>
              <a:rPr lang="ar-SA" sz="4500" b="1" dirty="0" smtClean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= 12 م + </a:t>
            </a:r>
            <a:r>
              <a:rPr lang="ar-SA" sz="4500" b="1" dirty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4</a:t>
            </a:r>
            <a:r>
              <a:rPr lang="ar-SA" sz="4500" b="1" dirty="0" smtClean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 م + 12 م + 4 م </a:t>
            </a:r>
          </a:p>
          <a:p>
            <a:r>
              <a:rPr lang="ar-SA" sz="4500" b="1" dirty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500" b="1" dirty="0" smtClean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             = 32 م</a:t>
            </a:r>
            <a:endParaRPr lang="ar-SA" sz="4500" b="1" dirty="0">
              <a:solidFill>
                <a:srgbClr val="00B0F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6" r="8672"/>
          <a:stretch/>
        </p:blipFill>
        <p:spPr>
          <a:xfrm>
            <a:off x="738554" y="1350458"/>
            <a:ext cx="3950677" cy="2870351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090248" y="4066624"/>
            <a:ext cx="10644552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92D050"/>
                </a:solidFill>
                <a:latin typeface="Traditional Arabic" pitchFamily="18" charset="-78"/>
                <a:cs typeface="Traditional Arabic" pitchFamily="18" charset="-78"/>
              </a:rPr>
              <a:t>محيط البركة مستطيلة الشكل = (  2 × 12 ) +  ( 2  ×  4 )</a:t>
            </a:r>
          </a:p>
          <a:p>
            <a:r>
              <a:rPr lang="ar-SA" sz="3800" b="1" dirty="0">
                <a:solidFill>
                  <a:srgbClr val="92D05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800" b="1" dirty="0" smtClean="0">
                <a:solidFill>
                  <a:srgbClr val="92D050"/>
                </a:solidFill>
                <a:latin typeface="Traditional Arabic" pitchFamily="18" charset="-78"/>
                <a:cs typeface="Traditional Arabic" pitchFamily="18" charset="-78"/>
              </a:rPr>
              <a:t>    </a:t>
            </a:r>
            <a:endParaRPr lang="ar-SA" sz="3800" b="1" dirty="0">
              <a:solidFill>
                <a:srgbClr val="92D05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078524" y="4676409"/>
            <a:ext cx="10644552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8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محيط البركة مستطيلة الشكل = 2  ×   ( الطول    +    العرض )</a:t>
            </a:r>
          </a:p>
          <a:p>
            <a:r>
              <a:rPr lang="ar-SA" sz="3800" b="1" dirty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8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    </a:t>
            </a:r>
            <a:endParaRPr lang="ar-SA" sz="38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101970" y="5250838"/>
            <a:ext cx="10644552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8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محيط البركة مستطيلة الشكل = 2  ×   ( 12    +    4 )</a:t>
            </a:r>
          </a:p>
          <a:p>
            <a:r>
              <a:rPr lang="ar-SA" sz="3800" b="1" dirty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8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                                 =  2 × 16 = 32 م</a:t>
            </a:r>
          </a:p>
          <a:p>
            <a:r>
              <a:rPr lang="ar-SA" sz="3800" b="1" dirty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8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    </a:t>
            </a:r>
            <a:endParaRPr lang="ar-SA" sz="38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244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3" grpId="0"/>
      <p:bldP spid="17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شريط منحني إلى الأسفل 7"/>
          <p:cNvSpPr/>
          <p:nvPr/>
        </p:nvSpPr>
        <p:spPr>
          <a:xfrm>
            <a:off x="3423138" y="656493"/>
            <a:ext cx="5345723" cy="1559169"/>
          </a:xfrm>
          <a:prstGeom prst="ellipse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أستنتج </a:t>
            </a:r>
            <a:endParaRPr lang="ar-SA" sz="5000" b="1" dirty="0">
              <a:solidFill>
                <a:srgbClr val="C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مجسم مشطوف الحواف 11"/>
          <p:cNvSpPr/>
          <p:nvPr/>
        </p:nvSpPr>
        <p:spPr>
          <a:xfrm>
            <a:off x="797169" y="2403232"/>
            <a:ext cx="10597662" cy="3317630"/>
          </a:xfrm>
          <a:prstGeom prst="beve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1219199" y="3235566"/>
            <a:ext cx="1017563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SA" sz="4800" b="1" dirty="0">
                <a:solidFill>
                  <a:srgbClr val="C00000"/>
                </a:solidFill>
              </a:rPr>
              <a:t>محيط </a:t>
            </a:r>
            <a:r>
              <a:rPr lang="ar-SA" sz="4800" b="1" dirty="0" smtClean="0">
                <a:solidFill>
                  <a:srgbClr val="C00000"/>
                </a:solidFill>
              </a:rPr>
              <a:t>المستطيل </a:t>
            </a:r>
            <a:r>
              <a:rPr lang="ar-SA" sz="4800" b="1" dirty="0">
                <a:solidFill>
                  <a:srgbClr val="FFFF00"/>
                </a:solidFill>
              </a:rPr>
              <a:t>= </a:t>
            </a:r>
            <a:r>
              <a:rPr lang="ar-SA" sz="4800" b="1" dirty="0">
                <a:solidFill>
                  <a:schemeClr val="accent5">
                    <a:lumMod val="50000"/>
                  </a:schemeClr>
                </a:solidFill>
              </a:rPr>
              <a:t>مجموع أطوال أضلاعه الأربعة</a:t>
            </a:r>
          </a:p>
          <a:p>
            <a:pPr lvl="0" algn="ctr"/>
            <a:r>
              <a:rPr lang="ar-SA" sz="4800" b="1" dirty="0">
                <a:solidFill>
                  <a:srgbClr val="FFFF00"/>
                </a:solidFill>
              </a:rPr>
              <a:t> </a:t>
            </a:r>
            <a:r>
              <a:rPr lang="ar-SA" sz="4800" b="1" dirty="0" smtClean="0">
                <a:solidFill>
                  <a:srgbClr val="FFFF00"/>
                </a:solidFill>
              </a:rPr>
              <a:t>            =  </a:t>
            </a:r>
            <a:r>
              <a:rPr lang="ar-SA" sz="4800" b="1" dirty="0" smtClean="0">
                <a:solidFill>
                  <a:schemeClr val="accent2">
                    <a:lumMod val="75000"/>
                  </a:schemeClr>
                </a:solidFill>
              </a:rPr>
              <a:t>2  </a:t>
            </a:r>
            <a:r>
              <a:rPr lang="ar-SA" sz="4800" b="1" dirty="0">
                <a:solidFill>
                  <a:schemeClr val="accent2">
                    <a:lumMod val="75000"/>
                  </a:schemeClr>
                </a:solidFill>
              </a:rPr>
              <a:t>× </a:t>
            </a:r>
            <a:r>
              <a:rPr lang="ar-SA" sz="4800" b="1" dirty="0" smtClean="0">
                <a:solidFill>
                  <a:schemeClr val="accent2">
                    <a:lumMod val="75000"/>
                  </a:schemeClr>
                </a:solidFill>
              </a:rPr>
              <a:t>(الطول + العرض)</a:t>
            </a:r>
            <a:endParaRPr lang="ar-SA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1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71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821577" y="411704"/>
            <a:ext cx="69625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  <a:hlinkClick r:id="rId5"/>
              </a:rPr>
              <a:t>فيديو (إيجاد محيط المستطيل)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ايجاد محيط المستطيل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39108" y="2077183"/>
            <a:ext cx="8874369" cy="435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5242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6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669607" y="418011"/>
            <a:ext cx="8931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 سؤال 3 صفحة 94 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098" y="1433675"/>
            <a:ext cx="8973803" cy="437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37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883258" y="932019"/>
            <a:ext cx="2013862" cy="20138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386148" y="949351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هيّا نَلْعَب</a:t>
            </a:r>
          </a:p>
        </p:txBody>
      </p:sp>
      <p:sp>
        <p:nvSpPr>
          <p:cNvPr id="5" name="وسيلة شرح مع سهم إلى الأعلى 4">
            <a:hlinkClick r:id="rId5"/>
          </p:cNvPr>
          <p:cNvSpPr/>
          <p:nvPr/>
        </p:nvSpPr>
        <p:spPr>
          <a:xfrm>
            <a:off x="4759565" y="2708031"/>
            <a:ext cx="3481754" cy="248529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 smtClean="0"/>
              <a:t>اضغط هنا</a:t>
            </a:r>
            <a:endParaRPr lang="ar-SA" sz="6600" b="1" dirty="0"/>
          </a:p>
        </p:txBody>
      </p:sp>
    </p:spTree>
    <p:extLst>
      <p:ext uri="{BB962C8B-B14F-4D97-AF65-F5344CB8AC3E}">
        <p14:creationId xmlns:p14="http://schemas.microsoft.com/office/powerpoint/2010/main" val="122484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627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5000" b="1" dirty="0" smtClean="0">
                <a:solidFill>
                  <a:srgbClr val="FF0000"/>
                </a:solidFill>
              </a:rPr>
              <a:t>نشاط تطبيقي</a:t>
            </a: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8" y="715109"/>
            <a:ext cx="7253939" cy="56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/>
          <a:stretch/>
        </p:blipFill>
        <p:spPr>
          <a:xfrm>
            <a:off x="9394943" y="0"/>
            <a:ext cx="2797057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898571" y="543594"/>
            <a:ext cx="449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مُهِمْة أدائية :</a:t>
            </a:r>
          </a:p>
        </p:txBody>
      </p:sp>
      <p:sp>
        <p:nvSpPr>
          <p:cNvPr id="6" name="مستطيل ذو زاويتين مستديرتين في نفس الجانب 5"/>
          <p:cNvSpPr/>
          <p:nvPr/>
        </p:nvSpPr>
        <p:spPr>
          <a:xfrm>
            <a:off x="3540373" y="1676401"/>
            <a:ext cx="5767747" cy="4724400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/>
            <a:r>
              <a:rPr lang="ar-SA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اصنع بطاقة مستطيلة الشكل واكتب بداخلها رسالة لمعلمك، ثم زينها بشريط ملون حول البطاقة، ثم جد محيطها وسجله داخلها.</a:t>
            </a:r>
            <a:endParaRPr lang="ar-SA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صورة 6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7" t="27884" r="8493" b="6009"/>
          <a:stretch/>
        </p:blipFill>
        <p:spPr>
          <a:xfrm>
            <a:off x="363415" y="1934307"/>
            <a:ext cx="3094897" cy="4525103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750281" y="2318350"/>
            <a:ext cx="2180492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500" b="1" dirty="0" smtClean="0">
                <a:solidFill>
                  <a:schemeClr val="accent6">
                    <a:lumMod val="75000"/>
                  </a:schemeClr>
                </a:solidFill>
              </a:rPr>
              <a:t>إلى معلمتي الغالية:</a:t>
            </a:r>
          </a:p>
          <a:p>
            <a:r>
              <a:rPr lang="ar-SA" sz="2500" b="1" dirty="0" smtClean="0">
                <a:solidFill>
                  <a:schemeClr val="accent6">
                    <a:lumMod val="75000"/>
                  </a:schemeClr>
                </a:solidFill>
              </a:rPr>
              <a:t>.....................</a:t>
            </a:r>
          </a:p>
          <a:p>
            <a:r>
              <a:rPr lang="ar-SA" sz="2500" b="1" dirty="0" smtClean="0">
                <a:solidFill>
                  <a:schemeClr val="accent6">
                    <a:lumMod val="75000"/>
                  </a:schemeClr>
                </a:solidFill>
              </a:rPr>
              <a:t>.....................</a:t>
            </a:r>
            <a:endParaRPr lang="ar-SA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50281" y="4713660"/>
            <a:ext cx="2180492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500" b="1" dirty="0" smtClean="0">
                <a:solidFill>
                  <a:srgbClr val="7030A0"/>
                </a:solidFill>
              </a:rPr>
              <a:t>محيط البطاقة  ......................</a:t>
            </a:r>
            <a:endParaRPr lang="ar-SA" sz="25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8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540370" y="1804740"/>
            <a:ext cx="53222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</a:t>
            </a:r>
          </a:p>
          <a:p>
            <a:pPr algn="ctr"/>
            <a:r>
              <a:rPr lang="ar-SA" sz="6600" b="1" dirty="0" smtClean="0">
                <a:ln/>
                <a:solidFill>
                  <a:srgbClr val="FF0000"/>
                </a:solidFill>
              </a:rPr>
              <a:t>محيط المستطيل</a:t>
            </a:r>
            <a:r>
              <a:rPr lang="ar-SA" sz="6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898384" y="1804740"/>
            <a:ext cx="8395247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000" b="1" dirty="0" smtClean="0">
                <a:ln/>
                <a:solidFill>
                  <a:srgbClr val="FF0000"/>
                </a:solidFill>
              </a:rPr>
              <a:t>الهَــــدَف</a:t>
            </a:r>
          </a:p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-أن يتعرف الطالب إلى مفهوم المحيط</a:t>
            </a:r>
          </a:p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92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658707" y="621323"/>
            <a:ext cx="4607170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0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هيا بنا يا أحبائي نستذكر</a:t>
            </a:r>
            <a:endParaRPr lang="ar-SA" sz="50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189783" y="1809578"/>
            <a:ext cx="5392615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    </a:t>
            </a:r>
            <a:r>
              <a:rPr lang="ar-SA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مـــــا المقصود بالمحيط؟</a:t>
            </a:r>
          </a:p>
          <a:p>
            <a:pPr algn="justLow"/>
            <a:r>
              <a:rPr lang="ar-SA" sz="5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  ما محيط مربع طول</a:t>
            </a:r>
          </a:p>
          <a:p>
            <a:pPr algn="justLow"/>
            <a:r>
              <a:rPr lang="ar-SA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   ضلعه 5 سم؟</a:t>
            </a:r>
            <a:endParaRPr lang="en-US" sz="5400" dirty="0">
              <a:solidFill>
                <a:schemeClr val="accent6">
                  <a:lumMod val="20000"/>
                  <a:lumOff val="80000"/>
                </a:schemeClr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4884" y1="95043" x2="79419" y2="92870"/>
                        <a14:foregroundMark x1="79419" y1="92696" x2="79419" y2="92696"/>
                        <a14:foregroundMark x1="69070" y1="88522" x2="69070" y2="88522"/>
                        <a14:foregroundMark x1="64186" y1="90435" x2="64186" y2="90435"/>
                        <a14:foregroundMark x1="64186" y1="90435" x2="63488" y2="88522"/>
                        <a14:foregroundMark x1="43256" y1="89826" x2="43256" y2="89826"/>
                        <a14:foregroundMark x1="44302" y1="86696" x2="44302" y2="86696"/>
                        <a14:foregroundMark x1="44302" y1="86696" x2="42907" y2="84087"/>
                        <a14:foregroundMark x1="42907" y1="84087" x2="42907" y2="84087"/>
                        <a14:foregroundMark x1="45349" y1="88261" x2="45349" y2="88261"/>
                        <a14:foregroundMark x1="66628" y1="90000" x2="66628" y2="90000"/>
                        <a14:foregroundMark x1="66628" y1="90000" x2="66628" y2="90000"/>
                        <a14:foregroundMark x1="68372" y1="89826" x2="68372" y2="89826"/>
                        <a14:foregroundMark x1="66628" y1="95043" x2="79186" y2="92000"/>
                        <a14:foregroundMark x1="79186" y1="92000" x2="79186" y2="92000"/>
                        <a14:foregroundMark x1="79186" y1="92000" x2="79186" y2="92000"/>
                        <a14:foregroundMark x1="72558" y1="92870" x2="72558" y2="92870"/>
                        <a14:foregroundMark x1="72558" y1="92870" x2="72558" y2="92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68" y="275493"/>
            <a:ext cx="3569421" cy="59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2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0"/>
            <a:ext cx="12192000" cy="6858000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7033847" y="627183"/>
            <a:ext cx="4607168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50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ما شكل هذه السبورة؟ </a:t>
            </a:r>
            <a:endParaRPr lang="ar-SA" sz="50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5313" y1="91872" x2="85313" y2="91872"/>
                        <a14:foregroundMark x1="84844" y1="91872" x2="84844" y2="91872"/>
                        <a14:foregroundMark x1="84844" y1="91872" x2="84844" y2="91872"/>
                        <a14:foregroundMark x1="84844" y1="91872" x2="84844" y2="91872"/>
                        <a14:foregroundMark x1="84844" y1="91872" x2="84688" y2="89163"/>
                        <a14:foregroundMark x1="84688" y1="89163" x2="84688" y2="89163"/>
                        <a14:foregroundMark x1="83906" y1="92365" x2="83906" y2="92365"/>
                        <a14:foregroundMark x1="83906" y1="92365" x2="83906" y2="92365"/>
                        <a14:foregroundMark x1="83906" y1="92365" x2="83906" y2="92365"/>
                        <a14:foregroundMark x1="80156" y1="90394" x2="80156" y2="90394"/>
                        <a14:foregroundMark x1="80156" y1="90394" x2="80156" y2="90394"/>
                        <a14:foregroundMark x1="80156" y1="90394" x2="80156" y2="90394"/>
                        <a14:foregroundMark x1="78906" y1="92611" x2="78906" y2="92611"/>
                        <a14:foregroundMark x1="78906" y1="92611" x2="78906" y2="92611"/>
                        <a14:foregroundMark x1="80313" y1="92611" x2="80313" y2="92611"/>
                        <a14:foregroundMark x1="80313" y1="92611" x2="80313" y2="92611"/>
                        <a14:foregroundMark x1="81406" y1="92611" x2="81406" y2="92611"/>
                        <a14:foregroundMark x1="80781" y1="90394" x2="80781" y2="90394"/>
                        <a14:foregroundMark x1="85313" y1="90394" x2="85313" y2="90394"/>
                        <a14:foregroundMark x1="85625" y1="80049" x2="85625" y2="80049"/>
                        <a14:foregroundMark x1="82813" y1="54187" x2="82813" y2="54187"/>
                        <a14:foregroundMark x1="82813" y1="54187" x2="82813" y2="54187"/>
                        <a14:foregroundMark x1="82813" y1="54187" x2="82813" y2="54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56491" y="627183"/>
            <a:ext cx="6869722" cy="4600574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5756030" y="704127"/>
            <a:ext cx="184052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92D050"/>
                </a:solidFill>
                <a:latin typeface="Traditional Arabic" pitchFamily="18" charset="-78"/>
                <a:cs typeface="Traditional Arabic" pitchFamily="18" charset="-78"/>
              </a:rPr>
              <a:t>مستطيل</a:t>
            </a:r>
            <a:endParaRPr lang="ar-SA" sz="4400" b="1" dirty="0">
              <a:solidFill>
                <a:srgbClr val="92D05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8182707" y="1365737"/>
            <a:ext cx="3458307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50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ما عدد الأضلاع؟</a:t>
            </a:r>
            <a:endParaRPr lang="ar-SA" sz="50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986953" y="1395043"/>
            <a:ext cx="7502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92D050"/>
                </a:solidFill>
                <a:latin typeface="Traditional Arabic" pitchFamily="18" charset="-78"/>
                <a:cs typeface="Traditional Arabic" pitchFamily="18" charset="-78"/>
              </a:rPr>
              <a:t>4</a:t>
            </a:r>
            <a:endParaRPr lang="ar-SA" sz="4400" b="1" dirty="0">
              <a:solidFill>
                <a:srgbClr val="92D05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6213231" y="2160038"/>
            <a:ext cx="54629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5000" b="1" dirty="0" smtClean="0">
                <a:solidFill>
                  <a:srgbClr val="FFC000"/>
                </a:solidFill>
                <a:latin typeface="Traditional Arabic" pitchFamily="18" charset="-78"/>
                <a:cs typeface="Traditional Arabic" pitchFamily="18" charset="-78"/>
              </a:rPr>
              <a:t>هيا بنا نقيس أطوال أضلاع هذه السبورة ونسجلها:</a:t>
            </a:r>
            <a:endParaRPr lang="ar-SA" sz="5000" b="1" dirty="0">
              <a:solidFill>
                <a:srgbClr val="FFC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1019912" y="1078527"/>
            <a:ext cx="4009292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2286007" y="1272392"/>
            <a:ext cx="86164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2 م</a:t>
            </a:r>
            <a:endParaRPr lang="ar-SA" sz="35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cxnSp>
        <p:nvCxnSpPr>
          <p:cNvPr id="22" name="رابط كسهم مستقيم 21"/>
          <p:cNvCxnSpPr/>
          <p:nvPr/>
        </p:nvCxnSpPr>
        <p:spPr>
          <a:xfrm>
            <a:off x="5298835" y="1189151"/>
            <a:ext cx="23446" cy="2515343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ربع نص 22"/>
          <p:cNvSpPr txBox="1"/>
          <p:nvPr/>
        </p:nvSpPr>
        <p:spPr>
          <a:xfrm>
            <a:off x="3880343" y="2120645"/>
            <a:ext cx="1101969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1م</a:t>
            </a:r>
            <a:endParaRPr lang="ar-SA" sz="35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0328030" y="3615408"/>
            <a:ext cx="773724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92D050"/>
                </a:solidFill>
                <a:latin typeface="Traditional Arabic" pitchFamily="18" charset="-78"/>
                <a:cs typeface="Traditional Arabic" pitchFamily="18" charset="-78"/>
              </a:rPr>
              <a:t>2 م</a:t>
            </a:r>
            <a:endParaRPr lang="ar-SA" sz="3500" b="1" dirty="0">
              <a:solidFill>
                <a:srgbClr val="92D05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9694983" y="3650579"/>
            <a:ext cx="773724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+</a:t>
            </a:r>
            <a:endParaRPr lang="ar-SA" sz="35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9337431" y="3591964"/>
            <a:ext cx="773724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92D050"/>
                </a:solidFill>
                <a:latin typeface="Traditional Arabic" pitchFamily="18" charset="-78"/>
                <a:cs typeface="Traditional Arabic" pitchFamily="18" charset="-78"/>
              </a:rPr>
              <a:t>1م</a:t>
            </a:r>
            <a:endParaRPr lang="ar-SA" sz="3500" b="1" dirty="0">
              <a:solidFill>
                <a:srgbClr val="92D05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8768860" y="3650579"/>
            <a:ext cx="773724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+</a:t>
            </a:r>
            <a:endParaRPr lang="ar-SA" sz="35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8381998" y="3591964"/>
            <a:ext cx="773724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92D050"/>
                </a:solidFill>
                <a:latin typeface="Traditional Arabic" pitchFamily="18" charset="-78"/>
                <a:cs typeface="Traditional Arabic" pitchFamily="18" charset="-78"/>
              </a:rPr>
              <a:t>2 م</a:t>
            </a:r>
            <a:endParaRPr lang="ar-SA" sz="3500" b="1" dirty="0">
              <a:solidFill>
                <a:srgbClr val="92D05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7737229" y="3591964"/>
            <a:ext cx="773724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+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7350367" y="3591964"/>
            <a:ext cx="773724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92D050"/>
                </a:solidFill>
                <a:latin typeface="Traditional Arabic" pitchFamily="18" charset="-78"/>
                <a:cs typeface="Traditional Arabic" pitchFamily="18" charset="-78"/>
              </a:rPr>
              <a:t>1م</a:t>
            </a:r>
            <a:endParaRPr lang="ar-SA" sz="3500" b="1" dirty="0">
              <a:solidFill>
                <a:srgbClr val="92D05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6646985" y="3650579"/>
            <a:ext cx="773724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=</a:t>
            </a:r>
            <a:endParaRPr lang="ar-SA" sz="3500" b="1" dirty="0">
              <a:solidFill>
                <a:srgbClr val="FF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6189785" y="3631831"/>
            <a:ext cx="773724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92D050"/>
                </a:solidFill>
                <a:latin typeface="Traditional Arabic" pitchFamily="18" charset="-78"/>
                <a:cs typeface="Traditional Arabic" pitchFamily="18" charset="-78"/>
              </a:rPr>
              <a:t>6م</a:t>
            </a:r>
            <a:endParaRPr lang="ar-SA" sz="3500" b="1" dirty="0">
              <a:solidFill>
                <a:srgbClr val="92D05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3270739" y="4253648"/>
            <a:ext cx="7784128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000" b="1" dirty="0" smtClean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يسمى مجموع أطوال أضلاع المستطيل</a:t>
            </a:r>
            <a:endParaRPr lang="ar-SA" sz="5000" b="1" dirty="0">
              <a:solidFill>
                <a:srgbClr val="FFFF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2473569" y="492369"/>
            <a:ext cx="1055077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92D050"/>
                </a:solidFill>
                <a:latin typeface="Traditional Arabic" pitchFamily="18" charset="-78"/>
                <a:cs typeface="Traditional Arabic" pitchFamily="18" charset="-78"/>
              </a:rPr>
              <a:t>الطول</a:t>
            </a:r>
            <a:endParaRPr lang="ar-SA" sz="3500" b="1" dirty="0">
              <a:solidFill>
                <a:srgbClr val="92D05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5158157" y="2004646"/>
            <a:ext cx="1055077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500" b="1" dirty="0" smtClean="0">
                <a:solidFill>
                  <a:srgbClr val="92D050"/>
                </a:solidFill>
                <a:latin typeface="Traditional Arabic" pitchFamily="18" charset="-78"/>
                <a:cs typeface="Traditional Arabic" pitchFamily="18" charset="-78"/>
              </a:rPr>
              <a:t>العرض</a:t>
            </a:r>
            <a:endParaRPr lang="ar-SA" sz="3500" b="1" dirty="0">
              <a:solidFill>
                <a:srgbClr val="92D05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5685695" y="5115422"/>
            <a:ext cx="4182209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5000" b="1" dirty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</a:rPr>
              <a:t>محيط المستطيل</a:t>
            </a:r>
          </a:p>
        </p:txBody>
      </p:sp>
    </p:spTree>
    <p:extLst>
      <p:ext uri="{BB962C8B-B14F-4D97-AF65-F5344CB8AC3E}">
        <p14:creationId xmlns:p14="http://schemas.microsoft.com/office/powerpoint/2010/main" val="59155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15" grpId="0"/>
      <p:bldP spid="16" grpId="0"/>
      <p:bldP spid="17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3318</TotalTime>
  <Words>513</Words>
  <Application>Microsoft Office PowerPoint</Application>
  <PresentationFormat>Personnalisé</PresentationFormat>
  <Paragraphs>151</Paragraphs>
  <Slides>38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39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بربوينت درس محيط المستطيل رياضيات للصف الرابع الوحدة العاشرة الفصل الثاني</dc:title>
  <dc:subject>بربوينت رياضيات للصف الرابع درس محيط المستطيل الوحدة العاشرة الفصل الثاني</dc:subject>
  <dc:creator>الملتقى التربوي</dc:creator>
  <cp:keywords>رياضيات; الصف الرابع; الفصل الثاني</cp:keywords>
  <dc:description>بربوينت رياضيات للصف الرابع الوحدة العاشرة الفصل الثاني محيط المستطيل</dc:description>
  <cp:lastModifiedBy>HDNL2GSR557</cp:lastModifiedBy>
  <cp:revision>83</cp:revision>
  <dcterms:created xsi:type="dcterms:W3CDTF">2021-03-09T00:44:21Z</dcterms:created>
  <dcterms:modified xsi:type="dcterms:W3CDTF">2021-03-09T01:16:57Z</dcterms:modified>
  <cp:category>عرض بوربوينت; رياضيات; الصف الرابع</cp:category>
</cp:coreProperties>
</file>