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0" r:id="rId2"/>
    <p:sldId id="312" r:id="rId3"/>
    <p:sldId id="258" r:id="rId4"/>
    <p:sldId id="259" r:id="rId5"/>
    <p:sldId id="281" r:id="rId6"/>
    <p:sldId id="265" r:id="rId7"/>
    <p:sldId id="285" r:id="rId8"/>
    <p:sldId id="283" r:id="rId9"/>
    <p:sldId id="272" r:id="rId10"/>
    <p:sldId id="286" r:id="rId11"/>
    <p:sldId id="287" r:id="rId12"/>
    <p:sldId id="284" r:id="rId13"/>
    <p:sldId id="288" r:id="rId14"/>
    <p:sldId id="276" r:id="rId15"/>
    <p:sldId id="280" r:id="rId16"/>
    <p:sldId id="271" r:id="rId17"/>
    <p:sldId id="264" r:id="rId18"/>
    <p:sldId id="273" r:id="rId19"/>
    <p:sldId id="270" r:id="rId20"/>
    <p:sldId id="274" r:id="rId21"/>
    <p:sldId id="268" r:id="rId22"/>
    <p:sldId id="267" r:id="rId23"/>
    <p:sldId id="289" r:id="rId24"/>
    <p:sldId id="313" r:id="rId25"/>
    <p:sldId id="291" r:id="rId26"/>
    <p:sldId id="292" r:id="rId27"/>
    <p:sldId id="293" r:id="rId28"/>
    <p:sldId id="294" r:id="rId29"/>
    <p:sldId id="295" r:id="rId30"/>
    <p:sldId id="296" r:id="rId31"/>
    <p:sldId id="297" r:id="rId32"/>
    <p:sldId id="298" r:id="rId33"/>
    <p:sldId id="299" r:id="rId34"/>
    <p:sldId id="302" r:id="rId35"/>
    <p:sldId id="303" r:id="rId36"/>
    <p:sldId id="304" r:id="rId37"/>
    <p:sldId id="311" r:id="rId38"/>
    <p:sldId id="305" r:id="rId39"/>
    <p:sldId id="306" r:id="rId40"/>
    <p:sldId id="307" r:id="rId41"/>
    <p:sldId id="308" r:id="rId42"/>
    <p:sldId id="309" r:id="rId43"/>
    <p:sldId id="266" r:id="rId44"/>
    <p:sldId id="310" r:id="rId45"/>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نمط متوسط 1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p:scale>
          <a:sx n="81" d="100"/>
          <a:sy n="81" d="100"/>
        </p:scale>
        <p:origin x="-1692" y="-6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270733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2222853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211817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1220554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تحرير أنماط النص الرئيسي</a:t>
            </a:r>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4095155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838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6172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81F4115D-FD7E-4B8B-A2B8-936EB9BF78A8}" type="datetimeFigureOut">
              <a:rPr lang="en-US" smtClean="0"/>
              <a:t>3/8/2021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316738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81F4115D-FD7E-4B8B-A2B8-936EB9BF78A8}" type="datetimeFigureOut">
              <a:rPr lang="en-US" smtClean="0"/>
              <a:t>3/8/2021</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363173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81F4115D-FD7E-4B8B-A2B8-936EB9BF78A8}" type="datetimeFigureOut">
              <a:rPr lang="en-US" smtClean="0"/>
              <a:t>3/8/2021</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330369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81F4115D-FD7E-4B8B-A2B8-936EB9BF78A8}" type="datetimeFigureOut">
              <a:rPr lang="en-US" smtClean="0"/>
              <a:t>3/8/2021</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286164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81F4115D-FD7E-4B8B-A2B8-936EB9BF78A8}" type="datetimeFigureOut">
              <a:rPr lang="en-US" smtClean="0"/>
              <a:t>3/8/2021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424664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81F4115D-FD7E-4B8B-A2B8-936EB9BF78A8}" type="datetimeFigureOut">
              <a:rPr lang="en-US" smtClean="0"/>
              <a:t>3/8/2021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370104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1F4115D-FD7E-4B8B-A2B8-936EB9BF78A8}" type="datetimeFigureOut">
              <a:rPr lang="en-US" smtClean="0"/>
              <a:t>3/8/2021</a:t>
            </a:fld>
            <a:endParaRPr lang="en-US"/>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93BEABF-E81B-4525-9E59-72FD1A4C564F}" type="slidenum">
              <a:rPr lang="en-US" smtClean="0"/>
              <a:t>‹N°›</a:t>
            </a:fld>
            <a:endParaRPr lang="en-US"/>
          </a:p>
        </p:txBody>
      </p:sp>
    </p:spTree>
    <p:extLst>
      <p:ext uri="{BB962C8B-B14F-4D97-AF65-F5344CB8AC3E}">
        <p14:creationId xmlns:p14="http://schemas.microsoft.com/office/powerpoint/2010/main" val="504782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3.wdp"/><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5.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wepal.net/library/?app=content.list&amp;level=4&amp;semester=2&amp;subject=2&amp;type=2&amp;submit=submit" TargetMode="External"/><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hyperlink" Target="https://quizizz.com/join/quiz/600b2d4148714d001b2fbeb0/start"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hyperlink" Target="https://www.wepal.net/library/?app=content.list&amp;level=4&amp;semester=2&amp;subject=2&amp;type=2&amp;submit=submit" TargetMode="Externa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slide" Target="slide18.xml"/><Relationship Id="rId3" Type="http://schemas.openxmlformats.org/officeDocument/2006/relationships/slide" Target="slide3.xml"/><Relationship Id="rId7" Type="http://schemas.openxmlformats.org/officeDocument/2006/relationships/slide" Target="slide16.xml"/><Relationship Id="rId12" Type="http://schemas.openxmlformats.org/officeDocument/2006/relationships/slide" Target="slide5.xml"/><Relationship Id="rId2" Type="http://schemas.openxmlformats.org/officeDocument/2006/relationships/slideLayout" Target="../slideLayouts/slideLayout2.xml"/><Relationship Id="rId16" Type="http://schemas.openxmlformats.org/officeDocument/2006/relationships/slide" Target="slide14.xml"/><Relationship Id="rId1" Type="http://schemas.openxmlformats.org/officeDocument/2006/relationships/tags" Target="../tags/tag2.xml"/><Relationship Id="rId6" Type="http://schemas.openxmlformats.org/officeDocument/2006/relationships/slide" Target="slide22.xml"/><Relationship Id="rId11" Type="http://schemas.openxmlformats.org/officeDocument/2006/relationships/slide" Target="slide4.xml"/><Relationship Id="rId5" Type="http://schemas.openxmlformats.org/officeDocument/2006/relationships/image" Target="../media/image4.jpeg"/><Relationship Id="rId15" Type="http://schemas.openxmlformats.org/officeDocument/2006/relationships/slide" Target="slide8.xml"/><Relationship Id="rId10" Type="http://schemas.openxmlformats.org/officeDocument/2006/relationships/slide" Target="slide20.xml"/><Relationship Id="rId4" Type="http://schemas.openxmlformats.org/officeDocument/2006/relationships/image" Target="../media/image3.emf"/><Relationship Id="rId9" Type="http://schemas.openxmlformats.org/officeDocument/2006/relationships/slide" Target="slide9.xml"/><Relationship Id="rId14" Type="http://schemas.openxmlformats.org/officeDocument/2006/relationships/slide" Target="slide6.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slide" Target="slide18.xml"/><Relationship Id="rId3" Type="http://schemas.openxmlformats.org/officeDocument/2006/relationships/slide" Target="slide3.xml"/><Relationship Id="rId7" Type="http://schemas.openxmlformats.org/officeDocument/2006/relationships/slide" Target="slide16.xml"/><Relationship Id="rId12" Type="http://schemas.openxmlformats.org/officeDocument/2006/relationships/slide" Target="slide5.xml"/><Relationship Id="rId2" Type="http://schemas.openxmlformats.org/officeDocument/2006/relationships/slideLayout" Target="../slideLayouts/slideLayout2.xml"/><Relationship Id="rId16" Type="http://schemas.openxmlformats.org/officeDocument/2006/relationships/slide" Target="slide14.xml"/><Relationship Id="rId1" Type="http://schemas.openxmlformats.org/officeDocument/2006/relationships/tags" Target="../tags/tag1.xml"/><Relationship Id="rId6" Type="http://schemas.openxmlformats.org/officeDocument/2006/relationships/slide" Target="slide22.xml"/><Relationship Id="rId11" Type="http://schemas.openxmlformats.org/officeDocument/2006/relationships/slide" Target="slide4.xml"/><Relationship Id="rId5" Type="http://schemas.openxmlformats.org/officeDocument/2006/relationships/image" Target="../media/image4.jpeg"/><Relationship Id="rId15" Type="http://schemas.openxmlformats.org/officeDocument/2006/relationships/slide" Target="slide8.xml"/><Relationship Id="rId10" Type="http://schemas.openxmlformats.org/officeDocument/2006/relationships/slide" Target="slide20.xml"/><Relationship Id="rId4" Type="http://schemas.openxmlformats.org/officeDocument/2006/relationships/image" Target="../media/image3.emf"/><Relationship Id="rId9" Type="http://schemas.openxmlformats.org/officeDocument/2006/relationships/slide" Target="slide9.xml"/><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s://www.wepal.net/library/?app=content.list&amp;level=4&amp;semester=2&amp;subject=2&amp;type=5&amp;submit=submit" TargetMode="External"/><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jpg"/><Relationship Id="rId7" Type="http://schemas.microsoft.com/office/2007/relationships/hdphoto" Target="../media/hdphoto8.wdp"/><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3.wdp"/><Relationship Id="rId5" Type="http://schemas.microsoft.com/office/2007/relationships/hdphoto" Target="../media/hdphoto7.wdp"/><Relationship Id="rId10" Type="http://schemas.openxmlformats.org/officeDocument/2006/relationships/image" Target="../media/image12.png"/><Relationship Id="rId4" Type="http://schemas.openxmlformats.org/officeDocument/2006/relationships/image" Target="../media/image25.png"/><Relationship Id="rId9" Type="http://schemas.microsoft.com/office/2007/relationships/hdphoto" Target="../media/hdphoto9.wdp"/></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14.jp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hyperlink" Target="https://quizizz.com/join/quiz/60242b6ee86dfe001ccd671c/start" TargetMode="Externa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3.wdp"/><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0" y="104503"/>
            <a:ext cx="12113959" cy="6746130"/>
          </a:xfrm>
          <a:prstGeom prst="rect">
            <a:avLst/>
          </a:prstGeom>
          <a:ln w="88900" cap="sq" cmpd="thickThin">
            <a:solidFill>
              <a:srgbClr val="000000"/>
            </a:solidFill>
            <a:prstDash val="solid"/>
            <a:miter lim="800000"/>
          </a:ln>
          <a:effectLst>
            <a:innerShdw blurRad="76200">
              <a:srgbClr val="000000"/>
            </a:innerShdw>
          </a:effectLst>
        </p:spPr>
      </p:pic>
      <p:sp>
        <p:nvSpPr>
          <p:cNvPr id="2" name="مستطيل 1"/>
          <p:cNvSpPr/>
          <p:nvPr/>
        </p:nvSpPr>
        <p:spPr>
          <a:xfrm>
            <a:off x="1332412" y="1478168"/>
            <a:ext cx="5447212"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الرِّياضِيّات</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sp>
        <p:nvSpPr>
          <p:cNvPr id="5" name="مستطيل 4"/>
          <p:cNvSpPr/>
          <p:nvPr/>
        </p:nvSpPr>
        <p:spPr>
          <a:xfrm>
            <a:off x="2585600" y="3163277"/>
            <a:ext cx="302358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smtClean="0">
                <a:ln/>
                <a:solidFill>
                  <a:schemeClr val="accent4"/>
                </a:solidFill>
                <a:effectLst/>
              </a:rPr>
              <a:t>الصف الرابع</a:t>
            </a:r>
            <a:endParaRPr lang="ar-SA" sz="5400" b="1" cap="none" spc="0" dirty="0">
              <a:ln/>
              <a:solidFill>
                <a:schemeClr val="accent4"/>
              </a:solidFill>
              <a:effectLst/>
            </a:endParaRPr>
          </a:p>
        </p:txBody>
      </p:sp>
    </p:spTree>
    <p:extLst>
      <p:ext uri="{BB962C8B-B14F-4D97-AF65-F5344CB8AC3E}">
        <p14:creationId xmlns:p14="http://schemas.microsoft.com/office/powerpoint/2010/main" val="157619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صورة 4"/>
          <p:cNvPicPr>
            <a:picLocks noChangeAspect="1"/>
          </p:cNvPicPr>
          <p:nvPr/>
        </p:nvPicPr>
        <p:blipFill rotWithShape="1">
          <a:blip r:embed="rId3">
            <a:extLst>
              <a:ext uri="{28A0092B-C50C-407E-A947-70E740481C1C}">
                <a14:useLocalDpi xmlns:a14="http://schemas.microsoft.com/office/drawing/2010/main" val="0"/>
              </a:ext>
            </a:extLst>
          </a:blip>
          <a:srcRect t="19062"/>
          <a:stretch/>
        </p:blipFill>
        <p:spPr>
          <a:xfrm>
            <a:off x="1453657" y="1266092"/>
            <a:ext cx="3927231" cy="3906708"/>
          </a:xfrm>
          <a:prstGeom prst="rect">
            <a:avLst/>
          </a:prstGeom>
        </p:spPr>
      </p:pic>
      <p:pic>
        <p:nvPicPr>
          <p:cNvPr id="8" name="صورة 7"/>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453656" y="4528033"/>
            <a:ext cx="3938953" cy="627185"/>
          </a:xfrm>
          <a:prstGeom prst="rect">
            <a:avLst/>
          </a:prstGeom>
        </p:spPr>
      </p:pic>
      <p:pic>
        <p:nvPicPr>
          <p:cNvPr id="10" name="صورة 9"/>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453654" y="1260224"/>
            <a:ext cx="3927234" cy="627185"/>
          </a:xfrm>
          <a:prstGeom prst="rect">
            <a:avLst/>
          </a:prstGeom>
        </p:spPr>
      </p:pic>
      <p:pic>
        <p:nvPicPr>
          <p:cNvPr id="11" name="صورة 10"/>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5400000">
            <a:off x="3113950" y="2905854"/>
            <a:ext cx="3906706" cy="627185"/>
          </a:xfrm>
          <a:prstGeom prst="rect">
            <a:avLst/>
          </a:prstGeom>
        </p:spPr>
      </p:pic>
      <p:pic>
        <p:nvPicPr>
          <p:cNvPr id="12" name="صورة 11"/>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5400000">
            <a:off x="-190511" y="2916116"/>
            <a:ext cx="3927231" cy="627185"/>
          </a:xfrm>
          <a:prstGeom prst="rect">
            <a:avLst/>
          </a:prstGeom>
        </p:spPr>
      </p:pic>
      <p:sp>
        <p:nvSpPr>
          <p:cNvPr id="13" name="مربع نص 12"/>
          <p:cNvSpPr txBox="1"/>
          <p:nvPr/>
        </p:nvSpPr>
        <p:spPr>
          <a:xfrm>
            <a:off x="7678615" y="627183"/>
            <a:ext cx="3962399" cy="1631216"/>
          </a:xfrm>
          <a:prstGeom prst="rect">
            <a:avLst/>
          </a:prstGeom>
          <a:noFill/>
        </p:spPr>
        <p:txBody>
          <a:bodyPr wrap="square" rtlCol="1">
            <a:spAutoFit/>
          </a:bodyPr>
          <a:lstStyle/>
          <a:p>
            <a:pPr algn="justLow"/>
            <a:r>
              <a:rPr lang="ar-SA" sz="5000" b="1" dirty="0" smtClean="0">
                <a:solidFill>
                  <a:srgbClr val="FF0000"/>
                </a:solidFill>
                <a:latin typeface="Traditional Arabic" pitchFamily="18" charset="-78"/>
                <a:cs typeface="Traditional Arabic" pitchFamily="18" charset="-78"/>
              </a:rPr>
              <a:t>ماذا يمكننا تسمية هذا السياج يا أحبتي؟</a:t>
            </a:r>
            <a:endParaRPr lang="ar-SA" sz="5000" b="1" dirty="0">
              <a:solidFill>
                <a:srgbClr val="FF0000"/>
              </a:solidFill>
              <a:latin typeface="Traditional Arabic" pitchFamily="18" charset="-78"/>
              <a:cs typeface="Traditional Arabic" pitchFamily="18" charset="-78"/>
            </a:endParaRPr>
          </a:p>
        </p:txBody>
      </p:sp>
      <p:pic>
        <p:nvPicPr>
          <p:cNvPr id="14" name="صورة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521566" y="1805354"/>
            <a:ext cx="3188678" cy="4407869"/>
          </a:xfrm>
          <a:prstGeom prst="rect">
            <a:avLst/>
          </a:prstGeom>
        </p:spPr>
      </p:pic>
      <p:sp>
        <p:nvSpPr>
          <p:cNvPr id="15" name="مربع نص 14"/>
          <p:cNvSpPr txBox="1"/>
          <p:nvPr/>
        </p:nvSpPr>
        <p:spPr>
          <a:xfrm>
            <a:off x="7549662" y="2254962"/>
            <a:ext cx="4243751" cy="1754326"/>
          </a:xfrm>
          <a:prstGeom prst="rect">
            <a:avLst/>
          </a:prstGeom>
          <a:noFill/>
        </p:spPr>
        <p:txBody>
          <a:bodyPr wrap="square" rtlCol="1">
            <a:spAutoFit/>
          </a:bodyPr>
          <a:lstStyle/>
          <a:p>
            <a:pPr algn="justLow"/>
            <a:r>
              <a:rPr lang="ar-SA" sz="5400" b="1" dirty="0" smtClean="0">
                <a:solidFill>
                  <a:srgbClr val="FFC000"/>
                </a:solidFill>
                <a:latin typeface="Traditional Arabic" pitchFamily="18" charset="-78"/>
                <a:cs typeface="Traditional Arabic" pitchFamily="18" charset="-78"/>
              </a:rPr>
              <a:t>  يمكننا تسميته </a:t>
            </a:r>
          </a:p>
          <a:p>
            <a:pPr algn="justLow"/>
            <a:r>
              <a:rPr lang="ar-SA" sz="5400" b="1" dirty="0" smtClean="0">
                <a:solidFill>
                  <a:srgbClr val="FFC000"/>
                </a:solidFill>
                <a:latin typeface="Traditional Arabic" pitchFamily="18" charset="-78"/>
                <a:cs typeface="Traditional Arabic" pitchFamily="18" charset="-78"/>
              </a:rPr>
              <a:t>      بالمحيط </a:t>
            </a:r>
            <a:endParaRPr lang="ar-SA" sz="5400" b="1" dirty="0">
              <a:solidFill>
                <a:srgbClr val="FFC000"/>
              </a:solidFill>
              <a:latin typeface="Traditional Arabic" pitchFamily="18" charset="-78"/>
              <a:cs typeface="Traditional Arabic" pitchFamily="18" charset="-78"/>
            </a:endParaRPr>
          </a:p>
        </p:txBody>
      </p:sp>
      <p:sp>
        <p:nvSpPr>
          <p:cNvPr id="3" name="موجة 2"/>
          <p:cNvSpPr/>
          <p:nvPr/>
        </p:nvSpPr>
        <p:spPr>
          <a:xfrm>
            <a:off x="7760676" y="3810000"/>
            <a:ext cx="3880337" cy="2192215"/>
          </a:xfrm>
          <a:prstGeom prst="wav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4000" b="1" dirty="0" smtClean="0">
                <a:solidFill>
                  <a:srgbClr val="C00000"/>
                </a:solidFill>
                <a:latin typeface="Traditional Arabic" pitchFamily="18" charset="-78"/>
                <a:cs typeface="Traditional Arabic" pitchFamily="18" charset="-78"/>
              </a:rPr>
              <a:t>إذن </a:t>
            </a:r>
            <a:r>
              <a:rPr lang="ar-SA" sz="4000" b="1" u="sng" dirty="0" smtClean="0">
                <a:solidFill>
                  <a:srgbClr val="C00000"/>
                </a:solidFill>
                <a:latin typeface="Traditional Arabic" pitchFamily="18" charset="-78"/>
                <a:cs typeface="Traditional Arabic" pitchFamily="18" charset="-78"/>
              </a:rPr>
              <a:t>المحيط</a:t>
            </a:r>
            <a:r>
              <a:rPr lang="ar-SA" sz="4000" b="1" dirty="0" smtClean="0">
                <a:solidFill>
                  <a:srgbClr val="C00000"/>
                </a:solidFill>
                <a:latin typeface="Traditional Arabic" pitchFamily="18" charset="-78"/>
                <a:cs typeface="Traditional Arabic" pitchFamily="18" charset="-78"/>
              </a:rPr>
              <a:t> هو </a:t>
            </a:r>
          </a:p>
          <a:p>
            <a:pPr algn="ctr"/>
            <a:r>
              <a:rPr lang="ar-SA" sz="4000" b="1" dirty="0" smtClean="0">
                <a:solidFill>
                  <a:srgbClr val="C00000"/>
                </a:solidFill>
                <a:latin typeface="Traditional Arabic" pitchFamily="18" charset="-78"/>
                <a:cs typeface="Traditional Arabic" pitchFamily="18" charset="-78"/>
              </a:rPr>
              <a:t>طول السياج حول المزرعة</a:t>
            </a:r>
            <a:endParaRPr lang="ar-SA" sz="4000" b="1" dirty="0">
              <a:solidFill>
                <a:srgbClr val="C00000"/>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112155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صورة 4"/>
          <p:cNvPicPr>
            <a:picLocks noChangeAspect="1"/>
          </p:cNvPicPr>
          <p:nvPr/>
        </p:nvPicPr>
        <p:blipFill rotWithShape="1">
          <a:blip r:embed="rId3">
            <a:extLst>
              <a:ext uri="{28A0092B-C50C-407E-A947-70E740481C1C}">
                <a14:useLocalDpi xmlns:a14="http://schemas.microsoft.com/office/drawing/2010/main" val="0"/>
              </a:ext>
            </a:extLst>
          </a:blip>
          <a:srcRect t="19062"/>
          <a:stretch/>
        </p:blipFill>
        <p:spPr>
          <a:xfrm>
            <a:off x="1453658" y="1266092"/>
            <a:ext cx="2848712" cy="2833825"/>
          </a:xfrm>
          <a:prstGeom prst="rect">
            <a:avLst/>
          </a:prstGeom>
        </p:spPr>
      </p:pic>
      <p:pic>
        <p:nvPicPr>
          <p:cNvPr id="10" name="صورة 9"/>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453654" y="797168"/>
            <a:ext cx="3247300" cy="480644"/>
          </a:xfrm>
          <a:prstGeom prst="rect">
            <a:avLst/>
          </a:prstGeom>
        </p:spPr>
      </p:pic>
      <p:sp>
        <p:nvSpPr>
          <p:cNvPr id="13" name="مربع نص 12"/>
          <p:cNvSpPr txBox="1"/>
          <p:nvPr/>
        </p:nvSpPr>
        <p:spPr>
          <a:xfrm>
            <a:off x="5990492" y="366344"/>
            <a:ext cx="5650521" cy="2169825"/>
          </a:xfrm>
          <a:prstGeom prst="rect">
            <a:avLst/>
          </a:prstGeom>
          <a:noFill/>
        </p:spPr>
        <p:txBody>
          <a:bodyPr wrap="square" rtlCol="1">
            <a:spAutoFit/>
          </a:bodyPr>
          <a:lstStyle/>
          <a:p>
            <a:pPr algn="justLow"/>
            <a:r>
              <a:rPr lang="ar-SA" sz="4500" b="1" dirty="0" smtClean="0">
                <a:solidFill>
                  <a:srgbClr val="FF0000"/>
                </a:solidFill>
                <a:latin typeface="Traditional Arabic" pitchFamily="18" charset="-78"/>
                <a:cs typeface="Traditional Arabic" pitchFamily="18" charset="-78"/>
              </a:rPr>
              <a:t>هيا بنا نجد طول هذا السياج إذا كانت المزرعة مربعة الشكل وطول ضلعها = 250 م.</a:t>
            </a:r>
            <a:endParaRPr lang="ar-SA" sz="4500" b="1" dirty="0">
              <a:solidFill>
                <a:srgbClr val="FF0000"/>
              </a:solidFill>
              <a:latin typeface="Traditional Arabic" pitchFamily="18" charset="-78"/>
              <a:cs typeface="Traditional Arabic" pitchFamily="18" charset="-78"/>
            </a:endParaRPr>
          </a:p>
        </p:txBody>
      </p:sp>
      <p:sp>
        <p:nvSpPr>
          <p:cNvPr id="3" name="موجة 2"/>
          <p:cNvSpPr/>
          <p:nvPr/>
        </p:nvSpPr>
        <p:spPr>
          <a:xfrm>
            <a:off x="5046780" y="4044461"/>
            <a:ext cx="6488726" cy="2168770"/>
          </a:xfrm>
          <a:prstGeom prst="wav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SA" sz="4000" b="1" dirty="0">
              <a:solidFill>
                <a:srgbClr val="C00000"/>
              </a:solidFill>
              <a:latin typeface="Traditional Arabic" pitchFamily="18" charset="-78"/>
              <a:cs typeface="Traditional Arabic" pitchFamily="18" charset="-78"/>
            </a:endParaRPr>
          </a:p>
        </p:txBody>
      </p:sp>
      <p:pic>
        <p:nvPicPr>
          <p:cNvPr id="16" name="صورة 15"/>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055070" y="4082329"/>
            <a:ext cx="3247300" cy="480644"/>
          </a:xfrm>
          <a:prstGeom prst="rect">
            <a:avLst/>
          </a:prstGeom>
        </p:spPr>
      </p:pic>
      <p:pic>
        <p:nvPicPr>
          <p:cNvPr id="17" name="صورة 16"/>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6200000">
            <a:off x="2854564" y="2677142"/>
            <a:ext cx="3247300" cy="480644"/>
          </a:xfrm>
          <a:prstGeom prst="rect">
            <a:avLst/>
          </a:prstGeom>
        </p:spPr>
      </p:pic>
      <p:pic>
        <p:nvPicPr>
          <p:cNvPr id="18" name="صورة 17"/>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6200000">
            <a:off x="-344505" y="2208482"/>
            <a:ext cx="3303273" cy="480644"/>
          </a:xfrm>
          <a:prstGeom prst="rect">
            <a:avLst/>
          </a:prstGeom>
        </p:spPr>
      </p:pic>
      <p:sp>
        <p:nvSpPr>
          <p:cNvPr id="4" name="مربع نص 3"/>
          <p:cNvSpPr txBox="1"/>
          <p:nvPr/>
        </p:nvSpPr>
        <p:spPr>
          <a:xfrm>
            <a:off x="9823938" y="4557638"/>
            <a:ext cx="1324708" cy="707886"/>
          </a:xfrm>
          <a:prstGeom prst="rect">
            <a:avLst/>
          </a:prstGeom>
          <a:noFill/>
        </p:spPr>
        <p:txBody>
          <a:bodyPr wrap="square" rtlCol="1">
            <a:spAutoFit/>
          </a:bodyPr>
          <a:lstStyle/>
          <a:p>
            <a:r>
              <a:rPr lang="ar-SA" sz="4000" b="1" dirty="0" smtClean="0">
                <a:solidFill>
                  <a:srgbClr val="0070C0"/>
                </a:solidFill>
                <a:latin typeface="Traditional Arabic" pitchFamily="18" charset="-78"/>
                <a:cs typeface="Traditional Arabic" pitchFamily="18" charset="-78"/>
              </a:rPr>
              <a:t>المحيط</a:t>
            </a:r>
            <a:r>
              <a:rPr lang="ar-SA" sz="4000" b="1" dirty="0" smtClean="0">
                <a:solidFill>
                  <a:srgbClr val="C00000"/>
                </a:solidFill>
                <a:latin typeface="Traditional Arabic" pitchFamily="18" charset="-78"/>
                <a:cs typeface="Traditional Arabic" pitchFamily="18" charset="-78"/>
              </a:rPr>
              <a:t> </a:t>
            </a:r>
            <a:endParaRPr lang="ar-SA" sz="4000" b="1" dirty="0">
              <a:solidFill>
                <a:srgbClr val="C00000"/>
              </a:solidFill>
              <a:latin typeface="Traditional Arabic" pitchFamily="18" charset="-78"/>
              <a:cs typeface="Traditional Arabic" pitchFamily="18" charset="-78"/>
            </a:endParaRPr>
          </a:p>
        </p:txBody>
      </p:sp>
      <p:sp>
        <p:nvSpPr>
          <p:cNvPr id="19" name="مربع نص 18"/>
          <p:cNvSpPr txBox="1"/>
          <p:nvPr/>
        </p:nvSpPr>
        <p:spPr>
          <a:xfrm>
            <a:off x="9460522" y="4632645"/>
            <a:ext cx="515815" cy="707886"/>
          </a:xfrm>
          <a:prstGeom prst="rect">
            <a:avLst/>
          </a:prstGeom>
          <a:noFill/>
        </p:spPr>
        <p:txBody>
          <a:bodyPr wrap="square" rtlCol="1">
            <a:spAutoFit/>
          </a:bodyPr>
          <a:lstStyle/>
          <a:p>
            <a:r>
              <a:rPr lang="ar-SA" sz="4000" b="1" dirty="0" smtClean="0">
                <a:solidFill>
                  <a:srgbClr val="C00000"/>
                </a:solidFill>
                <a:latin typeface="Traditional Arabic" pitchFamily="18" charset="-78"/>
                <a:cs typeface="Traditional Arabic" pitchFamily="18" charset="-78"/>
              </a:rPr>
              <a:t>=</a:t>
            </a:r>
            <a:endParaRPr lang="ar-SA" sz="4000" b="1" dirty="0">
              <a:solidFill>
                <a:srgbClr val="C00000"/>
              </a:solidFill>
              <a:latin typeface="Traditional Arabic" pitchFamily="18" charset="-78"/>
              <a:cs typeface="Traditional Arabic" pitchFamily="18" charset="-78"/>
            </a:endParaRPr>
          </a:p>
        </p:txBody>
      </p:sp>
      <p:sp>
        <p:nvSpPr>
          <p:cNvPr id="20" name="مربع نص 19"/>
          <p:cNvSpPr txBox="1"/>
          <p:nvPr/>
        </p:nvSpPr>
        <p:spPr>
          <a:xfrm>
            <a:off x="8628184" y="4604530"/>
            <a:ext cx="1008183" cy="707886"/>
          </a:xfrm>
          <a:prstGeom prst="rect">
            <a:avLst/>
          </a:prstGeom>
          <a:noFill/>
        </p:spPr>
        <p:txBody>
          <a:bodyPr wrap="square" rtlCol="1">
            <a:spAutoFit/>
          </a:bodyPr>
          <a:lstStyle/>
          <a:p>
            <a:r>
              <a:rPr lang="ar-SA" sz="4000" b="1" dirty="0" smtClean="0">
                <a:solidFill>
                  <a:schemeClr val="bg2">
                    <a:lumMod val="10000"/>
                  </a:schemeClr>
                </a:solidFill>
                <a:latin typeface="Traditional Arabic" pitchFamily="18" charset="-78"/>
                <a:cs typeface="Traditional Arabic" pitchFamily="18" charset="-78"/>
              </a:rPr>
              <a:t>250</a:t>
            </a:r>
            <a:endParaRPr lang="ar-SA" sz="4000" b="1" dirty="0">
              <a:solidFill>
                <a:schemeClr val="bg2">
                  <a:lumMod val="10000"/>
                </a:schemeClr>
              </a:solidFill>
              <a:latin typeface="Traditional Arabic" pitchFamily="18" charset="-78"/>
              <a:cs typeface="Traditional Arabic" pitchFamily="18" charset="-78"/>
            </a:endParaRPr>
          </a:p>
        </p:txBody>
      </p:sp>
      <p:sp>
        <p:nvSpPr>
          <p:cNvPr id="21" name="مربع نص 20"/>
          <p:cNvSpPr txBox="1"/>
          <p:nvPr/>
        </p:nvSpPr>
        <p:spPr>
          <a:xfrm>
            <a:off x="8264768" y="4591486"/>
            <a:ext cx="468924" cy="707886"/>
          </a:xfrm>
          <a:prstGeom prst="rect">
            <a:avLst/>
          </a:prstGeom>
          <a:noFill/>
        </p:spPr>
        <p:txBody>
          <a:bodyPr wrap="square" rtlCol="1">
            <a:spAutoFit/>
          </a:bodyPr>
          <a:lstStyle/>
          <a:p>
            <a:r>
              <a:rPr lang="ar-SA" sz="4000" b="1" dirty="0" smtClean="0">
                <a:solidFill>
                  <a:srgbClr val="C00000"/>
                </a:solidFill>
                <a:latin typeface="Traditional Arabic" pitchFamily="18" charset="-78"/>
                <a:cs typeface="Traditional Arabic" pitchFamily="18" charset="-78"/>
              </a:rPr>
              <a:t>+</a:t>
            </a:r>
            <a:endParaRPr lang="ar-SA" sz="4000" b="1" dirty="0">
              <a:solidFill>
                <a:srgbClr val="C00000"/>
              </a:solidFill>
              <a:latin typeface="Traditional Arabic" pitchFamily="18" charset="-78"/>
              <a:cs typeface="Traditional Arabic" pitchFamily="18" charset="-78"/>
            </a:endParaRPr>
          </a:p>
        </p:txBody>
      </p:sp>
      <p:sp>
        <p:nvSpPr>
          <p:cNvPr id="22" name="مربع نص 21"/>
          <p:cNvSpPr txBox="1"/>
          <p:nvPr/>
        </p:nvSpPr>
        <p:spPr>
          <a:xfrm>
            <a:off x="7268307" y="4574695"/>
            <a:ext cx="1148861" cy="707886"/>
          </a:xfrm>
          <a:prstGeom prst="rect">
            <a:avLst/>
          </a:prstGeom>
          <a:noFill/>
        </p:spPr>
        <p:txBody>
          <a:bodyPr wrap="square" rtlCol="1">
            <a:spAutoFit/>
          </a:bodyPr>
          <a:lstStyle/>
          <a:p>
            <a:r>
              <a:rPr lang="ar-SA" sz="4000" b="1" dirty="0" smtClean="0">
                <a:solidFill>
                  <a:schemeClr val="bg2">
                    <a:lumMod val="10000"/>
                  </a:schemeClr>
                </a:solidFill>
                <a:latin typeface="Traditional Arabic" pitchFamily="18" charset="-78"/>
                <a:cs typeface="Traditional Arabic" pitchFamily="18" charset="-78"/>
              </a:rPr>
              <a:t>250</a:t>
            </a:r>
            <a:endParaRPr lang="ar-SA" sz="4000" b="1" dirty="0">
              <a:solidFill>
                <a:schemeClr val="bg2">
                  <a:lumMod val="10000"/>
                </a:schemeClr>
              </a:solidFill>
              <a:latin typeface="Traditional Arabic" pitchFamily="18" charset="-78"/>
              <a:cs typeface="Traditional Arabic" pitchFamily="18" charset="-78"/>
            </a:endParaRPr>
          </a:p>
        </p:txBody>
      </p:sp>
      <p:sp>
        <p:nvSpPr>
          <p:cNvPr id="23" name="مربع نص 22"/>
          <p:cNvSpPr txBox="1"/>
          <p:nvPr/>
        </p:nvSpPr>
        <p:spPr>
          <a:xfrm>
            <a:off x="7069015" y="4562972"/>
            <a:ext cx="468924" cy="707886"/>
          </a:xfrm>
          <a:prstGeom prst="rect">
            <a:avLst/>
          </a:prstGeom>
          <a:noFill/>
        </p:spPr>
        <p:txBody>
          <a:bodyPr wrap="square" rtlCol="1">
            <a:spAutoFit/>
          </a:bodyPr>
          <a:lstStyle/>
          <a:p>
            <a:r>
              <a:rPr lang="ar-SA" sz="4000" b="1" dirty="0" smtClean="0">
                <a:solidFill>
                  <a:srgbClr val="C00000"/>
                </a:solidFill>
                <a:latin typeface="Traditional Arabic" pitchFamily="18" charset="-78"/>
                <a:cs typeface="Traditional Arabic" pitchFamily="18" charset="-78"/>
              </a:rPr>
              <a:t>+</a:t>
            </a:r>
            <a:endParaRPr lang="ar-SA" sz="4000" b="1" dirty="0">
              <a:solidFill>
                <a:srgbClr val="C00000"/>
              </a:solidFill>
              <a:latin typeface="Traditional Arabic" pitchFamily="18" charset="-78"/>
              <a:cs typeface="Traditional Arabic" pitchFamily="18" charset="-78"/>
            </a:endParaRPr>
          </a:p>
        </p:txBody>
      </p:sp>
      <p:sp>
        <p:nvSpPr>
          <p:cNvPr id="24" name="مربع نص 23"/>
          <p:cNvSpPr txBox="1"/>
          <p:nvPr/>
        </p:nvSpPr>
        <p:spPr>
          <a:xfrm>
            <a:off x="6019796" y="4504357"/>
            <a:ext cx="468924" cy="707886"/>
          </a:xfrm>
          <a:prstGeom prst="rect">
            <a:avLst/>
          </a:prstGeom>
          <a:noFill/>
        </p:spPr>
        <p:txBody>
          <a:bodyPr wrap="square" rtlCol="1">
            <a:spAutoFit/>
          </a:bodyPr>
          <a:lstStyle/>
          <a:p>
            <a:r>
              <a:rPr lang="ar-SA" sz="4000" b="1" dirty="0" smtClean="0">
                <a:solidFill>
                  <a:srgbClr val="C00000"/>
                </a:solidFill>
                <a:latin typeface="Traditional Arabic" pitchFamily="18" charset="-78"/>
                <a:cs typeface="Traditional Arabic" pitchFamily="18" charset="-78"/>
              </a:rPr>
              <a:t>+</a:t>
            </a:r>
            <a:endParaRPr lang="ar-SA" sz="4000" b="1" dirty="0">
              <a:solidFill>
                <a:srgbClr val="C00000"/>
              </a:solidFill>
              <a:latin typeface="Traditional Arabic" pitchFamily="18" charset="-78"/>
              <a:cs typeface="Traditional Arabic" pitchFamily="18" charset="-78"/>
            </a:endParaRPr>
          </a:p>
        </p:txBody>
      </p:sp>
      <p:sp>
        <p:nvSpPr>
          <p:cNvPr id="26" name="مربع نص 25"/>
          <p:cNvSpPr txBox="1"/>
          <p:nvPr/>
        </p:nvSpPr>
        <p:spPr>
          <a:xfrm>
            <a:off x="6119447" y="4517886"/>
            <a:ext cx="1148861" cy="707886"/>
          </a:xfrm>
          <a:prstGeom prst="rect">
            <a:avLst/>
          </a:prstGeom>
          <a:noFill/>
        </p:spPr>
        <p:txBody>
          <a:bodyPr wrap="square" rtlCol="1">
            <a:spAutoFit/>
          </a:bodyPr>
          <a:lstStyle/>
          <a:p>
            <a:r>
              <a:rPr lang="ar-SA" sz="4000" b="1" dirty="0" smtClean="0">
                <a:solidFill>
                  <a:schemeClr val="bg2">
                    <a:lumMod val="10000"/>
                  </a:schemeClr>
                </a:solidFill>
                <a:latin typeface="Traditional Arabic" pitchFamily="18" charset="-78"/>
                <a:cs typeface="Traditional Arabic" pitchFamily="18" charset="-78"/>
              </a:rPr>
              <a:t>250</a:t>
            </a:r>
            <a:endParaRPr lang="ar-SA" sz="4000" b="1" dirty="0">
              <a:solidFill>
                <a:schemeClr val="bg2">
                  <a:lumMod val="10000"/>
                </a:schemeClr>
              </a:solidFill>
              <a:latin typeface="Traditional Arabic" pitchFamily="18" charset="-78"/>
              <a:cs typeface="Traditional Arabic" pitchFamily="18" charset="-78"/>
            </a:endParaRPr>
          </a:p>
        </p:txBody>
      </p:sp>
      <p:sp>
        <p:nvSpPr>
          <p:cNvPr id="27" name="مربع نص 26"/>
          <p:cNvSpPr txBox="1"/>
          <p:nvPr/>
        </p:nvSpPr>
        <p:spPr>
          <a:xfrm>
            <a:off x="5046780" y="4500301"/>
            <a:ext cx="1148861" cy="707886"/>
          </a:xfrm>
          <a:prstGeom prst="rect">
            <a:avLst/>
          </a:prstGeom>
          <a:noFill/>
        </p:spPr>
        <p:txBody>
          <a:bodyPr wrap="square" rtlCol="1">
            <a:spAutoFit/>
          </a:bodyPr>
          <a:lstStyle/>
          <a:p>
            <a:r>
              <a:rPr lang="ar-SA" sz="4000" b="1" dirty="0" smtClean="0">
                <a:solidFill>
                  <a:schemeClr val="bg2">
                    <a:lumMod val="10000"/>
                  </a:schemeClr>
                </a:solidFill>
                <a:latin typeface="Traditional Arabic" pitchFamily="18" charset="-78"/>
                <a:cs typeface="Traditional Arabic" pitchFamily="18" charset="-78"/>
              </a:rPr>
              <a:t>250</a:t>
            </a:r>
            <a:endParaRPr lang="ar-SA" sz="4000" b="1" dirty="0">
              <a:solidFill>
                <a:schemeClr val="bg2">
                  <a:lumMod val="10000"/>
                </a:schemeClr>
              </a:solidFill>
              <a:latin typeface="Traditional Arabic" pitchFamily="18" charset="-78"/>
              <a:cs typeface="Traditional Arabic" pitchFamily="18" charset="-78"/>
            </a:endParaRPr>
          </a:p>
        </p:txBody>
      </p:sp>
      <p:sp>
        <p:nvSpPr>
          <p:cNvPr id="28" name="مربع نص 27"/>
          <p:cNvSpPr txBox="1"/>
          <p:nvPr/>
        </p:nvSpPr>
        <p:spPr>
          <a:xfrm rot="16200000">
            <a:off x="4208233" y="2081195"/>
            <a:ext cx="1447141" cy="707886"/>
          </a:xfrm>
          <a:prstGeom prst="rect">
            <a:avLst/>
          </a:prstGeom>
          <a:noFill/>
        </p:spPr>
        <p:txBody>
          <a:bodyPr wrap="square" rtlCol="1">
            <a:spAutoFit/>
          </a:bodyPr>
          <a:lstStyle/>
          <a:p>
            <a:r>
              <a:rPr lang="ar-SA" sz="4000" b="1" dirty="0" smtClean="0">
                <a:solidFill>
                  <a:srgbClr val="92D050"/>
                </a:solidFill>
                <a:latin typeface="Traditional Arabic" pitchFamily="18" charset="-78"/>
                <a:cs typeface="Traditional Arabic" pitchFamily="18" charset="-78"/>
              </a:rPr>
              <a:t>250 م</a:t>
            </a:r>
            <a:endParaRPr lang="ar-SA" sz="4000" b="1" dirty="0">
              <a:solidFill>
                <a:srgbClr val="92D050"/>
              </a:solidFill>
              <a:latin typeface="Traditional Arabic" pitchFamily="18" charset="-78"/>
              <a:cs typeface="Traditional Arabic" pitchFamily="18" charset="-78"/>
            </a:endParaRPr>
          </a:p>
        </p:txBody>
      </p:sp>
      <p:sp>
        <p:nvSpPr>
          <p:cNvPr id="29" name="مربع نص 28"/>
          <p:cNvSpPr txBox="1"/>
          <p:nvPr/>
        </p:nvSpPr>
        <p:spPr>
          <a:xfrm>
            <a:off x="1955148" y="4415304"/>
            <a:ext cx="1447141" cy="707886"/>
          </a:xfrm>
          <a:prstGeom prst="rect">
            <a:avLst/>
          </a:prstGeom>
          <a:noFill/>
        </p:spPr>
        <p:txBody>
          <a:bodyPr wrap="square" rtlCol="1">
            <a:spAutoFit/>
          </a:bodyPr>
          <a:lstStyle/>
          <a:p>
            <a:r>
              <a:rPr lang="ar-SA" sz="4000" b="1" dirty="0" smtClean="0">
                <a:solidFill>
                  <a:srgbClr val="92D050"/>
                </a:solidFill>
                <a:latin typeface="Traditional Arabic" pitchFamily="18" charset="-78"/>
                <a:cs typeface="Traditional Arabic" pitchFamily="18" charset="-78"/>
              </a:rPr>
              <a:t>250 م</a:t>
            </a:r>
            <a:endParaRPr lang="ar-SA" sz="4000" b="1" dirty="0">
              <a:solidFill>
                <a:srgbClr val="92D050"/>
              </a:solidFill>
              <a:latin typeface="Traditional Arabic" pitchFamily="18" charset="-78"/>
              <a:cs typeface="Traditional Arabic" pitchFamily="18" charset="-78"/>
            </a:endParaRPr>
          </a:p>
        </p:txBody>
      </p:sp>
      <p:sp>
        <p:nvSpPr>
          <p:cNvPr id="30" name="مربع نص 29"/>
          <p:cNvSpPr txBox="1"/>
          <p:nvPr/>
        </p:nvSpPr>
        <p:spPr>
          <a:xfrm rot="16200000">
            <a:off x="77218" y="2329060"/>
            <a:ext cx="1447141" cy="707886"/>
          </a:xfrm>
          <a:prstGeom prst="rect">
            <a:avLst/>
          </a:prstGeom>
          <a:noFill/>
        </p:spPr>
        <p:txBody>
          <a:bodyPr wrap="square" rtlCol="1">
            <a:spAutoFit/>
          </a:bodyPr>
          <a:lstStyle/>
          <a:p>
            <a:r>
              <a:rPr lang="ar-SA" sz="4000" b="1" dirty="0" smtClean="0">
                <a:solidFill>
                  <a:srgbClr val="92D050"/>
                </a:solidFill>
                <a:latin typeface="Traditional Arabic" pitchFamily="18" charset="-78"/>
                <a:cs typeface="Traditional Arabic" pitchFamily="18" charset="-78"/>
              </a:rPr>
              <a:t>250 م</a:t>
            </a:r>
            <a:endParaRPr lang="ar-SA" sz="4000" b="1" dirty="0">
              <a:solidFill>
                <a:srgbClr val="92D050"/>
              </a:solidFill>
              <a:latin typeface="Traditional Arabic" pitchFamily="18" charset="-78"/>
              <a:cs typeface="Traditional Arabic" pitchFamily="18" charset="-78"/>
            </a:endParaRPr>
          </a:p>
        </p:txBody>
      </p:sp>
      <p:sp>
        <p:nvSpPr>
          <p:cNvPr id="31" name="مربع نص 30"/>
          <p:cNvSpPr txBox="1"/>
          <p:nvPr/>
        </p:nvSpPr>
        <p:spPr>
          <a:xfrm>
            <a:off x="2154444" y="233888"/>
            <a:ext cx="1447141" cy="707886"/>
          </a:xfrm>
          <a:prstGeom prst="rect">
            <a:avLst/>
          </a:prstGeom>
          <a:noFill/>
        </p:spPr>
        <p:txBody>
          <a:bodyPr wrap="square" rtlCol="1">
            <a:spAutoFit/>
          </a:bodyPr>
          <a:lstStyle/>
          <a:p>
            <a:r>
              <a:rPr lang="ar-SA" sz="4000" b="1" dirty="0" smtClean="0">
                <a:solidFill>
                  <a:srgbClr val="92D050"/>
                </a:solidFill>
                <a:latin typeface="Traditional Arabic" pitchFamily="18" charset="-78"/>
                <a:cs typeface="Traditional Arabic" pitchFamily="18" charset="-78"/>
              </a:rPr>
              <a:t>250 م</a:t>
            </a:r>
            <a:endParaRPr lang="ar-SA" sz="4000" b="1" dirty="0">
              <a:solidFill>
                <a:srgbClr val="92D050"/>
              </a:solidFill>
              <a:latin typeface="Traditional Arabic" pitchFamily="18" charset="-78"/>
              <a:cs typeface="Traditional Arabic" pitchFamily="18" charset="-78"/>
            </a:endParaRPr>
          </a:p>
        </p:txBody>
      </p:sp>
      <p:sp>
        <p:nvSpPr>
          <p:cNvPr id="32" name="موجة 31"/>
          <p:cNvSpPr/>
          <p:nvPr/>
        </p:nvSpPr>
        <p:spPr>
          <a:xfrm>
            <a:off x="5512775" y="2086704"/>
            <a:ext cx="6019803" cy="2180787"/>
          </a:xfrm>
          <a:prstGeom prst="wav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4000" b="1" dirty="0" smtClean="0">
                <a:solidFill>
                  <a:srgbClr val="C00000"/>
                </a:solidFill>
                <a:latin typeface="Traditional Arabic" pitchFamily="18" charset="-78"/>
                <a:cs typeface="Traditional Arabic" pitchFamily="18" charset="-78"/>
              </a:rPr>
              <a:t> </a:t>
            </a:r>
            <a:r>
              <a:rPr lang="ar-SA" sz="4000" b="1" u="sng" dirty="0" smtClean="0">
                <a:solidFill>
                  <a:srgbClr val="002060"/>
                </a:solidFill>
                <a:latin typeface="Traditional Arabic" pitchFamily="18" charset="-78"/>
                <a:cs typeface="Traditional Arabic" pitchFamily="18" charset="-78"/>
              </a:rPr>
              <a:t>المحيط</a:t>
            </a:r>
            <a:r>
              <a:rPr lang="ar-SA" sz="4000" b="1" dirty="0" smtClean="0">
                <a:solidFill>
                  <a:srgbClr val="002060"/>
                </a:solidFill>
                <a:latin typeface="Traditional Arabic" pitchFamily="18" charset="-78"/>
                <a:cs typeface="Traditional Arabic" pitchFamily="18" charset="-78"/>
              </a:rPr>
              <a:t> هو طول السياج حول الشكل</a:t>
            </a:r>
          </a:p>
          <a:p>
            <a:pPr algn="ctr"/>
            <a:r>
              <a:rPr lang="ar-SA" sz="4000" b="1" dirty="0" smtClean="0">
                <a:solidFill>
                  <a:schemeClr val="accent2">
                    <a:lumMod val="75000"/>
                  </a:schemeClr>
                </a:solidFill>
                <a:latin typeface="Traditional Arabic" pitchFamily="18" charset="-78"/>
                <a:cs typeface="Traditional Arabic" pitchFamily="18" charset="-78"/>
              </a:rPr>
              <a:t>مجموع أطوال أضلاع الشكل</a:t>
            </a:r>
            <a:endParaRPr lang="ar-SA" sz="4000" b="1" dirty="0">
              <a:solidFill>
                <a:schemeClr val="accent2">
                  <a:lumMod val="75000"/>
                </a:schemeClr>
              </a:solidFill>
              <a:latin typeface="Traditional Arabic" pitchFamily="18" charset="-78"/>
              <a:cs typeface="Traditional Arabic" pitchFamily="18" charset="-78"/>
            </a:endParaRPr>
          </a:p>
        </p:txBody>
      </p:sp>
      <p:sp>
        <p:nvSpPr>
          <p:cNvPr id="6" name="مربع نص 5"/>
          <p:cNvSpPr txBox="1"/>
          <p:nvPr/>
        </p:nvSpPr>
        <p:spPr>
          <a:xfrm>
            <a:off x="9460522" y="5212243"/>
            <a:ext cx="515815" cy="707886"/>
          </a:xfrm>
          <a:prstGeom prst="rect">
            <a:avLst/>
          </a:prstGeom>
          <a:noFill/>
        </p:spPr>
        <p:txBody>
          <a:bodyPr wrap="square" rtlCol="1">
            <a:spAutoFit/>
          </a:bodyPr>
          <a:lstStyle/>
          <a:p>
            <a:r>
              <a:rPr lang="ar-SA" sz="4000" dirty="0" smtClean="0">
                <a:solidFill>
                  <a:srgbClr val="C00000"/>
                </a:solidFill>
              </a:rPr>
              <a:t>=</a:t>
            </a:r>
            <a:endParaRPr lang="ar-SA" sz="4000" dirty="0">
              <a:solidFill>
                <a:srgbClr val="C00000"/>
              </a:solidFill>
            </a:endParaRPr>
          </a:p>
        </p:txBody>
      </p:sp>
      <p:sp>
        <p:nvSpPr>
          <p:cNvPr id="7" name="مربع نص 6"/>
          <p:cNvSpPr txBox="1"/>
          <p:nvPr/>
        </p:nvSpPr>
        <p:spPr>
          <a:xfrm>
            <a:off x="6746626" y="5163321"/>
            <a:ext cx="2643555" cy="784830"/>
          </a:xfrm>
          <a:prstGeom prst="rect">
            <a:avLst/>
          </a:prstGeom>
          <a:noFill/>
        </p:spPr>
        <p:txBody>
          <a:bodyPr wrap="square" rtlCol="1">
            <a:spAutoFit/>
          </a:bodyPr>
          <a:lstStyle/>
          <a:p>
            <a:r>
              <a:rPr lang="ar-SA" sz="4500" dirty="0" smtClean="0">
                <a:solidFill>
                  <a:schemeClr val="accent5">
                    <a:lumMod val="50000"/>
                  </a:schemeClr>
                </a:solidFill>
              </a:rPr>
              <a:t>1000م</a:t>
            </a:r>
            <a:endParaRPr lang="ar-SA" sz="4500" dirty="0">
              <a:solidFill>
                <a:schemeClr val="accent5">
                  <a:lumMod val="50000"/>
                </a:schemeClr>
              </a:solidFill>
            </a:endParaRPr>
          </a:p>
        </p:txBody>
      </p:sp>
    </p:spTree>
    <p:extLst>
      <p:ext uri="{BB962C8B-B14F-4D97-AF65-F5344CB8AC3E}">
        <p14:creationId xmlns:p14="http://schemas.microsoft.com/office/powerpoint/2010/main" val="64229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additive="base">
                                        <p:cTn id="95" dur="500" fill="hold"/>
                                        <p:tgtEl>
                                          <p:spTgt spid="30"/>
                                        </p:tgtEl>
                                        <p:attrNameLst>
                                          <p:attrName>ppt_x</p:attrName>
                                        </p:attrNameLst>
                                      </p:cBhvr>
                                      <p:tavLst>
                                        <p:tav tm="0">
                                          <p:val>
                                            <p:strVal val="#ppt_x"/>
                                          </p:val>
                                        </p:tav>
                                        <p:tav tm="100000">
                                          <p:val>
                                            <p:strVal val="#ppt_x"/>
                                          </p:val>
                                        </p:tav>
                                      </p:tavLst>
                                    </p:anim>
                                    <p:anim calcmode="lin" valueType="num">
                                      <p:cBhvr additive="base">
                                        <p:cTn id="9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additive="base">
                                        <p:cTn id="107" dur="500" fill="hold"/>
                                        <p:tgtEl>
                                          <p:spTgt spid="24"/>
                                        </p:tgtEl>
                                        <p:attrNameLst>
                                          <p:attrName>ppt_x</p:attrName>
                                        </p:attrNameLst>
                                      </p:cBhvr>
                                      <p:tavLst>
                                        <p:tav tm="0">
                                          <p:val>
                                            <p:strVal val="#ppt_x"/>
                                          </p:val>
                                        </p:tav>
                                        <p:tav tm="100000">
                                          <p:val>
                                            <p:strVal val="#ppt_x"/>
                                          </p:val>
                                        </p:tav>
                                      </p:tavLst>
                                    </p:anim>
                                    <p:anim calcmode="lin" valueType="num">
                                      <p:cBhvr additive="base">
                                        <p:cTn id="10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6"/>
                                        </p:tgtEl>
                                        <p:attrNameLst>
                                          <p:attrName>style.visibility</p:attrName>
                                        </p:attrNameLst>
                                      </p:cBhvr>
                                      <p:to>
                                        <p:strVal val="visible"/>
                                      </p:to>
                                    </p:set>
                                    <p:anim calcmode="lin" valueType="num">
                                      <p:cBhvr additive="base">
                                        <p:cTn id="125" dur="500" fill="hold"/>
                                        <p:tgtEl>
                                          <p:spTgt spid="6"/>
                                        </p:tgtEl>
                                        <p:attrNameLst>
                                          <p:attrName>ppt_x</p:attrName>
                                        </p:attrNameLst>
                                      </p:cBhvr>
                                      <p:tavLst>
                                        <p:tav tm="0">
                                          <p:val>
                                            <p:strVal val="#ppt_x"/>
                                          </p:val>
                                        </p:tav>
                                        <p:tav tm="100000">
                                          <p:val>
                                            <p:strVal val="#ppt_x"/>
                                          </p:val>
                                        </p:tav>
                                      </p:tavLst>
                                    </p:anim>
                                    <p:anim calcmode="lin" valueType="num">
                                      <p:cBhvr additive="base">
                                        <p:cTn id="1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7"/>
                                        </p:tgtEl>
                                        <p:attrNameLst>
                                          <p:attrName>style.visibility</p:attrName>
                                        </p:attrNameLst>
                                      </p:cBhvr>
                                      <p:to>
                                        <p:strVal val="visible"/>
                                      </p:to>
                                    </p:set>
                                    <p:anim calcmode="lin" valueType="num">
                                      <p:cBhvr additive="base">
                                        <p:cTn id="131" dur="500" fill="hold"/>
                                        <p:tgtEl>
                                          <p:spTgt spid="7"/>
                                        </p:tgtEl>
                                        <p:attrNameLst>
                                          <p:attrName>ppt_x</p:attrName>
                                        </p:attrNameLst>
                                      </p:cBhvr>
                                      <p:tavLst>
                                        <p:tav tm="0">
                                          <p:val>
                                            <p:strVal val="#ppt_x"/>
                                          </p:val>
                                        </p:tav>
                                        <p:tav tm="100000">
                                          <p:val>
                                            <p:strVal val="#ppt_x"/>
                                          </p:val>
                                        </p:tav>
                                      </p:tavLst>
                                    </p:anim>
                                    <p:anim calcmode="lin" valueType="num">
                                      <p:cBhvr additive="base">
                                        <p:cTn id="1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4" grpId="0"/>
      <p:bldP spid="19" grpId="0"/>
      <p:bldP spid="20" grpId="0"/>
      <p:bldP spid="21" grpId="0"/>
      <p:bldP spid="22" grpId="0"/>
      <p:bldP spid="23" grpId="0"/>
      <p:bldP spid="24" grpId="0"/>
      <p:bldP spid="26" grpId="0"/>
      <p:bldP spid="27" grpId="0"/>
      <p:bldP spid="28" grpId="0"/>
      <p:bldP spid="29" grpId="0"/>
      <p:bldP spid="30" grpId="0"/>
      <p:bldP spid="31" grpId="0"/>
      <p:bldP spid="32" grpId="0" animBg="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2" y="0"/>
            <a:ext cx="12192000" cy="6858000"/>
          </a:xfrm>
          <a:prstGeom prst="rect">
            <a:avLst/>
          </a:prstGeom>
        </p:spPr>
      </p:pic>
      <p:sp>
        <p:nvSpPr>
          <p:cNvPr id="3" name="مربع نص 2"/>
          <p:cNvSpPr txBox="1"/>
          <p:nvPr/>
        </p:nvSpPr>
        <p:spPr>
          <a:xfrm>
            <a:off x="6658707" y="621323"/>
            <a:ext cx="4607170" cy="938719"/>
          </a:xfrm>
          <a:prstGeom prst="rect">
            <a:avLst/>
          </a:prstGeom>
          <a:noFill/>
        </p:spPr>
        <p:txBody>
          <a:bodyPr wrap="square" rtlCol="1">
            <a:spAutoFit/>
          </a:bodyPr>
          <a:lstStyle/>
          <a:p>
            <a:r>
              <a:rPr lang="ar-SA" sz="5500" b="1" dirty="0" smtClean="0">
                <a:solidFill>
                  <a:srgbClr val="FF0000"/>
                </a:solidFill>
                <a:latin typeface="Traditional Arabic" pitchFamily="18" charset="-78"/>
                <a:cs typeface="Traditional Arabic" pitchFamily="18" charset="-78"/>
              </a:rPr>
              <a:t>الكوفية الفلسطينية</a:t>
            </a:r>
            <a:endParaRPr lang="ar-SA" sz="5500" b="1" dirty="0">
              <a:solidFill>
                <a:srgbClr val="FF0000"/>
              </a:solidFill>
              <a:latin typeface="Traditional Arabic" pitchFamily="18" charset="-78"/>
              <a:cs typeface="Traditional Arabic" pitchFamily="18" charset="-78"/>
            </a:endParaRPr>
          </a:p>
        </p:txBody>
      </p:sp>
      <p:pic>
        <p:nvPicPr>
          <p:cNvPr id="13" name="صورة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595" y="1000419"/>
            <a:ext cx="4853513" cy="4904895"/>
          </a:xfrm>
          <a:prstGeom prst="rect">
            <a:avLst/>
          </a:prstGeom>
        </p:spPr>
      </p:pic>
      <p:sp>
        <p:nvSpPr>
          <p:cNvPr id="16" name="مربع نص 15"/>
          <p:cNvSpPr txBox="1"/>
          <p:nvPr/>
        </p:nvSpPr>
        <p:spPr>
          <a:xfrm>
            <a:off x="6811107" y="1483097"/>
            <a:ext cx="4607170" cy="4247317"/>
          </a:xfrm>
          <a:prstGeom prst="rect">
            <a:avLst/>
          </a:prstGeom>
          <a:noFill/>
        </p:spPr>
        <p:txBody>
          <a:bodyPr wrap="square" rtlCol="1">
            <a:spAutoFit/>
          </a:bodyPr>
          <a:lstStyle/>
          <a:p>
            <a:pPr algn="justLow"/>
            <a:r>
              <a:rPr lang="ar-SA" sz="4500" b="1" dirty="0" smtClean="0">
                <a:solidFill>
                  <a:srgbClr val="92D050"/>
                </a:solidFill>
                <a:latin typeface="Traditional Arabic" pitchFamily="18" charset="-78"/>
                <a:cs typeface="Traditional Arabic" pitchFamily="18" charset="-78"/>
              </a:rPr>
              <a:t>الكوفية الفلسطينية مربعة الشكل، طول ضلعها = 100 سم إذا أردنا تزيينها بإطار من الهدب على حوافها، فما طول هذا الإطار؟</a:t>
            </a:r>
            <a:endParaRPr lang="ar-SA" sz="4500" b="1" dirty="0">
              <a:solidFill>
                <a:srgbClr val="92D050"/>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2869176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 y="-46892"/>
            <a:ext cx="12192000" cy="6858000"/>
          </a:xfrm>
          <a:prstGeom prst="rect">
            <a:avLst/>
          </a:prstGeom>
        </p:spPr>
      </p:pic>
      <p:sp>
        <p:nvSpPr>
          <p:cNvPr id="3" name="مربع نص 2"/>
          <p:cNvSpPr txBox="1"/>
          <p:nvPr/>
        </p:nvSpPr>
        <p:spPr>
          <a:xfrm>
            <a:off x="5673969" y="621323"/>
            <a:ext cx="5591908" cy="861774"/>
          </a:xfrm>
          <a:prstGeom prst="rect">
            <a:avLst/>
          </a:prstGeom>
          <a:noFill/>
        </p:spPr>
        <p:txBody>
          <a:bodyPr wrap="square" rtlCol="1">
            <a:spAutoFit/>
          </a:bodyPr>
          <a:lstStyle/>
          <a:p>
            <a:r>
              <a:rPr lang="ar-SA" sz="5000" b="1" dirty="0" smtClean="0">
                <a:solidFill>
                  <a:srgbClr val="FF0000"/>
                </a:solidFill>
                <a:latin typeface="Traditional Arabic" pitchFamily="18" charset="-78"/>
                <a:cs typeface="Traditional Arabic" pitchFamily="18" charset="-78"/>
              </a:rPr>
              <a:t>طول الإطار للكوفية الفلسطينية</a:t>
            </a:r>
            <a:endParaRPr lang="ar-SA" sz="5000" b="1" dirty="0">
              <a:solidFill>
                <a:srgbClr val="FF0000"/>
              </a:solidFill>
              <a:latin typeface="Traditional Arabic" pitchFamily="18" charset="-78"/>
              <a:cs typeface="Traditional Arabic" pitchFamily="18" charset="-78"/>
            </a:endParaRPr>
          </a:p>
        </p:txBody>
      </p:sp>
      <p:pic>
        <p:nvPicPr>
          <p:cNvPr id="13" name="صورة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77" y="1176266"/>
            <a:ext cx="3880339" cy="3921418"/>
          </a:xfrm>
          <a:prstGeom prst="rect">
            <a:avLst/>
          </a:prstGeom>
        </p:spPr>
      </p:pic>
      <p:sp>
        <p:nvSpPr>
          <p:cNvPr id="16" name="مربع نص 15"/>
          <p:cNvSpPr txBox="1"/>
          <p:nvPr/>
        </p:nvSpPr>
        <p:spPr>
          <a:xfrm>
            <a:off x="4630616" y="1541712"/>
            <a:ext cx="6764215" cy="1477328"/>
          </a:xfrm>
          <a:prstGeom prst="rect">
            <a:avLst/>
          </a:prstGeom>
          <a:noFill/>
        </p:spPr>
        <p:txBody>
          <a:bodyPr wrap="square" rtlCol="1">
            <a:spAutoFit/>
          </a:bodyPr>
          <a:lstStyle/>
          <a:p>
            <a:pPr algn="justLow"/>
            <a:r>
              <a:rPr lang="ar-SA" sz="4500" b="1" dirty="0" smtClean="0">
                <a:solidFill>
                  <a:srgbClr val="92D050"/>
                </a:solidFill>
                <a:latin typeface="Traditional Arabic" pitchFamily="18" charset="-78"/>
                <a:cs typeface="Traditional Arabic" pitchFamily="18" charset="-78"/>
              </a:rPr>
              <a:t>المحيط = طول الإطار للكوفية الفلسطينية </a:t>
            </a:r>
          </a:p>
          <a:p>
            <a:pPr algn="justLow"/>
            <a:r>
              <a:rPr lang="ar-SA" sz="4500" b="1" dirty="0">
                <a:solidFill>
                  <a:srgbClr val="92D050"/>
                </a:solidFill>
                <a:latin typeface="Traditional Arabic" pitchFamily="18" charset="-78"/>
                <a:cs typeface="Traditional Arabic" pitchFamily="18" charset="-78"/>
              </a:rPr>
              <a:t> </a:t>
            </a:r>
            <a:r>
              <a:rPr lang="ar-SA" sz="4500" b="1" dirty="0" smtClean="0">
                <a:solidFill>
                  <a:srgbClr val="92D050"/>
                </a:solidFill>
                <a:latin typeface="Traditional Arabic" pitchFamily="18" charset="-78"/>
                <a:cs typeface="Traditional Arabic" pitchFamily="18" charset="-78"/>
              </a:rPr>
              <a:t>        = مجموع أطوال أضلاع الكوفية </a:t>
            </a:r>
            <a:endParaRPr lang="ar-SA" sz="4500" b="1" dirty="0">
              <a:solidFill>
                <a:srgbClr val="92D050"/>
              </a:solidFill>
              <a:latin typeface="Traditional Arabic" pitchFamily="18" charset="-78"/>
              <a:cs typeface="Traditional Arabic" pitchFamily="18" charset="-78"/>
            </a:endParaRPr>
          </a:p>
        </p:txBody>
      </p:sp>
      <p:sp>
        <p:nvSpPr>
          <p:cNvPr id="6" name="موجة 5"/>
          <p:cNvSpPr/>
          <p:nvPr/>
        </p:nvSpPr>
        <p:spPr>
          <a:xfrm>
            <a:off x="4630616" y="3208097"/>
            <a:ext cx="6764215" cy="2915021"/>
          </a:xfrm>
          <a:prstGeom prst="wav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4000" b="1" dirty="0" smtClean="0">
                <a:solidFill>
                  <a:schemeClr val="accent5">
                    <a:lumMod val="50000"/>
                  </a:schemeClr>
                </a:solidFill>
                <a:latin typeface="Traditional Arabic" pitchFamily="18" charset="-78"/>
                <a:cs typeface="Traditional Arabic" pitchFamily="18" charset="-78"/>
              </a:rPr>
              <a:t>المحيط = </a:t>
            </a:r>
            <a:r>
              <a:rPr lang="ar-SA" sz="4000" b="1" dirty="0" smtClean="0">
                <a:solidFill>
                  <a:srgbClr val="002060"/>
                </a:solidFill>
                <a:latin typeface="Traditional Arabic" pitchFamily="18" charset="-78"/>
                <a:cs typeface="Traditional Arabic" pitchFamily="18" charset="-78"/>
              </a:rPr>
              <a:t>100</a:t>
            </a:r>
            <a:r>
              <a:rPr lang="ar-SA" sz="4000" b="1" dirty="0" smtClean="0">
                <a:solidFill>
                  <a:schemeClr val="accent5">
                    <a:lumMod val="50000"/>
                  </a:schemeClr>
                </a:solidFill>
                <a:latin typeface="Traditional Arabic" pitchFamily="18" charset="-78"/>
                <a:cs typeface="Traditional Arabic" pitchFamily="18" charset="-78"/>
              </a:rPr>
              <a:t> + 100 + 100 + 100 </a:t>
            </a:r>
          </a:p>
          <a:p>
            <a:r>
              <a:rPr lang="ar-SA" sz="4000" b="1" dirty="0">
                <a:solidFill>
                  <a:schemeClr val="accent5">
                    <a:lumMod val="50000"/>
                  </a:schemeClr>
                </a:solidFill>
                <a:latin typeface="Traditional Arabic" pitchFamily="18" charset="-78"/>
                <a:cs typeface="Traditional Arabic" pitchFamily="18" charset="-78"/>
              </a:rPr>
              <a:t> </a:t>
            </a:r>
            <a:r>
              <a:rPr lang="ar-SA" sz="4000" b="1" dirty="0" smtClean="0">
                <a:solidFill>
                  <a:schemeClr val="accent5">
                    <a:lumMod val="50000"/>
                  </a:schemeClr>
                </a:solidFill>
                <a:latin typeface="Traditional Arabic" pitchFamily="18" charset="-78"/>
                <a:cs typeface="Traditional Arabic" pitchFamily="18" charset="-78"/>
              </a:rPr>
              <a:t>            =  400 سم</a:t>
            </a:r>
            <a:endParaRPr lang="ar-SA" sz="4000" b="1" dirty="0">
              <a:solidFill>
                <a:schemeClr val="accent5">
                  <a:lumMod val="50000"/>
                </a:schemeClr>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287534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659189"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هَيّا نٌشاهِدُ مَعاً  </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193891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ستطيل 2"/>
          <p:cNvSpPr/>
          <p:nvPr/>
        </p:nvSpPr>
        <p:spPr>
          <a:xfrm>
            <a:off x="2821577" y="411704"/>
            <a:ext cx="6962502"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dirty="0" smtClean="0">
                <a:ln/>
                <a:solidFill>
                  <a:schemeClr val="accent4"/>
                </a:solidFill>
              </a:rPr>
              <a:t>فيديو (المحيط)</a:t>
            </a:r>
            <a:endParaRPr lang="ar-SA" sz="5400" b="1" cap="none" spc="0" dirty="0">
              <a:ln/>
              <a:solidFill>
                <a:schemeClr val="accent4"/>
              </a:solidFill>
              <a:effectLst/>
            </a:endParaRPr>
          </a:p>
        </p:txBody>
      </p:sp>
      <p:pic>
        <p:nvPicPr>
          <p:cNvPr id="4" name="المحيط النهائي.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3015" y="1335034"/>
            <a:ext cx="10175631" cy="5382289"/>
          </a:xfrm>
          <a:prstGeom prst="rect">
            <a:avLst/>
          </a:prstGeom>
        </p:spPr>
      </p:pic>
    </p:spTree>
    <p:extLst>
      <p:ext uri="{BB962C8B-B14F-4D97-AF65-F5344CB8AC3E}">
        <p14:creationId xmlns:p14="http://schemas.microsoft.com/office/powerpoint/2010/main" val="4182862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509451" y="1478168"/>
            <a:ext cx="6988629" cy="1569660"/>
          </a:xfrm>
          <a:prstGeom prst="rect">
            <a:avLst/>
          </a:prstGeom>
          <a:noFill/>
        </p:spPr>
        <p:txBody>
          <a:bodyPr wrap="square" lIns="91440" tIns="45720" rIns="91440" bIns="45720">
            <a:spAutoFit/>
          </a:bodyPr>
          <a:lstStyle/>
          <a:p>
            <a:pPr algn="ctr"/>
            <a:r>
              <a:rPr lang="ar-SA" sz="9600" b="1" dirty="0" smtClean="0">
                <a:ln w="22225">
                  <a:solidFill>
                    <a:schemeClr val="accent2"/>
                  </a:solidFill>
                  <a:prstDash val="solid"/>
                </a:ln>
                <a:solidFill>
                  <a:schemeClr val="accent2">
                    <a:lumMod val="40000"/>
                    <a:lumOff val="60000"/>
                  </a:schemeClr>
                </a:solidFill>
              </a:rPr>
              <a:t>تَدْريباتُ الْكِتاب</a:t>
            </a:r>
            <a:r>
              <a:rPr lang="ar-SA" sz="4800" b="1" dirty="0" smtClean="0">
                <a:ln w="22225">
                  <a:solidFill>
                    <a:schemeClr val="accent2"/>
                  </a:solidFill>
                  <a:prstDash val="solid"/>
                </a:ln>
                <a:solidFill>
                  <a:schemeClr val="accent2">
                    <a:lumMod val="40000"/>
                    <a:lumOff val="60000"/>
                  </a:schemeClr>
                </a:solidFill>
              </a:rPr>
              <a:t> </a:t>
            </a:r>
            <a:endParaRPr lang="ar-SA" sz="4800" b="1" cap="none" spc="0" dirty="0">
              <a:ln w="22225">
                <a:solidFill>
                  <a:schemeClr val="accent2"/>
                </a:solidFill>
                <a:prstDash val="solid"/>
              </a:ln>
              <a:solidFill>
                <a:schemeClr val="accent2">
                  <a:lumMod val="40000"/>
                  <a:lumOff val="60000"/>
                </a:schemeClr>
              </a:solidFill>
              <a:effectLst/>
            </a:endParaRPr>
          </a:p>
        </p:txBody>
      </p:sp>
      <p:grpSp>
        <p:nvGrpSpPr>
          <p:cNvPr id="4" name="مجموعة 3"/>
          <p:cNvGrpSpPr/>
          <p:nvPr/>
        </p:nvGrpSpPr>
        <p:grpSpPr>
          <a:xfrm>
            <a:off x="561703" y="5394960"/>
            <a:ext cx="3252651" cy="1371600"/>
            <a:chOff x="561703" y="5381897"/>
            <a:chExt cx="3252651" cy="1371600"/>
          </a:xfrm>
        </p:grpSpPr>
        <p:sp>
          <p:nvSpPr>
            <p:cNvPr id="5" name="سهم إلى اليمين 4"/>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ربع نص 5"/>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12178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26"/>
            <a:ext cx="12192000" cy="6858000"/>
          </a:xfrm>
          <a:prstGeom prst="rect">
            <a:avLst/>
          </a:prstGeom>
        </p:spPr>
      </p:pic>
      <p:sp>
        <p:nvSpPr>
          <p:cNvPr id="4" name="مربع نص 3"/>
          <p:cNvSpPr txBox="1"/>
          <p:nvPr/>
        </p:nvSpPr>
        <p:spPr>
          <a:xfrm>
            <a:off x="1669607" y="418011"/>
            <a:ext cx="8931069" cy="1015663"/>
          </a:xfrm>
          <a:prstGeom prst="rect">
            <a:avLst/>
          </a:prstGeom>
          <a:noFill/>
        </p:spPr>
        <p:txBody>
          <a:bodyPr wrap="square" rtlCol="0">
            <a:spAutoFit/>
          </a:bodyPr>
          <a:lstStyle/>
          <a:p>
            <a:pPr algn="ctr"/>
            <a:r>
              <a:rPr lang="ar-SA" sz="6000" b="1" dirty="0" smtClean="0">
                <a:solidFill>
                  <a:srgbClr val="FFC000"/>
                </a:solidFill>
              </a:rPr>
              <a:t>تَدْريبُ الْكِتاب سؤال 2 صفحة 86 </a:t>
            </a:r>
            <a:endParaRPr lang="en-US" sz="6000" b="1" dirty="0">
              <a:solidFill>
                <a:srgbClr val="FFC000"/>
              </a:solidFill>
            </a:endParaRPr>
          </a:p>
        </p:txBody>
      </p:sp>
      <p:pic>
        <p:nvPicPr>
          <p:cNvPr id="3" name="صورة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3020" y="1366113"/>
            <a:ext cx="8125960" cy="5087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9082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37996"/>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هَيّا نَلْعَب  </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99204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632"/>
            <a:ext cx="12192000"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618" y="3443847"/>
            <a:ext cx="2357059" cy="2357059"/>
          </a:xfrm>
          <a:prstGeom prst="rect">
            <a:avLst/>
          </a:prstGeom>
        </p:spPr>
      </p:pic>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5403">
            <a:off x="8883258" y="932019"/>
            <a:ext cx="2013862" cy="2013862"/>
          </a:xfrm>
          <a:prstGeom prst="rect">
            <a:avLst/>
          </a:prstGeom>
        </p:spPr>
      </p:pic>
      <p:sp>
        <p:nvSpPr>
          <p:cNvPr id="8" name="مستطيل 7"/>
          <p:cNvSpPr/>
          <p:nvPr/>
        </p:nvSpPr>
        <p:spPr>
          <a:xfrm>
            <a:off x="1893778" y="740246"/>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هيّا نَلْعَب</a:t>
            </a:r>
          </a:p>
        </p:txBody>
      </p:sp>
      <p:sp>
        <p:nvSpPr>
          <p:cNvPr id="5" name="وسيلة شرح مع سهم إلى الأعلى 4">
            <a:hlinkClick r:id="rId5"/>
          </p:cNvPr>
          <p:cNvSpPr/>
          <p:nvPr/>
        </p:nvSpPr>
        <p:spPr>
          <a:xfrm>
            <a:off x="4537686" y="2485292"/>
            <a:ext cx="3058861" cy="2579077"/>
          </a:xfrm>
          <a:prstGeom prst="upArrowCallout">
            <a:avLst/>
          </a:prstGeom>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اضغط هنا</a:t>
            </a:r>
            <a:endParaRPr lang="ar-SA"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97724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anim calcmode="lin" valueType="num">
                                      <p:cBhvr>
                                        <p:cTn id="26" dur="2000" fill="hold"/>
                                        <p:tgtEl>
                                          <p:spTgt spid="2"/>
                                        </p:tgtEl>
                                        <p:attrNameLst>
                                          <p:attrName>ppt_w</p:attrName>
                                        </p:attrNameLst>
                                      </p:cBhvr>
                                      <p:tavLst>
                                        <p:tav tm="0" fmla="#ppt_w*sin(2.5*pi*$)">
                                          <p:val>
                                            <p:fltVal val="0"/>
                                          </p:val>
                                        </p:tav>
                                        <p:tav tm="100000">
                                          <p:val>
                                            <p:fltVal val="1"/>
                                          </p:val>
                                        </p:tav>
                                      </p:tavLst>
                                    </p:anim>
                                    <p:anim calcmode="lin" valueType="num">
                                      <p:cBhvr>
                                        <p:cTn id="27"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ستطيل 2"/>
          <p:cNvSpPr/>
          <p:nvPr/>
        </p:nvSpPr>
        <p:spPr>
          <a:xfrm>
            <a:off x="4888779" y="184946"/>
            <a:ext cx="304762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ar-SA" sz="5400" b="1" dirty="0" smtClean="0">
                <a:ln/>
                <a:solidFill>
                  <a:schemeClr val="accent4"/>
                </a:solidFill>
              </a:rPr>
              <a:t>فَريقُ الْعَمَل </a:t>
            </a:r>
            <a:r>
              <a:rPr lang="ar-SA" sz="5400" b="1" cap="none" spc="0" dirty="0" smtClean="0">
                <a:ln/>
                <a:solidFill>
                  <a:schemeClr val="accent4"/>
                </a:solidFill>
                <a:effectLst/>
              </a:rPr>
              <a:t> </a:t>
            </a:r>
            <a:endParaRPr lang="ar-SA" sz="5400" b="1" cap="none" spc="0" dirty="0">
              <a:ln/>
              <a:solidFill>
                <a:schemeClr val="accent4"/>
              </a:solidFill>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3122217010"/>
              </p:ext>
            </p:extLst>
          </p:nvPr>
        </p:nvGraphicFramePr>
        <p:xfrm>
          <a:off x="2332890" y="1140544"/>
          <a:ext cx="7749626" cy="2763242"/>
        </p:xfrm>
        <a:graphic>
          <a:graphicData uri="http://schemas.openxmlformats.org/drawingml/2006/table">
            <a:tbl>
              <a:tblPr firstRow="1" bandRow="1">
                <a:tableStyleId>{1E171933-4619-4E11-9A3F-F7608DF75F80}</a:tableStyleId>
              </a:tblPr>
              <a:tblGrid>
                <a:gridCol w="3874813">
                  <a:extLst>
                    <a:ext uri="{9D8B030D-6E8A-4147-A177-3AD203B41FA5}">
                      <a16:colId xmlns:a16="http://schemas.microsoft.com/office/drawing/2014/main" xmlns="" val="2910744203"/>
                    </a:ext>
                  </a:extLst>
                </a:gridCol>
                <a:gridCol w="3874813">
                  <a:extLst>
                    <a:ext uri="{9D8B030D-6E8A-4147-A177-3AD203B41FA5}">
                      <a16:colId xmlns:a16="http://schemas.microsoft.com/office/drawing/2014/main" xmlns="" val="1601702208"/>
                    </a:ext>
                  </a:extLst>
                </a:gridCol>
              </a:tblGrid>
              <a:tr h="847394">
                <a:tc>
                  <a:txBody>
                    <a:bodyPr/>
                    <a:lstStyle/>
                    <a:p>
                      <a:pPr algn="ctr"/>
                      <a:r>
                        <a:rPr lang="ar-SA" sz="4500" dirty="0" smtClean="0">
                          <a:latin typeface="Traditional Arabic" pitchFamily="18" charset="-78"/>
                          <a:cs typeface="Traditional Arabic" pitchFamily="18" charset="-78"/>
                        </a:rPr>
                        <a:t>مكان العمل </a:t>
                      </a:r>
                      <a:endParaRPr lang="en-US" sz="4500" dirty="0">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r>
                        <a:rPr lang="ar-SA" sz="4500" dirty="0" smtClean="0">
                          <a:latin typeface="Traditional Arabic" pitchFamily="18" charset="-78"/>
                          <a:cs typeface="Traditional Arabic" pitchFamily="18" charset="-78"/>
                        </a:rPr>
                        <a:t>اسم المعلم/ة</a:t>
                      </a:r>
                      <a:endParaRPr lang="en-US" sz="4500" dirty="0">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4104535598"/>
                  </a:ext>
                </a:extLst>
              </a:tr>
              <a:tr h="478962">
                <a:tc>
                  <a:txBody>
                    <a:bodyPr/>
                    <a:lstStyle/>
                    <a:p>
                      <a:pPr algn="ctr"/>
                      <a:r>
                        <a:rPr lang="ar-SA" sz="2500" b="1" dirty="0" smtClean="0">
                          <a:solidFill>
                            <a:srgbClr val="002060"/>
                          </a:solidFill>
                          <a:latin typeface="Traditional Arabic" pitchFamily="18" charset="-78"/>
                          <a:cs typeface="Traditional Arabic" pitchFamily="18" charset="-78"/>
                        </a:rPr>
                        <a:t>بنات مراح رباح الثانوية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r"/>
                      <a:r>
                        <a:rPr lang="ar-SA" sz="2500" b="1" dirty="0" smtClean="0">
                          <a:solidFill>
                            <a:srgbClr val="002060"/>
                          </a:solidFill>
                          <a:latin typeface="Traditional Arabic" pitchFamily="18" charset="-78"/>
                          <a:cs typeface="Traditional Arabic" pitchFamily="18" charset="-78"/>
                        </a:rPr>
                        <a:t>1) أسيل سعيد جبرين الحسنات</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419583613"/>
                  </a:ext>
                </a:extLst>
              </a:tr>
              <a:tr h="478962">
                <a:tc>
                  <a:txBody>
                    <a:bodyPr/>
                    <a:lstStyle/>
                    <a:p>
                      <a:pPr algn="ctr"/>
                      <a:r>
                        <a:rPr lang="ar-SA" sz="2500" b="1" dirty="0" smtClean="0">
                          <a:solidFill>
                            <a:srgbClr val="002060"/>
                          </a:solidFill>
                          <a:latin typeface="Traditional Arabic" pitchFamily="18" charset="-78"/>
                          <a:cs typeface="Traditional Arabic" pitchFamily="18" charset="-78"/>
                        </a:rPr>
                        <a:t>أبو عمّار الأساسية المختلطة</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r"/>
                      <a:r>
                        <a:rPr lang="ar-SA" sz="2500" b="1" dirty="0" smtClean="0">
                          <a:solidFill>
                            <a:srgbClr val="002060"/>
                          </a:solidFill>
                          <a:latin typeface="Traditional Arabic" pitchFamily="18" charset="-78"/>
                          <a:cs typeface="Traditional Arabic" pitchFamily="18" charset="-78"/>
                        </a:rPr>
                        <a:t>2) رانية فتحي علي صبح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574169801"/>
                  </a:ext>
                </a:extLst>
              </a:tr>
              <a:tr h="478962">
                <a:tc>
                  <a:txBody>
                    <a:bodyPr/>
                    <a:lstStyle/>
                    <a:p>
                      <a:pPr algn="ctr"/>
                      <a:r>
                        <a:rPr lang="ar-SA" sz="2500" b="1" dirty="0" smtClean="0">
                          <a:solidFill>
                            <a:srgbClr val="002060"/>
                          </a:solidFill>
                          <a:latin typeface="Traditional Arabic" pitchFamily="18" charset="-78"/>
                          <a:cs typeface="Traditional Arabic" pitchFamily="18" charset="-78"/>
                        </a:rPr>
                        <a:t>ذكور حسن مصطفى الأساسية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r"/>
                      <a:r>
                        <a:rPr lang="ar-SA" sz="2500" b="1" dirty="0" smtClean="0">
                          <a:solidFill>
                            <a:srgbClr val="002060"/>
                          </a:solidFill>
                          <a:latin typeface="Traditional Arabic" pitchFamily="18" charset="-78"/>
                          <a:cs typeface="Traditional Arabic" pitchFamily="18" charset="-78"/>
                        </a:rPr>
                        <a:t>3) منى عبدالله يوسف محمود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3674222740"/>
                  </a:ext>
                </a:extLst>
              </a:tr>
              <a:tr h="478962">
                <a:tc>
                  <a:txBody>
                    <a:bodyPr/>
                    <a:lstStyle/>
                    <a:p>
                      <a:pPr algn="ctr"/>
                      <a:r>
                        <a:rPr lang="ar-SA" sz="2500" b="1" dirty="0" smtClean="0">
                          <a:solidFill>
                            <a:srgbClr val="002060"/>
                          </a:solidFill>
                          <a:latin typeface="Traditional Arabic" pitchFamily="18" charset="-78"/>
                          <a:cs typeface="Traditional Arabic" pitchFamily="18" charset="-78"/>
                        </a:rPr>
                        <a:t>رياض الأقصى الأساسية المختلطة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r"/>
                      <a:r>
                        <a:rPr lang="ar-SA" sz="2500" b="1" dirty="0" smtClean="0">
                          <a:solidFill>
                            <a:srgbClr val="002060"/>
                          </a:solidFill>
                          <a:latin typeface="Traditional Arabic" pitchFamily="18" charset="-78"/>
                          <a:cs typeface="Traditional Arabic" pitchFamily="18" charset="-78"/>
                        </a:rPr>
                        <a:t>4) ياسمين موسى أحمد الأطرش</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706081902"/>
                  </a:ext>
                </a:extLst>
              </a:tr>
            </a:tbl>
          </a:graphicData>
        </a:graphic>
      </p:graphicFrame>
      <p:sp>
        <p:nvSpPr>
          <p:cNvPr id="4" name="مربع نص 3"/>
          <p:cNvSpPr txBox="1"/>
          <p:nvPr/>
        </p:nvSpPr>
        <p:spPr>
          <a:xfrm>
            <a:off x="2754923" y="3997571"/>
            <a:ext cx="6588369" cy="646331"/>
          </a:xfrm>
          <a:prstGeom prst="rect">
            <a:avLst/>
          </a:prstGeom>
          <a:noFill/>
        </p:spPr>
        <p:txBody>
          <a:bodyPr wrap="square" rtlCol="1">
            <a:spAutoFit/>
          </a:bodyPr>
          <a:lstStyle/>
          <a:p>
            <a:pPr algn="ctr"/>
            <a:r>
              <a:rPr lang="ar-SA" sz="3600" b="1" dirty="0" smtClean="0">
                <a:solidFill>
                  <a:srgbClr val="FFC000"/>
                </a:solidFill>
              </a:rPr>
              <a:t>بإشراف الأستاذ عصام عبيد الله</a:t>
            </a:r>
            <a:endParaRPr lang="ar-SA" sz="3600" b="1" dirty="0">
              <a:solidFill>
                <a:srgbClr val="FFC000"/>
              </a:solidFill>
            </a:endParaRPr>
          </a:p>
        </p:txBody>
      </p:sp>
    </p:spTree>
    <p:extLst>
      <p:ext uri="{BB962C8B-B14F-4D97-AF65-F5344CB8AC3E}">
        <p14:creationId xmlns:p14="http://schemas.microsoft.com/office/powerpoint/2010/main" val="691067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الْمَهامُ</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523783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360" y="-13063"/>
            <a:ext cx="3596639" cy="6858000"/>
          </a:xfrm>
          <a:prstGeom prst="rect">
            <a:avLst/>
          </a:prstGeom>
        </p:spPr>
      </p:pic>
      <p:sp>
        <p:nvSpPr>
          <p:cNvPr id="3" name="مربع نص 2"/>
          <p:cNvSpPr txBox="1"/>
          <p:nvPr/>
        </p:nvSpPr>
        <p:spPr>
          <a:xfrm>
            <a:off x="8898177" y="404947"/>
            <a:ext cx="2991004" cy="2160591"/>
          </a:xfrm>
          <a:prstGeom prst="rect">
            <a:avLst/>
          </a:prstGeom>
          <a:noFill/>
        </p:spPr>
        <p:txBody>
          <a:bodyPr wrap="square" rtlCol="0">
            <a:spAutoFit/>
          </a:bodyPr>
          <a:lstStyle/>
          <a:p>
            <a:pPr algn="ctr">
              <a:lnSpc>
                <a:spcPct val="200000"/>
              </a:lnSpc>
            </a:pPr>
            <a:r>
              <a:rPr lang="ar-SA" sz="5000" b="1" dirty="0" smtClean="0">
                <a:solidFill>
                  <a:srgbClr val="FF0000"/>
                </a:solidFill>
              </a:rPr>
              <a:t>نشاط تطبيقي</a:t>
            </a:r>
          </a:p>
          <a:p>
            <a:pPr>
              <a:lnSpc>
                <a:spcPct val="200000"/>
              </a:lnSpc>
            </a:pPr>
            <a:endParaRPr lang="en-US" sz="2000" dirty="0"/>
          </a:p>
        </p:txBody>
      </p:sp>
      <p:sp>
        <p:nvSpPr>
          <p:cNvPr id="5" name="موجة 4"/>
          <p:cNvSpPr/>
          <p:nvPr/>
        </p:nvSpPr>
        <p:spPr>
          <a:xfrm>
            <a:off x="164124" y="293077"/>
            <a:ext cx="8311662" cy="2239108"/>
          </a:xfrm>
          <a:prstGeom prst="wave">
            <a:avLst/>
          </a:prstGeom>
        </p:spPr>
        <p:style>
          <a:lnRef idx="1">
            <a:schemeClr val="accent6"/>
          </a:lnRef>
          <a:fillRef idx="2">
            <a:schemeClr val="accent6"/>
          </a:fillRef>
          <a:effectRef idx="1">
            <a:schemeClr val="accent6"/>
          </a:effectRef>
          <a:fontRef idx="minor">
            <a:schemeClr val="dk1"/>
          </a:fontRef>
        </p:style>
        <p:txBody>
          <a:bodyPr rtlCol="1" anchor="ctr"/>
          <a:lstStyle/>
          <a:p>
            <a:pPr lvl="0"/>
            <a:r>
              <a:rPr lang="ar-SA" sz="4000" b="1" dirty="0">
                <a:solidFill>
                  <a:srgbClr val="002060"/>
                </a:solidFill>
                <a:latin typeface="Traditional Arabic" pitchFamily="18" charset="-78"/>
                <a:cs typeface="Traditional Arabic" pitchFamily="18" charset="-78"/>
              </a:rPr>
              <a:t>أمامك شبكة المربعات الآتية:</a:t>
            </a:r>
          </a:p>
          <a:p>
            <a:pPr lvl="0"/>
            <a:r>
              <a:rPr lang="ar-SA" sz="4000" b="1" dirty="0">
                <a:solidFill>
                  <a:srgbClr val="002060"/>
                </a:solidFill>
                <a:latin typeface="Traditional Arabic" pitchFamily="18" charset="-78"/>
                <a:cs typeface="Traditional Arabic" pitchFamily="18" charset="-78"/>
              </a:rPr>
              <a:t>رسم عليها مربع جد قياس طول ضلعه ثم جد </a:t>
            </a:r>
            <a:r>
              <a:rPr lang="ar-SA" sz="4000" b="1" dirty="0" smtClean="0">
                <a:solidFill>
                  <a:srgbClr val="002060"/>
                </a:solidFill>
                <a:latin typeface="Traditional Arabic" pitchFamily="18" charset="-78"/>
                <a:cs typeface="Traditional Arabic" pitchFamily="18" charset="-78"/>
              </a:rPr>
              <a:t>محيطه؟</a:t>
            </a:r>
            <a:endParaRPr lang="ar-SA" sz="4000" b="1" dirty="0">
              <a:solidFill>
                <a:srgbClr val="002060"/>
              </a:solidFill>
              <a:latin typeface="Traditional Arabic" pitchFamily="18" charset="-78"/>
              <a:cs typeface="Traditional Arabic" pitchFamily="18" charset="-78"/>
            </a:endParaRPr>
          </a:p>
        </p:txBody>
      </p:sp>
      <p:pic>
        <p:nvPicPr>
          <p:cNvPr id="6" name="صورة 5"/>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89710" y="2403231"/>
            <a:ext cx="4606290" cy="4181475"/>
          </a:xfrm>
          <a:prstGeom prst="rect">
            <a:avLst/>
          </a:prstGeom>
        </p:spPr>
      </p:pic>
      <p:sp>
        <p:nvSpPr>
          <p:cNvPr id="11" name="مستطيل 10">
            <a:hlinkClick r:id="rId5"/>
          </p:cNvPr>
          <p:cNvSpPr/>
          <p:nvPr/>
        </p:nvSpPr>
        <p:spPr>
          <a:xfrm>
            <a:off x="2508738" y="3294185"/>
            <a:ext cx="2614247" cy="2391507"/>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97280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8203"/>
          </a:xfrm>
          <a:prstGeom prst="rect">
            <a:avLst/>
          </a:prstGeom>
        </p:spPr>
      </p:pic>
      <p:sp>
        <p:nvSpPr>
          <p:cNvPr id="4" name="مربع نص 3"/>
          <p:cNvSpPr txBox="1"/>
          <p:nvPr/>
        </p:nvSpPr>
        <p:spPr>
          <a:xfrm>
            <a:off x="1543593" y="352697"/>
            <a:ext cx="9390018" cy="5509200"/>
          </a:xfrm>
          <a:prstGeom prst="rect">
            <a:avLst/>
          </a:prstGeom>
          <a:noFill/>
        </p:spPr>
        <p:txBody>
          <a:bodyPr wrap="square" rtlCol="0">
            <a:spAutoFit/>
          </a:bodyPr>
          <a:lstStyle/>
          <a:p>
            <a:pPr algn="ctr">
              <a:lnSpc>
                <a:spcPct val="150000"/>
              </a:lnSpc>
            </a:pPr>
            <a:r>
              <a:rPr lang="ar-SA" sz="6600" b="1" dirty="0" smtClean="0">
                <a:solidFill>
                  <a:srgbClr val="C00000"/>
                </a:solidFill>
              </a:rPr>
              <a:t>وفقكم الله يا أبطال </a:t>
            </a:r>
          </a:p>
          <a:p>
            <a:pPr algn="ctr">
              <a:lnSpc>
                <a:spcPct val="150000"/>
              </a:lnSpc>
            </a:pPr>
            <a:r>
              <a:rPr lang="ar-SA" sz="6600" b="1" dirty="0" smtClean="0">
                <a:solidFill>
                  <a:srgbClr val="C00000"/>
                </a:solidFill>
              </a:rPr>
              <a:t>أحسنتم </a:t>
            </a:r>
          </a:p>
          <a:p>
            <a:pPr algn="ctr"/>
            <a:endParaRPr lang="ar-SA" sz="6600" b="1" dirty="0" smtClean="0">
              <a:solidFill>
                <a:srgbClr val="C00000"/>
              </a:solidFill>
            </a:endParaRPr>
          </a:p>
          <a:p>
            <a:pPr algn="l"/>
            <a:r>
              <a:rPr lang="ar-SA" sz="8800" b="1" dirty="0" smtClean="0">
                <a:solidFill>
                  <a:schemeClr val="tx2"/>
                </a:solidFill>
              </a:rPr>
              <a:t>إلى اللقــــاء</a:t>
            </a:r>
            <a:endParaRPr lang="en-US" sz="8800" b="1" dirty="0">
              <a:solidFill>
                <a:schemeClr val="tx2"/>
              </a:solidFill>
            </a:endParaRPr>
          </a:p>
        </p:txBody>
      </p:sp>
      <p:sp>
        <p:nvSpPr>
          <p:cNvPr id="6" name="وجه ضاحك 5"/>
          <p:cNvSpPr/>
          <p:nvPr/>
        </p:nvSpPr>
        <p:spPr>
          <a:xfrm rot="20079790">
            <a:off x="463659" y="422227"/>
            <a:ext cx="1937396" cy="1720019"/>
          </a:xfrm>
          <a:prstGeom prst="smileyFac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35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0" y="104503"/>
            <a:ext cx="12113959" cy="6746130"/>
          </a:xfrm>
          <a:prstGeom prst="rect">
            <a:avLst/>
          </a:prstGeom>
          <a:ln w="88900" cap="sq" cmpd="thickThin">
            <a:solidFill>
              <a:srgbClr val="000000"/>
            </a:solidFill>
            <a:prstDash val="solid"/>
            <a:miter lim="800000"/>
          </a:ln>
          <a:effectLst>
            <a:innerShdw blurRad="76200">
              <a:srgbClr val="000000"/>
            </a:innerShdw>
          </a:effectLst>
        </p:spPr>
      </p:pic>
      <p:sp>
        <p:nvSpPr>
          <p:cNvPr id="2" name="مستطيل 1"/>
          <p:cNvSpPr/>
          <p:nvPr/>
        </p:nvSpPr>
        <p:spPr>
          <a:xfrm>
            <a:off x="1332412" y="1478168"/>
            <a:ext cx="5447212"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الرِّياضِيّات</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sp>
        <p:nvSpPr>
          <p:cNvPr id="5" name="مستطيل 4"/>
          <p:cNvSpPr/>
          <p:nvPr/>
        </p:nvSpPr>
        <p:spPr>
          <a:xfrm>
            <a:off x="2585600" y="3163277"/>
            <a:ext cx="302358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smtClean="0">
                <a:ln/>
                <a:solidFill>
                  <a:schemeClr val="accent4"/>
                </a:solidFill>
                <a:effectLst/>
              </a:rPr>
              <a:t>الصف الرابع</a:t>
            </a:r>
            <a:endParaRPr lang="ar-SA" sz="5400" b="1" cap="none" spc="0" dirty="0">
              <a:ln/>
              <a:solidFill>
                <a:schemeClr val="accent4"/>
              </a:solidFill>
              <a:effectLst/>
            </a:endParaRPr>
          </a:p>
        </p:txBody>
      </p:sp>
    </p:spTree>
    <p:extLst>
      <p:ext uri="{BB962C8B-B14F-4D97-AF65-F5344CB8AC3E}">
        <p14:creationId xmlns:p14="http://schemas.microsoft.com/office/powerpoint/2010/main" val="268405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ستطيل 2"/>
          <p:cNvSpPr/>
          <p:nvPr/>
        </p:nvSpPr>
        <p:spPr>
          <a:xfrm>
            <a:off x="4888779" y="184946"/>
            <a:ext cx="304762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ar-SA" sz="5400" b="1" dirty="0" smtClean="0">
                <a:ln/>
                <a:solidFill>
                  <a:schemeClr val="accent4"/>
                </a:solidFill>
              </a:rPr>
              <a:t>فَريقُ الْعَمَل </a:t>
            </a:r>
            <a:r>
              <a:rPr lang="ar-SA" sz="5400" b="1" cap="none" spc="0" dirty="0" smtClean="0">
                <a:ln/>
                <a:solidFill>
                  <a:schemeClr val="accent4"/>
                </a:solidFill>
                <a:effectLst/>
              </a:rPr>
              <a:t> </a:t>
            </a:r>
            <a:endParaRPr lang="ar-SA" sz="5400" b="1" cap="none" spc="0" dirty="0">
              <a:ln/>
              <a:solidFill>
                <a:schemeClr val="accent4"/>
              </a:solidFill>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3122217010"/>
              </p:ext>
            </p:extLst>
          </p:nvPr>
        </p:nvGraphicFramePr>
        <p:xfrm>
          <a:off x="2332890" y="1140544"/>
          <a:ext cx="7749626" cy="2763242"/>
        </p:xfrm>
        <a:graphic>
          <a:graphicData uri="http://schemas.openxmlformats.org/drawingml/2006/table">
            <a:tbl>
              <a:tblPr firstRow="1" bandRow="1">
                <a:tableStyleId>{1E171933-4619-4E11-9A3F-F7608DF75F80}</a:tableStyleId>
              </a:tblPr>
              <a:tblGrid>
                <a:gridCol w="3874813">
                  <a:extLst>
                    <a:ext uri="{9D8B030D-6E8A-4147-A177-3AD203B41FA5}">
                      <a16:colId xmlns:a16="http://schemas.microsoft.com/office/drawing/2014/main" xmlns="" val="2910744203"/>
                    </a:ext>
                  </a:extLst>
                </a:gridCol>
                <a:gridCol w="3874813">
                  <a:extLst>
                    <a:ext uri="{9D8B030D-6E8A-4147-A177-3AD203B41FA5}">
                      <a16:colId xmlns:a16="http://schemas.microsoft.com/office/drawing/2014/main" xmlns="" val="1601702208"/>
                    </a:ext>
                  </a:extLst>
                </a:gridCol>
              </a:tblGrid>
              <a:tr h="847394">
                <a:tc>
                  <a:txBody>
                    <a:bodyPr/>
                    <a:lstStyle/>
                    <a:p>
                      <a:pPr algn="ctr"/>
                      <a:r>
                        <a:rPr lang="ar-SA" sz="4500" dirty="0" smtClean="0">
                          <a:latin typeface="Traditional Arabic" pitchFamily="18" charset="-78"/>
                          <a:cs typeface="Traditional Arabic" pitchFamily="18" charset="-78"/>
                        </a:rPr>
                        <a:t>مكان العمل </a:t>
                      </a:r>
                      <a:endParaRPr lang="en-US" sz="4500" dirty="0">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ctr"/>
                      <a:r>
                        <a:rPr lang="ar-SA" sz="4500" dirty="0" smtClean="0">
                          <a:latin typeface="Traditional Arabic" pitchFamily="18" charset="-78"/>
                          <a:cs typeface="Traditional Arabic" pitchFamily="18" charset="-78"/>
                        </a:rPr>
                        <a:t>اسم المعلم/ة</a:t>
                      </a:r>
                      <a:endParaRPr lang="en-US" sz="4500" dirty="0">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4104535598"/>
                  </a:ext>
                </a:extLst>
              </a:tr>
              <a:tr h="478962">
                <a:tc>
                  <a:txBody>
                    <a:bodyPr/>
                    <a:lstStyle/>
                    <a:p>
                      <a:pPr algn="ctr"/>
                      <a:r>
                        <a:rPr lang="ar-SA" sz="2500" b="1" dirty="0" smtClean="0">
                          <a:solidFill>
                            <a:srgbClr val="002060"/>
                          </a:solidFill>
                          <a:latin typeface="Traditional Arabic" pitchFamily="18" charset="-78"/>
                          <a:cs typeface="Traditional Arabic" pitchFamily="18" charset="-78"/>
                        </a:rPr>
                        <a:t>بنات مراح رباح الثانوية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r"/>
                      <a:r>
                        <a:rPr lang="ar-SA" sz="2500" b="1" dirty="0" smtClean="0">
                          <a:solidFill>
                            <a:srgbClr val="002060"/>
                          </a:solidFill>
                          <a:latin typeface="Traditional Arabic" pitchFamily="18" charset="-78"/>
                          <a:cs typeface="Traditional Arabic" pitchFamily="18" charset="-78"/>
                        </a:rPr>
                        <a:t>1) أسيل سعيد جبرين الحسنات</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419583613"/>
                  </a:ext>
                </a:extLst>
              </a:tr>
              <a:tr h="478962">
                <a:tc>
                  <a:txBody>
                    <a:bodyPr/>
                    <a:lstStyle/>
                    <a:p>
                      <a:pPr algn="ctr"/>
                      <a:r>
                        <a:rPr lang="ar-SA" sz="2500" b="1" dirty="0" smtClean="0">
                          <a:solidFill>
                            <a:srgbClr val="002060"/>
                          </a:solidFill>
                          <a:latin typeface="Traditional Arabic" pitchFamily="18" charset="-78"/>
                          <a:cs typeface="Traditional Arabic" pitchFamily="18" charset="-78"/>
                        </a:rPr>
                        <a:t>أبو عمّار الأساسية المختلطة</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r"/>
                      <a:r>
                        <a:rPr lang="ar-SA" sz="2500" b="1" dirty="0" smtClean="0">
                          <a:solidFill>
                            <a:srgbClr val="002060"/>
                          </a:solidFill>
                          <a:latin typeface="Traditional Arabic" pitchFamily="18" charset="-78"/>
                          <a:cs typeface="Traditional Arabic" pitchFamily="18" charset="-78"/>
                        </a:rPr>
                        <a:t>2) رانية فتحي علي صبح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574169801"/>
                  </a:ext>
                </a:extLst>
              </a:tr>
              <a:tr h="478962">
                <a:tc>
                  <a:txBody>
                    <a:bodyPr/>
                    <a:lstStyle/>
                    <a:p>
                      <a:pPr algn="ctr"/>
                      <a:r>
                        <a:rPr lang="ar-SA" sz="2500" b="1" dirty="0" smtClean="0">
                          <a:solidFill>
                            <a:srgbClr val="002060"/>
                          </a:solidFill>
                          <a:latin typeface="Traditional Arabic" pitchFamily="18" charset="-78"/>
                          <a:cs typeface="Traditional Arabic" pitchFamily="18" charset="-78"/>
                        </a:rPr>
                        <a:t>ذكور حسن مصطفى الأساسية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r"/>
                      <a:r>
                        <a:rPr lang="ar-SA" sz="2500" b="1" dirty="0" smtClean="0">
                          <a:solidFill>
                            <a:srgbClr val="002060"/>
                          </a:solidFill>
                          <a:latin typeface="Traditional Arabic" pitchFamily="18" charset="-78"/>
                          <a:cs typeface="Traditional Arabic" pitchFamily="18" charset="-78"/>
                        </a:rPr>
                        <a:t>3) منى عبدالله يوسف محمود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3674222740"/>
                  </a:ext>
                </a:extLst>
              </a:tr>
              <a:tr h="478962">
                <a:tc>
                  <a:txBody>
                    <a:bodyPr/>
                    <a:lstStyle/>
                    <a:p>
                      <a:pPr algn="ctr"/>
                      <a:r>
                        <a:rPr lang="ar-SA" sz="2500" b="1" dirty="0" smtClean="0">
                          <a:solidFill>
                            <a:srgbClr val="002060"/>
                          </a:solidFill>
                          <a:latin typeface="Traditional Arabic" pitchFamily="18" charset="-78"/>
                          <a:cs typeface="Traditional Arabic" pitchFamily="18" charset="-78"/>
                        </a:rPr>
                        <a:t>رياض الأقصى الأساسية المختلطة </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tc>
                  <a:txBody>
                    <a:bodyPr/>
                    <a:lstStyle/>
                    <a:p>
                      <a:pPr algn="r"/>
                      <a:r>
                        <a:rPr lang="ar-SA" sz="2500" b="1" dirty="0" smtClean="0">
                          <a:solidFill>
                            <a:srgbClr val="002060"/>
                          </a:solidFill>
                          <a:latin typeface="Traditional Arabic" pitchFamily="18" charset="-78"/>
                          <a:cs typeface="Traditional Arabic" pitchFamily="18" charset="-78"/>
                        </a:rPr>
                        <a:t>4) ياسمين موسى أحمد الأطرش</a:t>
                      </a:r>
                      <a:endParaRPr lang="en-US" sz="2500" b="1" dirty="0">
                        <a:solidFill>
                          <a:srgbClr val="002060"/>
                        </a:solidFill>
                        <a:latin typeface="Traditional Arabic" pitchFamily="18" charset="-78"/>
                        <a:cs typeface="Traditional Arabic" pitchFamily="18" charset="-78"/>
                      </a:endParaRPr>
                    </a:p>
                  </a:txBody>
                  <a:tcPr>
                    <a:lnL w="57150" cap="flat" cmpd="sng" algn="ctr">
                      <a:solidFill>
                        <a:schemeClr val="accent2"/>
                      </a:solidFill>
                      <a:prstDash val="solid"/>
                      <a:round/>
                      <a:headEnd type="none" w="med" len="med"/>
                      <a:tailEnd type="none" w="med" len="med"/>
                    </a:lnL>
                    <a:lnR w="57150" cap="flat" cmpd="sng" algn="ctr">
                      <a:solidFill>
                        <a:schemeClr val="accent2"/>
                      </a:solid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xmlns="" val="706081902"/>
                  </a:ext>
                </a:extLst>
              </a:tr>
            </a:tbl>
          </a:graphicData>
        </a:graphic>
      </p:graphicFrame>
      <p:sp>
        <p:nvSpPr>
          <p:cNvPr id="4" name="مربع نص 3"/>
          <p:cNvSpPr txBox="1"/>
          <p:nvPr/>
        </p:nvSpPr>
        <p:spPr>
          <a:xfrm>
            <a:off x="2754923" y="3997571"/>
            <a:ext cx="6588369" cy="646331"/>
          </a:xfrm>
          <a:prstGeom prst="rect">
            <a:avLst/>
          </a:prstGeom>
          <a:noFill/>
        </p:spPr>
        <p:txBody>
          <a:bodyPr wrap="square" rtlCol="1">
            <a:spAutoFit/>
          </a:bodyPr>
          <a:lstStyle/>
          <a:p>
            <a:pPr algn="ctr"/>
            <a:r>
              <a:rPr lang="ar-SA" sz="3600" b="1" dirty="0" smtClean="0">
                <a:solidFill>
                  <a:srgbClr val="FFC000"/>
                </a:solidFill>
              </a:rPr>
              <a:t>بإشراف الأستاذ عصام عبيد الله</a:t>
            </a:r>
            <a:endParaRPr lang="ar-SA" sz="3600" b="1" dirty="0">
              <a:solidFill>
                <a:srgbClr val="FFC000"/>
              </a:solidFill>
            </a:endParaRPr>
          </a:p>
        </p:txBody>
      </p:sp>
    </p:spTree>
    <p:extLst>
      <p:ext uri="{BB962C8B-B14F-4D97-AF65-F5344CB8AC3E}">
        <p14:creationId xmlns:p14="http://schemas.microsoft.com/office/powerpoint/2010/main" val="6910676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hlinkClick r:id="rId3" action="ppaction://hlinksldjump"/>
          </p:cNvPr>
          <p:cNvSpPr txBox="1"/>
          <p:nvPr/>
        </p:nvSpPr>
        <p:spPr>
          <a:xfrm>
            <a:off x="5095875" y="723901"/>
            <a:ext cx="2305050" cy="584775"/>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3200" b="1" dirty="0">
                <a:solidFill>
                  <a:schemeClr val="tx1"/>
                </a:solidFill>
              </a:rPr>
              <a:t>عنوان الدرس </a:t>
            </a:r>
            <a:endParaRPr lang="ar-JO" sz="3200" b="1" dirty="0">
              <a:solidFill>
                <a:schemeClr val="tx1"/>
              </a:solidFill>
            </a:endParaRPr>
          </a:p>
        </p:txBody>
      </p:sp>
      <p:pic>
        <p:nvPicPr>
          <p:cNvPr id="2" name="صورة 1"/>
          <p:cNvPicPr>
            <a:picLocks noChangeAspect="1"/>
          </p:cNvPicPr>
          <p:nvPr/>
        </p:nvPicPr>
        <p:blipFill>
          <a:blip r:embed="rId4"/>
          <a:stretch>
            <a:fillRect/>
          </a:stretch>
        </p:blipFill>
        <p:spPr>
          <a:xfrm>
            <a:off x="2103835" y="444502"/>
            <a:ext cx="1828801" cy="1664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مجموعة 9"/>
          <p:cNvGrpSpPr/>
          <p:nvPr/>
        </p:nvGrpSpPr>
        <p:grpSpPr>
          <a:xfrm>
            <a:off x="152400" y="222977"/>
            <a:ext cx="12192000" cy="6779522"/>
            <a:chOff x="1" y="78656"/>
            <a:chExt cx="9143999" cy="6801792"/>
          </a:xfrm>
        </p:grpSpPr>
        <p:pic>
          <p:nvPicPr>
            <p:cNvPr id="4" name="صورة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8656"/>
              <a:ext cx="9143999" cy="6801792"/>
            </a:xfrm>
            <a:prstGeom prst="rect">
              <a:avLst/>
            </a:prstGeom>
            <a:ln w="228600" cap="sq" cmpd="thickThin">
              <a:solidFill>
                <a:srgbClr val="000000"/>
              </a:solidFill>
              <a:prstDash val="solid"/>
              <a:miter lim="800000"/>
            </a:ln>
            <a:effectLst>
              <a:innerShdw blurRad="76200">
                <a:srgbClr val="000000"/>
              </a:innerShdw>
            </a:effectLst>
          </p:spPr>
        </p:pic>
        <p:sp>
          <p:nvSpPr>
            <p:cNvPr id="6" name="مربع نص 5">
              <a:hlinkClick r:id="rId6" action="ppaction://hlinksldjump"/>
            </p:cNvPr>
            <p:cNvSpPr txBox="1"/>
            <p:nvPr/>
          </p:nvSpPr>
          <p:spPr>
            <a:xfrm>
              <a:off x="7215174" y="428604"/>
              <a:ext cx="1928826"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a:solidFill>
                    <a:schemeClr val="tx1"/>
                  </a:solidFill>
                  <a:hlinkClick r:id="rId7" action="ppaction://hlinksldjump"/>
                </a:rPr>
                <a:t>تدريب الكتاب </a:t>
              </a:r>
              <a:endParaRPr lang="ar-JO" sz="2800" b="1" dirty="0">
                <a:solidFill>
                  <a:schemeClr val="tx1"/>
                </a:solidFill>
              </a:endParaRPr>
            </a:p>
          </p:txBody>
        </p:sp>
        <p:pic>
          <p:nvPicPr>
            <p:cNvPr id="7" name="صورة 6"/>
            <p:cNvPicPr>
              <a:picLocks noChangeAspect="1"/>
            </p:cNvPicPr>
            <p:nvPr/>
          </p:nvPicPr>
          <p:blipFill>
            <a:blip r:embed="rId8"/>
            <a:stretch>
              <a:fillRect/>
            </a:stretch>
          </p:blipFill>
          <p:spPr>
            <a:xfrm>
              <a:off x="3964781" y="1715077"/>
              <a:ext cx="1519238" cy="2527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8" name="مربع نص 7">
            <a:hlinkClick r:id="rId9" action="ppaction://hlinksldjump"/>
          </p:cNvPr>
          <p:cNvSpPr txBox="1"/>
          <p:nvPr/>
        </p:nvSpPr>
        <p:spPr>
          <a:xfrm>
            <a:off x="9525024" y="2143116"/>
            <a:ext cx="1142976"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0" action="ppaction://hlinksldjump"/>
              </a:rPr>
              <a:t>المهام</a:t>
            </a:r>
            <a:endParaRPr lang="ar-JO" sz="2800" b="1" dirty="0">
              <a:solidFill>
                <a:schemeClr val="tx1"/>
              </a:solidFill>
            </a:endParaRPr>
          </a:p>
        </p:txBody>
      </p:sp>
      <p:sp>
        <p:nvSpPr>
          <p:cNvPr id="9" name="مربع نص 8">
            <a:hlinkClick r:id="rId11" action="ppaction://hlinksldjump"/>
          </p:cNvPr>
          <p:cNvSpPr txBox="1"/>
          <p:nvPr/>
        </p:nvSpPr>
        <p:spPr>
          <a:xfrm>
            <a:off x="7688156" y="2446010"/>
            <a:ext cx="1073362"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2" action="ppaction://hlinksldjump"/>
              </a:rPr>
              <a:t>الهدف</a:t>
            </a:r>
            <a:endParaRPr lang="ar-JO" sz="2800" b="1" dirty="0">
              <a:solidFill>
                <a:schemeClr val="tx1"/>
              </a:solidFill>
            </a:endParaRPr>
          </a:p>
        </p:txBody>
      </p:sp>
      <p:sp>
        <p:nvSpPr>
          <p:cNvPr id="11" name="مربع نص 10">
            <a:hlinkClick r:id="rId9" action="ppaction://hlinksldjump"/>
          </p:cNvPr>
          <p:cNvSpPr txBox="1"/>
          <p:nvPr/>
        </p:nvSpPr>
        <p:spPr>
          <a:xfrm>
            <a:off x="804477" y="2184400"/>
            <a:ext cx="1857388"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3" action="ppaction://hlinksldjump"/>
              </a:rPr>
              <a:t>لعبة تفاعلية</a:t>
            </a:r>
            <a:endParaRPr lang="ar-JO" sz="2800" b="1" dirty="0">
              <a:solidFill>
                <a:schemeClr val="tx1"/>
              </a:solidFill>
            </a:endParaRPr>
          </a:p>
        </p:txBody>
      </p:sp>
      <p:sp>
        <p:nvSpPr>
          <p:cNvPr id="13" name="مربع نص 12">
            <a:hlinkClick r:id="rId14" action="ppaction://hlinksldjump"/>
          </p:cNvPr>
          <p:cNvSpPr txBox="1"/>
          <p:nvPr/>
        </p:nvSpPr>
        <p:spPr>
          <a:xfrm>
            <a:off x="4226636" y="2462681"/>
            <a:ext cx="1071570"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5" action="ppaction://hlinksldjump"/>
              </a:rPr>
              <a:t>العرض</a:t>
            </a:r>
            <a:endParaRPr lang="ar-JO" sz="2800" b="1" dirty="0">
              <a:solidFill>
                <a:schemeClr val="tx1"/>
              </a:solidFill>
            </a:endParaRPr>
          </a:p>
        </p:txBody>
      </p:sp>
      <p:sp>
        <p:nvSpPr>
          <p:cNvPr id="3" name="مربع نص 2">
            <a:hlinkClick r:id="" action="ppaction://noaction"/>
          </p:cNvPr>
          <p:cNvSpPr txBox="1"/>
          <p:nvPr/>
        </p:nvSpPr>
        <p:spPr>
          <a:xfrm>
            <a:off x="3395670" y="723900"/>
            <a:ext cx="1031081" cy="584775"/>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3200" b="1" dirty="0">
                <a:solidFill>
                  <a:schemeClr val="tx1"/>
                </a:solidFill>
                <a:hlinkClick r:id="rId16" action="ppaction://hlinksldjump"/>
              </a:rPr>
              <a:t>فيديو</a:t>
            </a:r>
            <a:endParaRPr lang="ar-JO" sz="3200" b="1" dirty="0">
              <a:solidFill>
                <a:schemeClr val="tx1"/>
              </a:solidFill>
            </a:endParaRPr>
          </a:p>
        </p:txBody>
      </p:sp>
      <p:sp>
        <p:nvSpPr>
          <p:cNvPr id="14" name="مربع نص 13">
            <a:hlinkClick r:id="rId9" action="ppaction://hlinksldjump"/>
          </p:cNvPr>
          <p:cNvSpPr txBox="1"/>
          <p:nvPr/>
        </p:nvSpPr>
        <p:spPr>
          <a:xfrm>
            <a:off x="5441899" y="1047065"/>
            <a:ext cx="1931422"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1" action="ppaction://hlinksldjump"/>
              </a:rPr>
              <a:t>عنوان الدرس</a:t>
            </a:r>
            <a:endParaRPr lang="ar-JO" sz="2800" b="1" dirty="0">
              <a:solidFill>
                <a:schemeClr val="tx1"/>
              </a:solidFill>
            </a:endParaRPr>
          </a:p>
        </p:txBody>
      </p:sp>
      <p:sp>
        <p:nvSpPr>
          <p:cNvPr id="15" name="مربع نص 14">
            <a:hlinkClick r:id="rId6" action="ppaction://hlinksldjump"/>
          </p:cNvPr>
          <p:cNvSpPr txBox="1"/>
          <p:nvPr/>
        </p:nvSpPr>
        <p:spPr>
          <a:xfrm>
            <a:off x="594572" y="222977"/>
            <a:ext cx="2571768" cy="521507"/>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4" action="ppaction://hlinksldjump"/>
              </a:rPr>
              <a:t>نشاط كاشف </a:t>
            </a:r>
            <a:endParaRPr lang="ar-JO" sz="2800" b="1" dirty="0">
              <a:solidFill>
                <a:schemeClr val="tx1"/>
              </a:solidFill>
            </a:endParaRPr>
          </a:p>
        </p:txBody>
      </p:sp>
    </p:spTree>
    <p:custDataLst>
      <p:tags r:id="rId1"/>
    </p:custDataLst>
    <p:extLst>
      <p:ext uri="{BB962C8B-B14F-4D97-AF65-F5344CB8AC3E}">
        <p14:creationId xmlns:p14="http://schemas.microsoft.com/office/powerpoint/2010/main" val="29186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مستطيل 4"/>
          <p:cNvSpPr/>
          <p:nvPr/>
        </p:nvSpPr>
        <p:spPr>
          <a:xfrm>
            <a:off x="3709771" y="1804740"/>
            <a:ext cx="5070813"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smtClean="0">
                <a:ln/>
                <a:solidFill>
                  <a:schemeClr val="accent4"/>
                </a:solidFill>
                <a:effectLst/>
              </a:rPr>
              <a:t>عِنْوانُ الدَّرْس</a:t>
            </a:r>
          </a:p>
          <a:p>
            <a:pPr algn="ctr"/>
            <a:r>
              <a:rPr lang="ar-SA" sz="6600" b="1" dirty="0" smtClean="0">
                <a:ln/>
                <a:solidFill>
                  <a:srgbClr val="FF0000"/>
                </a:solidFill>
              </a:rPr>
              <a:t>محيط المربع</a:t>
            </a:r>
            <a:r>
              <a:rPr lang="ar-SA" sz="6600" b="1" cap="none" spc="0" dirty="0" smtClean="0">
                <a:ln/>
                <a:solidFill>
                  <a:srgbClr val="FF0000"/>
                </a:solidFill>
                <a:effectLst/>
              </a:rPr>
              <a:t> </a:t>
            </a:r>
            <a:endParaRPr lang="ar-SA" sz="6600" b="1" cap="none" spc="0" dirty="0">
              <a:ln/>
              <a:solidFill>
                <a:srgbClr val="FF0000"/>
              </a:solidFill>
              <a:effectLst/>
            </a:endParaRPr>
          </a:p>
        </p:txBody>
      </p:sp>
    </p:spTree>
    <p:extLst>
      <p:ext uri="{BB962C8B-B14F-4D97-AF65-F5344CB8AC3E}">
        <p14:creationId xmlns:p14="http://schemas.microsoft.com/office/powerpoint/2010/main" val="70666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مستطيل 4"/>
          <p:cNvSpPr/>
          <p:nvPr/>
        </p:nvSpPr>
        <p:spPr>
          <a:xfrm>
            <a:off x="1670763" y="1804740"/>
            <a:ext cx="8850500" cy="313932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dirty="0" smtClean="0">
                <a:ln/>
                <a:solidFill>
                  <a:srgbClr val="FF0000"/>
                </a:solidFill>
              </a:rPr>
              <a:t>الهَــــدَف</a:t>
            </a:r>
          </a:p>
          <a:p>
            <a:pPr algn="ctr"/>
            <a:r>
              <a:rPr lang="ar-SA" sz="4800" b="1" cap="none" spc="0" dirty="0" smtClean="0">
                <a:ln/>
                <a:solidFill>
                  <a:schemeClr val="accent4"/>
                </a:solidFill>
                <a:effectLst/>
              </a:rPr>
              <a:t>أن يستنتج الطالب قانون محيط المربع</a:t>
            </a:r>
          </a:p>
          <a:p>
            <a:pPr algn="ctr"/>
            <a:r>
              <a:rPr lang="ar-SA" sz="4800" b="1" dirty="0" smtClean="0">
                <a:ln/>
                <a:solidFill>
                  <a:schemeClr val="accent4"/>
                </a:solidFill>
              </a:rPr>
              <a:t>أن يجد الطالب محيط مربع باستخدام القانون</a:t>
            </a:r>
            <a:endParaRPr lang="ar-SA" sz="4800" b="1" cap="none" spc="0" dirty="0" smtClean="0">
              <a:ln/>
              <a:solidFill>
                <a:schemeClr val="accent4"/>
              </a:solidFill>
              <a:effectLst/>
            </a:endParaRPr>
          </a:p>
          <a:p>
            <a:pPr algn="ctr"/>
            <a:r>
              <a:rPr lang="ar-SA" sz="4800" b="1" cap="none" spc="0" dirty="0" smtClean="0">
                <a:ln/>
                <a:solidFill>
                  <a:schemeClr val="accent4"/>
                </a:solidFill>
                <a:effectLst/>
              </a:rPr>
              <a:t> </a:t>
            </a:r>
            <a:endParaRPr lang="ar-SA" sz="4800" b="1" cap="none" spc="0" dirty="0">
              <a:ln/>
              <a:solidFill>
                <a:schemeClr val="accent4"/>
              </a:solidFill>
              <a:effectLst/>
            </a:endParaRPr>
          </a:p>
        </p:txBody>
      </p:sp>
    </p:spTree>
    <p:extLst>
      <p:ext uri="{BB962C8B-B14F-4D97-AF65-F5344CB8AC3E}">
        <p14:creationId xmlns:p14="http://schemas.microsoft.com/office/powerpoint/2010/main" val="408679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679269" y="1478168"/>
            <a:ext cx="6596741"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نَشاط كاشف</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grpSp>
        <p:nvGrpSpPr>
          <p:cNvPr id="5" name="مجموعة 4"/>
          <p:cNvGrpSpPr/>
          <p:nvPr/>
        </p:nvGrpSpPr>
        <p:grpSpPr>
          <a:xfrm>
            <a:off x="561703" y="5381897"/>
            <a:ext cx="3252651" cy="1371600"/>
            <a:chOff x="561703" y="5381897"/>
            <a:chExt cx="3252651" cy="1371600"/>
          </a:xfrm>
        </p:grpSpPr>
        <p:sp>
          <p:nvSpPr>
            <p:cNvPr id="3" name="سهم إلى اليمين 2"/>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ربع نص 3"/>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281657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2" y="128954"/>
            <a:ext cx="12192000" cy="6858000"/>
          </a:xfrm>
          <a:prstGeom prst="rect">
            <a:avLst/>
          </a:prstGeom>
        </p:spPr>
      </p:pic>
      <p:sp>
        <p:nvSpPr>
          <p:cNvPr id="3" name="مربع نص 2"/>
          <p:cNvSpPr txBox="1"/>
          <p:nvPr/>
        </p:nvSpPr>
        <p:spPr>
          <a:xfrm>
            <a:off x="1324708" y="621323"/>
            <a:ext cx="9941169" cy="1323439"/>
          </a:xfrm>
          <a:prstGeom prst="rect">
            <a:avLst/>
          </a:prstGeom>
          <a:noFill/>
        </p:spPr>
        <p:txBody>
          <a:bodyPr wrap="square" rtlCol="1">
            <a:spAutoFit/>
          </a:bodyPr>
          <a:lstStyle/>
          <a:p>
            <a:r>
              <a:rPr lang="ar-SA" sz="4000" b="1" dirty="0" smtClean="0">
                <a:solidFill>
                  <a:srgbClr val="FFFF00"/>
                </a:solidFill>
                <a:latin typeface="Traditional Arabic" pitchFamily="18" charset="-78"/>
                <a:cs typeface="Traditional Arabic" pitchFamily="18" charset="-78"/>
              </a:rPr>
              <a:t>هيا يا أحبائي ساعدوني في إيجاد </a:t>
            </a:r>
            <a:r>
              <a:rPr lang="ar-SA" sz="4000" b="1" dirty="0" smtClean="0">
                <a:solidFill>
                  <a:srgbClr val="FF0000"/>
                </a:solidFill>
                <a:latin typeface="Traditional Arabic" pitchFamily="18" charset="-78"/>
                <a:cs typeface="Traditional Arabic" pitchFamily="18" charset="-78"/>
              </a:rPr>
              <a:t>محيط بركة السباحة مربعة الشكل طول ضلعها 5 م </a:t>
            </a:r>
            <a:r>
              <a:rPr lang="ar-SA" sz="4000" b="1" dirty="0" smtClean="0">
                <a:solidFill>
                  <a:srgbClr val="FFFF00"/>
                </a:solidFill>
                <a:latin typeface="Traditional Arabic" pitchFamily="18" charset="-78"/>
                <a:cs typeface="Traditional Arabic" pitchFamily="18" charset="-78"/>
              </a:rPr>
              <a:t>التي أحضرتها والدتي لكي نقضي وقتا ممتعا بالسباحة </a:t>
            </a:r>
            <a:endParaRPr lang="ar-SA" sz="4000" b="1" dirty="0">
              <a:solidFill>
                <a:srgbClr val="FFFF00"/>
              </a:solidFill>
              <a:latin typeface="Traditional Arabic" pitchFamily="18" charset="-78"/>
              <a:cs typeface="Traditional Arabic" pitchFamily="18" charset="-78"/>
            </a:endParaRPr>
          </a:p>
        </p:txBody>
      </p:sp>
      <p:sp>
        <p:nvSpPr>
          <p:cNvPr id="10" name="مربع نص 9"/>
          <p:cNvSpPr txBox="1"/>
          <p:nvPr/>
        </p:nvSpPr>
        <p:spPr>
          <a:xfrm>
            <a:off x="6189784" y="1305485"/>
            <a:ext cx="5392615" cy="369332"/>
          </a:xfrm>
          <a:prstGeom prst="rect">
            <a:avLst/>
          </a:prstGeom>
          <a:noFill/>
        </p:spPr>
        <p:txBody>
          <a:bodyPr wrap="square" rtlCol="1">
            <a:spAutoFit/>
          </a:bodyPr>
          <a:lstStyle/>
          <a:p>
            <a:pPr algn="justLow"/>
            <a:r>
              <a:rPr lang="ar-SA" b="1" dirty="0">
                <a:solidFill>
                  <a:schemeClr val="accent6">
                    <a:lumMod val="20000"/>
                    <a:lumOff val="80000"/>
                  </a:schemeClr>
                </a:solidFill>
                <a:latin typeface="Traditional Arabic" pitchFamily="18" charset="-78"/>
                <a:cs typeface="Traditional Arabic" pitchFamily="18" charset="-78"/>
              </a:rPr>
              <a:t> </a:t>
            </a:r>
            <a:r>
              <a:rPr lang="ar-SA" b="1" dirty="0" smtClean="0">
                <a:solidFill>
                  <a:schemeClr val="accent6">
                    <a:lumMod val="20000"/>
                    <a:lumOff val="80000"/>
                  </a:schemeClr>
                </a:solidFill>
                <a:latin typeface="Traditional Arabic" pitchFamily="18" charset="-78"/>
                <a:cs typeface="Traditional Arabic" pitchFamily="18" charset="-78"/>
              </a:rPr>
              <a:t>       </a:t>
            </a:r>
            <a:endParaRPr lang="en-US" sz="3600" dirty="0">
              <a:solidFill>
                <a:schemeClr val="accent6">
                  <a:lumMod val="20000"/>
                  <a:lumOff val="80000"/>
                </a:schemeClr>
              </a:solidFill>
              <a:latin typeface="Traditional Arabic" pitchFamily="18" charset="-78"/>
              <a:cs typeface="Traditional Arabic" pitchFamily="18" charset="-78"/>
            </a:endParaRPr>
          </a:p>
        </p:txBody>
      </p:sp>
      <p:pic>
        <p:nvPicPr>
          <p:cNvPr id="6" name="صورة 5"/>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0667" l="31957" r="67609">
                        <a14:foregroundMark x1="59130" y1="86167" x2="59130" y2="86167"/>
                        <a14:foregroundMark x1="45000" y1="85833" x2="45000" y2="85833"/>
                        <a14:foregroundMark x1="44891" y1="78833" x2="44891" y2="78833"/>
                        <a14:foregroundMark x1="56522" y1="79833" x2="56522" y2="79833"/>
                        <a14:backgroundMark x1="55978" y1="75667" x2="58804" y2="80333"/>
                        <a14:backgroundMark x1="54130" y1="76500" x2="56848" y2="81833"/>
                        <a14:backgroundMark x1="44783" y1="76333" x2="46304" y2="82667"/>
                        <a14:backgroundMark x1="42826" y1="76500" x2="44130" y2="83167"/>
                      </a14:backgroundRemoval>
                    </a14:imgEffect>
                  </a14:imgLayer>
                </a14:imgProps>
              </a:ext>
              <a:ext uri="{28A0092B-C50C-407E-A947-70E740481C1C}">
                <a14:useLocalDpi xmlns:a14="http://schemas.microsoft.com/office/drawing/2010/main" val="0"/>
              </a:ext>
            </a:extLst>
          </a:blip>
          <a:srcRect l="31940" t="9282" r="32207" b="9897"/>
          <a:stretch/>
        </p:blipFill>
        <p:spPr>
          <a:xfrm flipH="1">
            <a:off x="726830" y="1944761"/>
            <a:ext cx="1418489" cy="2101915"/>
          </a:xfrm>
          <a:prstGeom prst="rect">
            <a:avLst/>
          </a:prstGeom>
        </p:spPr>
      </p:pic>
      <p:sp>
        <p:nvSpPr>
          <p:cNvPr id="8" name="مربع نص 7"/>
          <p:cNvSpPr txBox="1"/>
          <p:nvPr/>
        </p:nvSpPr>
        <p:spPr>
          <a:xfrm>
            <a:off x="3094890" y="4502605"/>
            <a:ext cx="8487507" cy="1477328"/>
          </a:xfrm>
          <a:prstGeom prst="rect">
            <a:avLst/>
          </a:prstGeom>
          <a:noFill/>
        </p:spPr>
        <p:txBody>
          <a:bodyPr wrap="square" rtlCol="1">
            <a:spAutoFit/>
          </a:bodyPr>
          <a:lstStyle/>
          <a:p>
            <a:r>
              <a:rPr lang="ar-SA" sz="4500" b="1" dirty="0" smtClean="0">
                <a:solidFill>
                  <a:srgbClr val="C00000"/>
                </a:solidFill>
                <a:latin typeface="Traditional Arabic" pitchFamily="18" charset="-78"/>
                <a:cs typeface="Traditional Arabic" pitchFamily="18" charset="-78"/>
              </a:rPr>
              <a:t>محيط البركة </a:t>
            </a:r>
            <a:r>
              <a:rPr lang="ar-SA" sz="4500" b="1" dirty="0" smtClean="0">
                <a:solidFill>
                  <a:srgbClr val="00B0F0"/>
                </a:solidFill>
                <a:latin typeface="Traditional Arabic" pitchFamily="18" charset="-78"/>
                <a:cs typeface="Traditional Arabic" pitchFamily="18" charset="-78"/>
              </a:rPr>
              <a:t>= 5 م + 5 م + 5 م + 5 م </a:t>
            </a:r>
          </a:p>
          <a:p>
            <a:r>
              <a:rPr lang="ar-SA" sz="4500" b="1" dirty="0">
                <a:solidFill>
                  <a:srgbClr val="00B0F0"/>
                </a:solidFill>
                <a:latin typeface="Traditional Arabic" pitchFamily="18" charset="-78"/>
                <a:cs typeface="Traditional Arabic" pitchFamily="18" charset="-78"/>
              </a:rPr>
              <a:t> </a:t>
            </a:r>
            <a:r>
              <a:rPr lang="ar-SA" sz="4500" b="1" dirty="0" smtClean="0">
                <a:solidFill>
                  <a:srgbClr val="00B0F0"/>
                </a:solidFill>
                <a:latin typeface="Traditional Arabic" pitchFamily="18" charset="-78"/>
                <a:cs typeface="Traditional Arabic" pitchFamily="18" charset="-78"/>
              </a:rPr>
              <a:t>              = 25 م</a:t>
            </a:r>
            <a:endParaRPr lang="ar-SA" sz="4500" b="1" dirty="0">
              <a:solidFill>
                <a:srgbClr val="00B0F0"/>
              </a:solidFill>
              <a:latin typeface="Traditional Arabic" pitchFamily="18" charset="-78"/>
              <a:cs typeface="Traditional Arabic" pitchFamily="18" charset="-78"/>
            </a:endParaRPr>
          </a:p>
        </p:txBody>
      </p:sp>
      <p:sp>
        <p:nvSpPr>
          <p:cNvPr id="12" name="تمرير أفقي 11"/>
          <p:cNvSpPr/>
          <p:nvPr/>
        </p:nvSpPr>
        <p:spPr>
          <a:xfrm>
            <a:off x="4947137" y="2168769"/>
            <a:ext cx="6541477" cy="2087651"/>
          </a:xfrm>
          <a:prstGeom prst="horizontalScroll">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4800" b="1" dirty="0" smtClean="0">
                <a:solidFill>
                  <a:srgbClr val="C00000"/>
                </a:solidFill>
                <a:latin typeface="Traditional Arabic" pitchFamily="18" charset="-78"/>
                <a:cs typeface="Traditional Arabic" pitchFamily="18" charset="-78"/>
              </a:rPr>
              <a:t>المحيط</a:t>
            </a:r>
            <a:r>
              <a:rPr lang="ar-SA" sz="4800" b="1" dirty="0" smtClean="0">
                <a:solidFill>
                  <a:srgbClr val="7030A0"/>
                </a:solidFill>
                <a:latin typeface="Traditional Arabic" pitchFamily="18" charset="-78"/>
                <a:cs typeface="Traditional Arabic" pitchFamily="18" charset="-78"/>
              </a:rPr>
              <a:t>  هو الإطار المحيط بالبركة </a:t>
            </a:r>
          </a:p>
          <a:p>
            <a:pPr algn="ctr"/>
            <a:r>
              <a:rPr lang="ar-SA" sz="4800" b="1" dirty="0" smtClean="0">
                <a:solidFill>
                  <a:srgbClr val="7030A0"/>
                </a:solidFill>
                <a:latin typeface="Traditional Arabic" pitchFamily="18" charset="-78"/>
                <a:cs typeface="Traditional Arabic" pitchFamily="18" charset="-78"/>
              </a:rPr>
              <a:t>وهو  مجموع أطوال أضلاعها</a:t>
            </a:r>
            <a:endParaRPr lang="ar-SA" sz="4800" b="1" dirty="0">
              <a:solidFill>
                <a:srgbClr val="7030A0"/>
              </a:solidFill>
              <a:latin typeface="Traditional Arabic" pitchFamily="18" charset="-78"/>
              <a:cs typeface="Traditional Arabic" pitchFamily="18" charset="-78"/>
            </a:endParaRPr>
          </a:p>
        </p:txBody>
      </p:sp>
      <p:pic>
        <p:nvPicPr>
          <p:cNvPr id="13" name="صورة 1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4500" y1="14058" x2="94500" y2="14058"/>
                        <a14:foregroundMark x1="96333" y1="14058" x2="96333" y2="14058"/>
                        <a14:foregroundMark x1="96333" y1="14058" x2="96333" y2="14058"/>
                        <a14:foregroundMark x1="96333" y1="14058" x2="96333" y2="14058"/>
                        <a14:foregroundMark x1="96333" y1="14058" x2="96333" y2="14058"/>
                        <a14:foregroundMark x1="91000" y1="12460" x2="97833" y2="12460"/>
                        <a14:foregroundMark x1="96500" y1="19808" x2="96500" y2="19808"/>
                        <a14:foregroundMark x1="98000" y1="13099" x2="97333" y2="41214"/>
                        <a14:foregroundMark x1="97333" y1="41214" x2="98167" y2="43770"/>
                        <a14:foregroundMark x1="98667" y1="43770" x2="95000" y2="42812"/>
                        <a14:foregroundMark x1="94667" y1="42812" x2="95667" y2="37700"/>
                        <a14:foregroundMark x1="95667" y1="37700" x2="95500" y2="18211"/>
                        <a14:foregroundMark x1="95500" y1="18211" x2="95500" y2="18211"/>
                        <a14:foregroundMark x1="93333" y1="64217" x2="93333" y2="64217"/>
                        <a14:foregroundMark x1="76667" y1="91374" x2="76667" y2="91374"/>
                        <a14:foregroundMark x1="76667" y1="91374" x2="77000" y2="56550"/>
                        <a14:foregroundMark x1="6333" y1="65495" x2="2167" y2="64856"/>
                        <a14:foregroundMark x1="4000" y1="34185" x2="9833" y2="34505"/>
                        <a14:foregroundMark x1="4333" y1="32907" x2="3667" y2="30671"/>
                        <a14:foregroundMark x1="3500" y1="30671" x2="9667" y2="25879"/>
                        <a14:foregroundMark x1="38500" y1="5431" x2="40833" y2="0"/>
                        <a14:foregroundMark x1="46667" y1="3834" x2="41167" y2="0"/>
                        <a14:backgroundMark x1="95333" y1="44409" x2="94333" y2="21406"/>
                        <a14:backgroundMark x1="94667" y1="24281" x2="95500" y2="19489"/>
                        <a14:backgroundMark x1="98000" y1="41214" x2="97833" y2="8626"/>
                      </a14:backgroundRemoval>
                    </a14:imgEffect>
                  </a14:imgLayer>
                </a14:imgProps>
              </a:ext>
              <a:ext uri="{28A0092B-C50C-407E-A947-70E740481C1C}">
                <a14:useLocalDpi xmlns:a14="http://schemas.microsoft.com/office/drawing/2010/main" val="0"/>
              </a:ext>
            </a:extLst>
          </a:blip>
          <a:stretch>
            <a:fillRect/>
          </a:stretch>
        </p:blipFill>
        <p:spPr>
          <a:xfrm>
            <a:off x="914397" y="2778369"/>
            <a:ext cx="4032739" cy="3481754"/>
          </a:xfrm>
          <a:prstGeom prst="rect">
            <a:avLst/>
          </a:prstGeom>
        </p:spPr>
      </p:pic>
    </p:spTree>
    <p:extLst>
      <p:ext uri="{BB962C8B-B14F-4D97-AF65-F5344CB8AC3E}">
        <p14:creationId xmlns:p14="http://schemas.microsoft.com/office/powerpoint/2010/main" val="33635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hlinkClick r:id="rId3" action="ppaction://hlinksldjump"/>
          </p:cNvPr>
          <p:cNvSpPr txBox="1"/>
          <p:nvPr/>
        </p:nvSpPr>
        <p:spPr>
          <a:xfrm>
            <a:off x="5095875" y="723901"/>
            <a:ext cx="2305050" cy="584775"/>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3200" b="1" dirty="0">
                <a:solidFill>
                  <a:schemeClr val="tx1"/>
                </a:solidFill>
              </a:rPr>
              <a:t>عنوان الدرس </a:t>
            </a:r>
            <a:endParaRPr lang="ar-JO" sz="3200" b="1" dirty="0">
              <a:solidFill>
                <a:schemeClr val="tx1"/>
              </a:solidFill>
            </a:endParaRPr>
          </a:p>
        </p:txBody>
      </p:sp>
      <p:pic>
        <p:nvPicPr>
          <p:cNvPr id="2" name="صورة 1"/>
          <p:cNvPicPr>
            <a:picLocks noChangeAspect="1"/>
          </p:cNvPicPr>
          <p:nvPr/>
        </p:nvPicPr>
        <p:blipFill>
          <a:blip r:embed="rId4"/>
          <a:stretch>
            <a:fillRect/>
          </a:stretch>
        </p:blipFill>
        <p:spPr>
          <a:xfrm>
            <a:off x="2103835" y="444502"/>
            <a:ext cx="1828801" cy="1664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مجموعة 9"/>
          <p:cNvGrpSpPr/>
          <p:nvPr/>
        </p:nvGrpSpPr>
        <p:grpSpPr>
          <a:xfrm>
            <a:off x="152400" y="222977"/>
            <a:ext cx="12192000" cy="6779522"/>
            <a:chOff x="1" y="78656"/>
            <a:chExt cx="9143999" cy="6801792"/>
          </a:xfrm>
        </p:grpSpPr>
        <p:pic>
          <p:nvPicPr>
            <p:cNvPr id="4" name="صورة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8656"/>
              <a:ext cx="9143999" cy="6801792"/>
            </a:xfrm>
            <a:prstGeom prst="rect">
              <a:avLst/>
            </a:prstGeom>
            <a:ln w="228600" cap="sq" cmpd="thickThin">
              <a:solidFill>
                <a:srgbClr val="000000"/>
              </a:solidFill>
              <a:prstDash val="solid"/>
              <a:miter lim="800000"/>
            </a:ln>
            <a:effectLst>
              <a:innerShdw blurRad="76200">
                <a:srgbClr val="000000"/>
              </a:innerShdw>
            </a:effectLst>
          </p:spPr>
        </p:pic>
        <p:sp>
          <p:nvSpPr>
            <p:cNvPr id="6" name="مربع نص 5">
              <a:hlinkClick r:id="rId6" action="ppaction://hlinksldjump"/>
            </p:cNvPr>
            <p:cNvSpPr txBox="1"/>
            <p:nvPr/>
          </p:nvSpPr>
          <p:spPr>
            <a:xfrm>
              <a:off x="7215174" y="428604"/>
              <a:ext cx="1928826"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a:solidFill>
                    <a:schemeClr val="tx1"/>
                  </a:solidFill>
                  <a:hlinkClick r:id="rId7" action="ppaction://hlinksldjump"/>
                </a:rPr>
                <a:t>تدريب الكتاب </a:t>
              </a:r>
              <a:endParaRPr lang="ar-JO" sz="2800" b="1" dirty="0">
                <a:solidFill>
                  <a:schemeClr val="tx1"/>
                </a:solidFill>
              </a:endParaRPr>
            </a:p>
          </p:txBody>
        </p:sp>
        <p:pic>
          <p:nvPicPr>
            <p:cNvPr id="7" name="صورة 6"/>
            <p:cNvPicPr>
              <a:picLocks noChangeAspect="1"/>
            </p:cNvPicPr>
            <p:nvPr/>
          </p:nvPicPr>
          <p:blipFill>
            <a:blip r:embed="rId8"/>
            <a:stretch>
              <a:fillRect/>
            </a:stretch>
          </p:blipFill>
          <p:spPr>
            <a:xfrm>
              <a:off x="3964781" y="1715077"/>
              <a:ext cx="1519238" cy="2527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8" name="مربع نص 7">
            <a:hlinkClick r:id="rId9" action="ppaction://hlinksldjump"/>
          </p:cNvPr>
          <p:cNvSpPr txBox="1"/>
          <p:nvPr/>
        </p:nvSpPr>
        <p:spPr>
          <a:xfrm>
            <a:off x="9525024" y="2143116"/>
            <a:ext cx="1142976"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0" action="ppaction://hlinksldjump"/>
              </a:rPr>
              <a:t>المهام</a:t>
            </a:r>
            <a:endParaRPr lang="ar-JO" sz="2800" b="1" dirty="0">
              <a:solidFill>
                <a:schemeClr val="tx1"/>
              </a:solidFill>
            </a:endParaRPr>
          </a:p>
        </p:txBody>
      </p:sp>
      <p:sp>
        <p:nvSpPr>
          <p:cNvPr id="9" name="مربع نص 8">
            <a:hlinkClick r:id="rId11" action="ppaction://hlinksldjump"/>
          </p:cNvPr>
          <p:cNvSpPr txBox="1"/>
          <p:nvPr/>
        </p:nvSpPr>
        <p:spPr>
          <a:xfrm>
            <a:off x="7688156" y="2446010"/>
            <a:ext cx="1073362"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2" action="ppaction://hlinksldjump"/>
              </a:rPr>
              <a:t>الهدف</a:t>
            </a:r>
            <a:endParaRPr lang="ar-JO" sz="2800" b="1" dirty="0">
              <a:solidFill>
                <a:schemeClr val="tx1"/>
              </a:solidFill>
            </a:endParaRPr>
          </a:p>
        </p:txBody>
      </p:sp>
      <p:sp>
        <p:nvSpPr>
          <p:cNvPr id="11" name="مربع نص 10">
            <a:hlinkClick r:id="rId9" action="ppaction://hlinksldjump"/>
          </p:cNvPr>
          <p:cNvSpPr txBox="1"/>
          <p:nvPr/>
        </p:nvSpPr>
        <p:spPr>
          <a:xfrm>
            <a:off x="804477" y="2184400"/>
            <a:ext cx="1857388"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3" action="ppaction://hlinksldjump"/>
              </a:rPr>
              <a:t>لعبة تفاعلية</a:t>
            </a:r>
            <a:endParaRPr lang="ar-JO" sz="2800" b="1" dirty="0">
              <a:solidFill>
                <a:schemeClr val="tx1"/>
              </a:solidFill>
            </a:endParaRPr>
          </a:p>
        </p:txBody>
      </p:sp>
      <p:sp>
        <p:nvSpPr>
          <p:cNvPr id="13" name="مربع نص 12">
            <a:hlinkClick r:id="rId14" action="ppaction://hlinksldjump"/>
          </p:cNvPr>
          <p:cNvSpPr txBox="1"/>
          <p:nvPr/>
        </p:nvSpPr>
        <p:spPr>
          <a:xfrm>
            <a:off x="4226636" y="2462681"/>
            <a:ext cx="1071570"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5" action="ppaction://hlinksldjump"/>
              </a:rPr>
              <a:t>العرض</a:t>
            </a:r>
            <a:endParaRPr lang="ar-JO" sz="2800" b="1" dirty="0">
              <a:solidFill>
                <a:schemeClr val="tx1"/>
              </a:solidFill>
            </a:endParaRPr>
          </a:p>
        </p:txBody>
      </p:sp>
      <p:sp>
        <p:nvSpPr>
          <p:cNvPr id="3" name="مربع نص 2">
            <a:hlinkClick r:id="" action="ppaction://noaction"/>
          </p:cNvPr>
          <p:cNvSpPr txBox="1"/>
          <p:nvPr/>
        </p:nvSpPr>
        <p:spPr>
          <a:xfrm>
            <a:off x="3395670" y="723900"/>
            <a:ext cx="1031081" cy="584775"/>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3200" b="1" dirty="0">
                <a:solidFill>
                  <a:schemeClr val="tx1"/>
                </a:solidFill>
                <a:hlinkClick r:id="rId16" action="ppaction://hlinksldjump"/>
              </a:rPr>
              <a:t>فيديو</a:t>
            </a:r>
            <a:endParaRPr lang="ar-JO" sz="3200" b="1" dirty="0">
              <a:solidFill>
                <a:schemeClr val="tx1"/>
              </a:solidFill>
            </a:endParaRPr>
          </a:p>
        </p:txBody>
      </p:sp>
      <p:sp>
        <p:nvSpPr>
          <p:cNvPr id="14" name="مربع نص 13">
            <a:hlinkClick r:id="rId9" action="ppaction://hlinksldjump"/>
          </p:cNvPr>
          <p:cNvSpPr txBox="1"/>
          <p:nvPr/>
        </p:nvSpPr>
        <p:spPr>
          <a:xfrm>
            <a:off x="5441899" y="1047065"/>
            <a:ext cx="1931422"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1" action="ppaction://hlinksldjump"/>
              </a:rPr>
              <a:t>عنوان الدرس</a:t>
            </a:r>
            <a:endParaRPr lang="ar-JO" sz="2800" b="1" dirty="0">
              <a:solidFill>
                <a:schemeClr val="tx1"/>
              </a:solidFill>
            </a:endParaRPr>
          </a:p>
        </p:txBody>
      </p:sp>
      <p:sp>
        <p:nvSpPr>
          <p:cNvPr id="15" name="مربع نص 14">
            <a:hlinkClick r:id="rId6" action="ppaction://hlinksldjump"/>
          </p:cNvPr>
          <p:cNvSpPr txBox="1"/>
          <p:nvPr/>
        </p:nvSpPr>
        <p:spPr>
          <a:xfrm>
            <a:off x="594572" y="222977"/>
            <a:ext cx="2571768" cy="521507"/>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4" action="ppaction://hlinksldjump"/>
              </a:rPr>
              <a:t>نشاط كاشف </a:t>
            </a:r>
            <a:endParaRPr lang="ar-JO" sz="2800" b="1" dirty="0">
              <a:solidFill>
                <a:schemeClr val="tx1"/>
              </a:solidFill>
            </a:endParaRPr>
          </a:p>
        </p:txBody>
      </p:sp>
    </p:spTree>
    <p:custDataLst>
      <p:tags r:id="rId1"/>
    </p:custDataLst>
    <p:extLst>
      <p:ext uri="{BB962C8B-B14F-4D97-AF65-F5344CB8AC3E}">
        <p14:creationId xmlns:p14="http://schemas.microsoft.com/office/powerpoint/2010/main" val="2693168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0" y="104503"/>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1332412" y="1478168"/>
            <a:ext cx="5447212"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الْعَرْض</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grpSp>
        <p:nvGrpSpPr>
          <p:cNvPr id="4" name="مجموعة 3"/>
          <p:cNvGrpSpPr/>
          <p:nvPr/>
        </p:nvGrpSpPr>
        <p:grpSpPr>
          <a:xfrm>
            <a:off x="561703" y="5381897"/>
            <a:ext cx="3252651" cy="1371600"/>
            <a:chOff x="561703" y="5381897"/>
            <a:chExt cx="3252651" cy="1371600"/>
          </a:xfrm>
        </p:grpSpPr>
        <p:sp>
          <p:nvSpPr>
            <p:cNvPr id="5" name="سهم إلى اليمين 4"/>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ربع نص 5"/>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842618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صورة 4">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9062"/>
          <a:stretch/>
        </p:blipFill>
        <p:spPr>
          <a:xfrm>
            <a:off x="1453657" y="1266092"/>
            <a:ext cx="3927231" cy="3906708"/>
          </a:xfrm>
          <a:prstGeom prst="rect">
            <a:avLst/>
          </a:prstGeom>
        </p:spPr>
      </p:pic>
      <p:pic>
        <p:nvPicPr>
          <p:cNvPr id="8" name="صورة 7"/>
          <p:cNvPicPr>
            <a:picLocks noChangeAspect="1"/>
          </p:cNvPicPr>
          <p:nvPr/>
        </p:nvPicPr>
        <p:blipFill rotWithShape="1">
          <a:blip r:embed="rId5">
            <a:extLst>
              <a:ext uri="{BEBA8EAE-BF5A-486C-A8C5-ECC9F3942E4B}">
                <a14:imgProps xmlns:a14="http://schemas.microsoft.com/office/drawing/2010/main">
                  <a14:imgLayer r:embed="rId6">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453656" y="4528033"/>
            <a:ext cx="3938953" cy="627185"/>
          </a:xfrm>
          <a:prstGeom prst="rect">
            <a:avLst/>
          </a:prstGeom>
        </p:spPr>
      </p:pic>
      <p:pic>
        <p:nvPicPr>
          <p:cNvPr id="10" name="صورة 9"/>
          <p:cNvPicPr>
            <a:picLocks noChangeAspect="1"/>
          </p:cNvPicPr>
          <p:nvPr/>
        </p:nvPicPr>
        <p:blipFill rotWithShape="1">
          <a:blip r:embed="rId5">
            <a:extLst>
              <a:ext uri="{BEBA8EAE-BF5A-486C-A8C5-ECC9F3942E4B}">
                <a14:imgProps xmlns:a14="http://schemas.microsoft.com/office/drawing/2010/main">
                  <a14:imgLayer r:embed="rId6">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453654" y="1271947"/>
            <a:ext cx="3915518" cy="627185"/>
          </a:xfrm>
          <a:prstGeom prst="rect">
            <a:avLst/>
          </a:prstGeom>
        </p:spPr>
      </p:pic>
      <p:pic>
        <p:nvPicPr>
          <p:cNvPr id="11" name="صورة 10"/>
          <p:cNvPicPr>
            <a:picLocks noChangeAspect="1"/>
          </p:cNvPicPr>
          <p:nvPr/>
        </p:nvPicPr>
        <p:blipFill rotWithShape="1">
          <a:blip r:embed="rId5">
            <a:extLst>
              <a:ext uri="{BEBA8EAE-BF5A-486C-A8C5-ECC9F3942E4B}">
                <a14:imgProps xmlns:a14="http://schemas.microsoft.com/office/drawing/2010/main">
                  <a14:imgLayer r:embed="rId6">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5400000">
            <a:off x="3102226" y="2905854"/>
            <a:ext cx="3906707" cy="627185"/>
          </a:xfrm>
          <a:prstGeom prst="rect">
            <a:avLst/>
          </a:prstGeom>
        </p:spPr>
      </p:pic>
      <p:pic>
        <p:nvPicPr>
          <p:cNvPr id="12" name="صورة 11"/>
          <p:cNvPicPr>
            <a:picLocks noChangeAspect="1"/>
          </p:cNvPicPr>
          <p:nvPr/>
        </p:nvPicPr>
        <p:blipFill rotWithShape="1">
          <a:blip r:embed="rId5">
            <a:extLst>
              <a:ext uri="{BEBA8EAE-BF5A-486C-A8C5-ECC9F3942E4B}">
                <a14:imgProps xmlns:a14="http://schemas.microsoft.com/office/drawing/2010/main">
                  <a14:imgLayer r:embed="rId6">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5400000">
            <a:off x="-178788" y="2916116"/>
            <a:ext cx="3927231" cy="627185"/>
          </a:xfrm>
          <a:prstGeom prst="rect">
            <a:avLst/>
          </a:prstGeom>
        </p:spPr>
      </p:pic>
      <p:sp>
        <p:nvSpPr>
          <p:cNvPr id="13" name="مربع نص 12"/>
          <p:cNvSpPr txBox="1"/>
          <p:nvPr/>
        </p:nvSpPr>
        <p:spPr>
          <a:xfrm>
            <a:off x="7502769" y="627183"/>
            <a:ext cx="4138245" cy="3477875"/>
          </a:xfrm>
          <a:prstGeom prst="rect">
            <a:avLst/>
          </a:prstGeom>
          <a:noFill/>
        </p:spPr>
        <p:txBody>
          <a:bodyPr wrap="square" rtlCol="1">
            <a:spAutoFit/>
          </a:bodyPr>
          <a:lstStyle/>
          <a:p>
            <a:pPr algn="justLow"/>
            <a:r>
              <a:rPr lang="ar-SA" sz="4400" b="1" dirty="0" smtClean="0">
                <a:solidFill>
                  <a:srgbClr val="FFC000"/>
                </a:solidFill>
                <a:latin typeface="Traditional Arabic" pitchFamily="18" charset="-78"/>
                <a:cs typeface="Traditional Arabic" pitchFamily="18" charset="-78"/>
              </a:rPr>
              <a:t>هيا بنا نساعد المزارع في استنتاج قانون محيط المربع إذا كان طول ضلع مزرعته المربعة الشكل 250 م  </a:t>
            </a:r>
            <a:endParaRPr lang="ar-SA" sz="4400" b="1" dirty="0">
              <a:solidFill>
                <a:srgbClr val="FFC000"/>
              </a:solidFill>
              <a:latin typeface="Traditional Arabic" pitchFamily="18" charset="-78"/>
              <a:cs typeface="Traditional Arabic" pitchFamily="18" charset="-78"/>
            </a:endParaRPr>
          </a:p>
        </p:txBody>
      </p:sp>
      <p:pic>
        <p:nvPicPr>
          <p:cNvPr id="14" name="صورة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4947136" y="2324266"/>
            <a:ext cx="3411415" cy="3475720"/>
          </a:xfrm>
          <a:prstGeom prst="rect">
            <a:avLst/>
          </a:prstGeom>
        </p:spPr>
      </p:pic>
    </p:spTree>
    <p:extLst>
      <p:ext uri="{BB962C8B-B14F-4D97-AF65-F5344CB8AC3E}">
        <p14:creationId xmlns:p14="http://schemas.microsoft.com/office/powerpoint/2010/main" val="370244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مجموعة 3"/>
          <p:cNvGrpSpPr/>
          <p:nvPr/>
        </p:nvGrpSpPr>
        <p:grpSpPr>
          <a:xfrm>
            <a:off x="616456" y="454710"/>
            <a:ext cx="2883877" cy="2809539"/>
            <a:chOff x="814748" y="627183"/>
            <a:chExt cx="5210913" cy="5172803"/>
          </a:xfrm>
        </p:grpSpPr>
        <p:pic>
          <p:nvPicPr>
            <p:cNvPr id="5" name="صورة 4"/>
            <p:cNvPicPr>
              <a:picLocks noChangeAspect="1"/>
            </p:cNvPicPr>
            <p:nvPr/>
          </p:nvPicPr>
          <p:blipFill rotWithShape="1">
            <a:blip r:embed="rId3">
              <a:extLst>
                <a:ext uri="{28A0092B-C50C-407E-A947-70E740481C1C}">
                  <a14:useLocalDpi xmlns:a14="http://schemas.microsoft.com/office/drawing/2010/main" val="0"/>
                </a:ext>
              </a:extLst>
            </a:blip>
            <a:srcRect t="19062"/>
            <a:stretch/>
          </p:blipFill>
          <p:spPr>
            <a:xfrm>
              <a:off x="1453657" y="1266092"/>
              <a:ext cx="3927231" cy="3906708"/>
            </a:xfrm>
            <a:prstGeom prst="rect">
              <a:avLst/>
            </a:prstGeom>
          </p:spPr>
        </p:pic>
        <p:pic>
          <p:nvPicPr>
            <p:cNvPr id="8" name="صورة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814748" y="5172799"/>
              <a:ext cx="4577862" cy="627185"/>
            </a:xfrm>
            <a:prstGeom prst="rect">
              <a:avLst/>
            </a:prstGeom>
          </p:spPr>
        </p:pic>
        <p:pic>
          <p:nvPicPr>
            <p:cNvPr id="10" name="صورة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453654" y="627183"/>
              <a:ext cx="4572007" cy="627185"/>
            </a:xfrm>
            <a:prstGeom prst="rect">
              <a:avLst/>
            </a:prstGeom>
          </p:spPr>
        </p:pic>
        <p:pic>
          <p:nvPicPr>
            <p:cNvPr id="11" name="صورة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5400000">
              <a:off x="3445122" y="3219447"/>
              <a:ext cx="4533893" cy="627185"/>
            </a:xfrm>
            <a:prstGeom prst="rect">
              <a:avLst/>
            </a:prstGeom>
          </p:spPr>
        </p:pic>
        <p:pic>
          <p:nvPicPr>
            <p:cNvPr id="12" name="صورة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5400000">
              <a:off x="-1154730" y="2596661"/>
              <a:ext cx="4566141" cy="627185"/>
            </a:xfrm>
            <a:prstGeom prst="rect">
              <a:avLst/>
            </a:prstGeom>
          </p:spPr>
        </p:pic>
      </p:grpSp>
      <p:pic>
        <p:nvPicPr>
          <p:cNvPr id="14" name="صورة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460224" y="2377439"/>
            <a:ext cx="2227386" cy="3894394"/>
          </a:xfrm>
          <a:prstGeom prst="rect">
            <a:avLst/>
          </a:prstGeom>
        </p:spPr>
      </p:pic>
      <p:sp>
        <p:nvSpPr>
          <p:cNvPr id="15" name="مربع نص 14"/>
          <p:cNvSpPr txBox="1"/>
          <p:nvPr/>
        </p:nvSpPr>
        <p:spPr>
          <a:xfrm>
            <a:off x="3573917" y="654760"/>
            <a:ext cx="8067096" cy="784830"/>
          </a:xfrm>
          <a:prstGeom prst="rect">
            <a:avLst/>
          </a:prstGeom>
          <a:noFill/>
        </p:spPr>
        <p:txBody>
          <a:bodyPr wrap="square" rtlCol="1">
            <a:spAutoFit/>
          </a:bodyPr>
          <a:lstStyle/>
          <a:p>
            <a:pPr algn="justLow"/>
            <a:r>
              <a:rPr lang="ar-SA" sz="4500" b="1" dirty="0" smtClean="0">
                <a:solidFill>
                  <a:srgbClr val="FFC000"/>
                </a:solidFill>
                <a:latin typeface="Traditional Arabic" pitchFamily="18" charset="-78"/>
                <a:cs typeface="Traditional Arabic" pitchFamily="18" charset="-78"/>
              </a:rPr>
              <a:t>  المحيط = مجموع أطوال أضلاع الحديقة الأربعة</a:t>
            </a:r>
            <a:endParaRPr lang="ar-SA" sz="4500" b="1" dirty="0">
              <a:solidFill>
                <a:srgbClr val="FFC000"/>
              </a:solidFill>
              <a:latin typeface="Traditional Arabic" pitchFamily="18" charset="-78"/>
              <a:cs typeface="Traditional Arabic" pitchFamily="18" charset="-78"/>
            </a:endParaRPr>
          </a:p>
        </p:txBody>
      </p:sp>
      <p:sp>
        <p:nvSpPr>
          <p:cNvPr id="3" name="موجة 2"/>
          <p:cNvSpPr/>
          <p:nvPr/>
        </p:nvSpPr>
        <p:spPr>
          <a:xfrm>
            <a:off x="3721266" y="1281331"/>
            <a:ext cx="7772398" cy="2192215"/>
          </a:xfrm>
          <a:prstGeom prst="wav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4000" b="1" dirty="0" smtClean="0">
                <a:solidFill>
                  <a:srgbClr val="C00000"/>
                </a:solidFill>
                <a:latin typeface="Traditional Arabic" pitchFamily="18" charset="-78"/>
                <a:cs typeface="Traditional Arabic" pitchFamily="18" charset="-78"/>
              </a:rPr>
              <a:t>المحيط = 250 + 250 + 250 + 250</a:t>
            </a:r>
          </a:p>
          <a:p>
            <a:pPr algn="ctr"/>
            <a:r>
              <a:rPr lang="ar-SA" sz="4000" b="1" dirty="0" smtClean="0">
                <a:solidFill>
                  <a:srgbClr val="C00000"/>
                </a:solidFill>
                <a:latin typeface="Traditional Arabic" pitchFamily="18" charset="-78"/>
                <a:cs typeface="Traditional Arabic" pitchFamily="18" charset="-78"/>
              </a:rPr>
              <a:t>= 1000 م </a:t>
            </a:r>
            <a:endParaRPr lang="ar-SA" sz="4000" b="1" dirty="0">
              <a:solidFill>
                <a:srgbClr val="C00000"/>
              </a:solidFill>
              <a:latin typeface="Traditional Arabic" pitchFamily="18" charset="-78"/>
              <a:cs typeface="Traditional Arabic" pitchFamily="18" charset="-78"/>
            </a:endParaRPr>
          </a:p>
        </p:txBody>
      </p:sp>
      <p:sp>
        <p:nvSpPr>
          <p:cNvPr id="16" name="موجة 15"/>
          <p:cNvSpPr/>
          <p:nvPr/>
        </p:nvSpPr>
        <p:spPr>
          <a:xfrm>
            <a:off x="3987061" y="3093925"/>
            <a:ext cx="7240807" cy="3007583"/>
          </a:xfrm>
          <a:prstGeom prst="wav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4000" b="1" dirty="0" smtClean="0">
                <a:solidFill>
                  <a:srgbClr val="C00000"/>
                </a:solidFill>
                <a:latin typeface="Traditional Arabic" pitchFamily="18" charset="-78"/>
                <a:cs typeface="Traditional Arabic" pitchFamily="18" charset="-78"/>
              </a:rPr>
              <a:t> </a:t>
            </a:r>
            <a:endParaRPr lang="ar-SA" sz="4000" b="1" dirty="0">
              <a:solidFill>
                <a:srgbClr val="C00000"/>
              </a:solidFill>
              <a:latin typeface="Traditional Arabic" pitchFamily="18" charset="-78"/>
              <a:cs typeface="Traditional Arabic" pitchFamily="18" charset="-78"/>
            </a:endParaRPr>
          </a:p>
        </p:txBody>
      </p:sp>
      <p:sp>
        <p:nvSpPr>
          <p:cNvPr id="6" name="مربع نص 5"/>
          <p:cNvSpPr txBox="1"/>
          <p:nvPr/>
        </p:nvSpPr>
        <p:spPr>
          <a:xfrm>
            <a:off x="8757138" y="3996392"/>
            <a:ext cx="726831" cy="707886"/>
          </a:xfrm>
          <a:prstGeom prst="rect">
            <a:avLst/>
          </a:prstGeom>
          <a:noFill/>
        </p:spPr>
        <p:txBody>
          <a:bodyPr wrap="square" rtlCol="1">
            <a:spAutoFit/>
          </a:bodyPr>
          <a:lstStyle/>
          <a:p>
            <a:r>
              <a:rPr lang="ar-SA" sz="4000" b="1" dirty="0" smtClean="0">
                <a:solidFill>
                  <a:srgbClr val="002060"/>
                </a:solidFill>
                <a:latin typeface="Traditional Arabic" pitchFamily="18" charset="-78"/>
                <a:cs typeface="Traditional Arabic" pitchFamily="18" charset="-78"/>
              </a:rPr>
              <a:t>4</a:t>
            </a:r>
            <a:endParaRPr lang="ar-SA" sz="4000" b="1" dirty="0">
              <a:solidFill>
                <a:srgbClr val="002060"/>
              </a:solidFill>
              <a:latin typeface="Traditional Arabic" pitchFamily="18" charset="-78"/>
              <a:cs typeface="Traditional Arabic" pitchFamily="18" charset="-78"/>
            </a:endParaRPr>
          </a:p>
        </p:txBody>
      </p:sp>
      <p:sp>
        <p:nvSpPr>
          <p:cNvPr id="7" name="مربع نص 6"/>
          <p:cNvSpPr txBox="1"/>
          <p:nvPr/>
        </p:nvSpPr>
        <p:spPr>
          <a:xfrm>
            <a:off x="8370275" y="3961223"/>
            <a:ext cx="562708" cy="707886"/>
          </a:xfrm>
          <a:prstGeom prst="rect">
            <a:avLst/>
          </a:prstGeom>
          <a:noFill/>
        </p:spPr>
        <p:txBody>
          <a:bodyPr wrap="square" rtlCol="1">
            <a:spAutoFit/>
          </a:bodyPr>
          <a:lstStyle/>
          <a:p>
            <a:r>
              <a:rPr lang="ar-SA" sz="4000" b="1" dirty="0" smtClean="0">
                <a:solidFill>
                  <a:srgbClr val="002060"/>
                </a:solidFill>
                <a:latin typeface="Traditional Arabic" pitchFamily="18" charset="-78"/>
                <a:cs typeface="Traditional Arabic" pitchFamily="18" charset="-78"/>
              </a:rPr>
              <a:t>× </a:t>
            </a:r>
            <a:endParaRPr lang="ar-SA" sz="4000" b="1" dirty="0">
              <a:solidFill>
                <a:srgbClr val="002060"/>
              </a:solidFill>
              <a:latin typeface="Traditional Arabic" pitchFamily="18" charset="-78"/>
              <a:cs typeface="Traditional Arabic" pitchFamily="18" charset="-78"/>
            </a:endParaRPr>
          </a:p>
        </p:txBody>
      </p:sp>
      <p:sp>
        <p:nvSpPr>
          <p:cNvPr id="9" name="مربع نص 8"/>
          <p:cNvSpPr txBox="1"/>
          <p:nvPr/>
        </p:nvSpPr>
        <p:spPr>
          <a:xfrm>
            <a:off x="4482267" y="3930845"/>
            <a:ext cx="3864562" cy="707886"/>
          </a:xfrm>
          <a:prstGeom prst="rect">
            <a:avLst/>
          </a:prstGeom>
          <a:noFill/>
        </p:spPr>
        <p:txBody>
          <a:bodyPr wrap="square" rtlCol="1">
            <a:spAutoFit/>
          </a:bodyPr>
          <a:lstStyle/>
          <a:p>
            <a:r>
              <a:rPr lang="ar-SA" sz="4000" b="1" dirty="0" smtClean="0">
                <a:solidFill>
                  <a:srgbClr val="002060"/>
                </a:solidFill>
                <a:latin typeface="Traditional Arabic" pitchFamily="18" charset="-78"/>
                <a:cs typeface="Traditional Arabic" pitchFamily="18" charset="-78"/>
              </a:rPr>
              <a:t>طول الضلع</a:t>
            </a:r>
            <a:endParaRPr lang="ar-SA" sz="4000" b="1" dirty="0">
              <a:solidFill>
                <a:srgbClr val="002060"/>
              </a:solidFill>
              <a:latin typeface="Traditional Arabic" pitchFamily="18" charset="-78"/>
              <a:cs typeface="Traditional Arabic" pitchFamily="18" charset="-78"/>
            </a:endParaRPr>
          </a:p>
        </p:txBody>
      </p:sp>
      <p:sp>
        <p:nvSpPr>
          <p:cNvPr id="17" name="مربع نص 16"/>
          <p:cNvSpPr txBox="1"/>
          <p:nvPr/>
        </p:nvSpPr>
        <p:spPr>
          <a:xfrm>
            <a:off x="9870832" y="3949500"/>
            <a:ext cx="1383323" cy="707886"/>
          </a:xfrm>
          <a:prstGeom prst="rect">
            <a:avLst/>
          </a:prstGeom>
          <a:noFill/>
        </p:spPr>
        <p:txBody>
          <a:bodyPr wrap="square" rtlCol="1">
            <a:spAutoFit/>
          </a:bodyPr>
          <a:lstStyle/>
          <a:p>
            <a:r>
              <a:rPr lang="ar-SA" sz="4000" b="1" dirty="0" smtClean="0">
                <a:solidFill>
                  <a:srgbClr val="002060"/>
                </a:solidFill>
                <a:latin typeface="Traditional Arabic" pitchFamily="18" charset="-78"/>
                <a:cs typeface="Traditional Arabic" pitchFamily="18" charset="-78"/>
              </a:rPr>
              <a:t>المحيط</a:t>
            </a:r>
            <a:endParaRPr lang="ar-SA" sz="4000" b="1" dirty="0">
              <a:solidFill>
                <a:srgbClr val="002060"/>
              </a:solidFill>
              <a:latin typeface="Traditional Arabic" pitchFamily="18" charset="-78"/>
              <a:cs typeface="Traditional Arabic" pitchFamily="18" charset="-78"/>
            </a:endParaRPr>
          </a:p>
        </p:txBody>
      </p:sp>
      <p:sp>
        <p:nvSpPr>
          <p:cNvPr id="18" name="مربع نص 17"/>
          <p:cNvSpPr txBox="1"/>
          <p:nvPr/>
        </p:nvSpPr>
        <p:spPr>
          <a:xfrm>
            <a:off x="9601201" y="3971222"/>
            <a:ext cx="457200" cy="707886"/>
          </a:xfrm>
          <a:prstGeom prst="rect">
            <a:avLst/>
          </a:prstGeom>
          <a:noFill/>
        </p:spPr>
        <p:txBody>
          <a:bodyPr wrap="square" rtlCol="1">
            <a:spAutoFit/>
          </a:bodyPr>
          <a:lstStyle/>
          <a:p>
            <a:r>
              <a:rPr lang="ar-SA" sz="4000" dirty="0" smtClean="0">
                <a:solidFill>
                  <a:srgbClr val="002060"/>
                </a:solidFill>
              </a:rPr>
              <a:t>=</a:t>
            </a:r>
            <a:endParaRPr lang="ar-SA" sz="4000" dirty="0">
              <a:solidFill>
                <a:srgbClr val="002060"/>
              </a:solidFill>
            </a:endParaRPr>
          </a:p>
        </p:txBody>
      </p:sp>
      <p:sp>
        <p:nvSpPr>
          <p:cNvPr id="20" name="مربع نص 19"/>
          <p:cNvSpPr txBox="1"/>
          <p:nvPr/>
        </p:nvSpPr>
        <p:spPr>
          <a:xfrm>
            <a:off x="9612925" y="4737724"/>
            <a:ext cx="457200" cy="707886"/>
          </a:xfrm>
          <a:prstGeom prst="rect">
            <a:avLst/>
          </a:prstGeom>
          <a:noFill/>
        </p:spPr>
        <p:txBody>
          <a:bodyPr wrap="square" rtlCol="1">
            <a:spAutoFit/>
          </a:bodyPr>
          <a:lstStyle/>
          <a:p>
            <a:r>
              <a:rPr lang="ar-SA" sz="4000" dirty="0" smtClean="0">
                <a:solidFill>
                  <a:srgbClr val="002060"/>
                </a:solidFill>
              </a:rPr>
              <a:t>=</a:t>
            </a:r>
            <a:endParaRPr lang="ar-SA" sz="4000" dirty="0">
              <a:solidFill>
                <a:srgbClr val="002060"/>
              </a:solidFill>
            </a:endParaRPr>
          </a:p>
        </p:txBody>
      </p:sp>
      <p:sp>
        <p:nvSpPr>
          <p:cNvPr id="21" name="مربع نص 20"/>
          <p:cNvSpPr txBox="1"/>
          <p:nvPr/>
        </p:nvSpPr>
        <p:spPr>
          <a:xfrm>
            <a:off x="8721970" y="4736545"/>
            <a:ext cx="726831" cy="707886"/>
          </a:xfrm>
          <a:prstGeom prst="rect">
            <a:avLst/>
          </a:prstGeom>
          <a:noFill/>
        </p:spPr>
        <p:txBody>
          <a:bodyPr wrap="square" rtlCol="1">
            <a:spAutoFit/>
          </a:bodyPr>
          <a:lstStyle/>
          <a:p>
            <a:r>
              <a:rPr lang="ar-SA" sz="4000" b="1" dirty="0" smtClean="0">
                <a:solidFill>
                  <a:srgbClr val="002060"/>
                </a:solidFill>
                <a:latin typeface="Traditional Arabic" pitchFamily="18" charset="-78"/>
                <a:cs typeface="Traditional Arabic" pitchFamily="18" charset="-78"/>
              </a:rPr>
              <a:t>4</a:t>
            </a:r>
            <a:endParaRPr lang="ar-SA" sz="4000" b="1" dirty="0">
              <a:solidFill>
                <a:srgbClr val="002060"/>
              </a:solidFill>
              <a:latin typeface="Traditional Arabic" pitchFamily="18" charset="-78"/>
              <a:cs typeface="Traditional Arabic" pitchFamily="18" charset="-78"/>
            </a:endParaRPr>
          </a:p>
        </p:txBody>
      </p:sp>
      <p:sp>
        <p:nvSpPr>
          <p:cNvPr id="22" name="مربع نص 21"/>
          <p:cNvSpPr txBox="1"/>
          <p:nvPr/>
        </p:nvSpPr>
        <p:spPr>
          <a:xfrm>
            <a:off x="8370275" y="4727724"/>
            <a:ext cx="562708" cy="707886"/>
          </a:xfrm>
          <a:prstGeom prst="rect">
            <a:avLst/>
          </a:prstGeom>
          <a:noFill/>
        </p:spPr>
        <p:txBody>
          <a:bodyPr wrap="square" rtlCol="1">
            <a:spAutoFit/>
          </a:bodyPr>
          <a:lstStyle/>
          <a:p>
            <a:r>
              <a:rPr lang="ar-SA" sz="4000" b="1" dirty="0" smtClean="0">
                <a:solidFill>
                  <a:srgbClr val="002060"/>
                </a:solidFill>
                <a:latin typeface="Traditional Arabic" pitchFamily="18" charset="-78"/>
                <a:cs typeface="Traditional Arabic" pitchFamily="18" charset="-78"/>
              </a:rPr>
              <a:t>× </a:t>
            </a:r>
            <a:endParaRPr lang="ar-SA" sz="4000" b="1" dirty="0">
              <a:solidFill>
                <a:srgbClr val="002060"/>
              </a:solidFill>
              <a:latin typeface="Traditional Arabic" pitchFamily="18" charset="-78"/>
              <a:cs typeface="Traditional Arabic" pitchFamily="18" charset="-78"/>
            </a:endParaRPr>
          </a:p>
        </p:txBody>
      </p:sp>
      <p:sp>
        <p:nvSpPr>
          <p:cNvPr id="23" name="مربع نص 22"/>
          <p:cNvSpPr txBox="1"/>
          <p:nvPr/>
        </p:nvSpPr>
        <p:spPr>
          <a:xfrm>
            <a:off x="7033846" y="4638732"/>
            <a:ext cx="1383322" cy="707886"/>
          </a:xfrm>
          <a:prstGeom prst="rect">
            <a:avLst/>
          </a:prstGeom>
          <a:noFill/>
        </p:spPr>
        <p:txBody>
          <a:bodyPr wrap="square" rtlCol="1">
            <a:spAutoFit/>
          </a:bodyPr>
          <a:lstStyle/>
          <a:p>
            <a:r>
              <a:rPr lang="ar-SA" sz="4000" b="1" dirty="0" smtClean="0">
                <a:solidFill>
                  <a:srgbClr val="002060"/>
                </a:solidFill>
                <a:latin typeface="Traditional Arabic" pitchFamily="18" charset="-78"/>
                <a:cs typeface="Traditional Arabic" pitchFamily="18" charset="-78"/>
              </a:rPr>
              <a:t>250</a:t>
            </a:r>
            <a:endParaRPr lang="ar-SA" sz="4000" b="1" dirty="0">
              <a:solidFill>
                <a:srgbClr val="002060"/>
              </a:solidFill>
              <a:latin typeface="Traditional Arabic" pitchFamily="18" charset="-78"/>
              <a:cs typeface="Traditional Arabic" pitchFamily="18" charset="-78"/>
            </a:endParaRPr>
          </a:p>
        </p:txBody>
      </p:sp>
      <p:sp>
        <p:nvSpPr>
          <p:cNvPr id="24" name="مربع نص 23"/>
          <p:cNvSpPr txBox="1"/>
          <p:nvPr/>
        </p:nvSpPr>
        <p:spPr>
          <a:xfrm>
            <a:off x="9589479" y="5308206"/>
            <a:ext cx="504091" cy="707886"/>
          </a:xfrm>
          <a:prstGeom prst="rect">
            <a:avLst/>
          </a:prstGeom>
          <a:noFill/>
        </p:spPr>
        <p:txBody>
          <a:bodyPr wrap="square" rtlCol="1">
            <a:spAutoFit/>
          </a:bodyPr>
          <a:lstStyle/>
          <a:p>
            <a:r>
              <a:rPr lang="ar-SA" sz="4000" dirty="0">
                <a:solidFill>
                  <a:srgbClr val="002060"/>
                </a:solidFill>
              </a:rPr>
              <a:t>=</a:t>
            </a:r>
          </a:p>
        </p:txBody>
      </p:sp>
      <p:sp>
        <p:nvSpPr>
          <p:cNvPr id="25" name="مربع نص 24"/>
          <p:cNvSpPr txBox="1"/>
          <p:nvPr/>
        </p:nvSpPr>
        <p:spPr>
          <a:xfrm>
            <a:off x="7350369" y="5262206"/>
            <a:ext cx="2086710" cy="707886"/>
          </a:xfrm>
          <a:prstGeom prst="rect">
            <a:avLst/>
          </a:prstGeom>
          <a:noFill/>
        </p:spPr>
        <p:txBody>
          <a:bodyPr wrap="square" rtlCol="1">
            <a:spAutoFit/>
          </a:bodyPr>
          <a:lstStyle/>
          <a:p>
            <a:r>
              <a:rPr lang="ar-SA" sz="4000" b="1" dirty="0" smtClean="0">
                <a:solidFill>
                  <a:srgbClr val="002060"/>
                </a:solidFill>
                <a:latin typeface="Traditional Arabic" pitchFamily="18" charset="-78"/>
                <a:cs typeface="Traditional Arabic" pitchFamily="18" charset="-78"/>
              </a:rPr>
              <a:t>1000 م</a:t>
            </a:r>
            <a:endParaRPr lang="ar-SA" sz="4000" b="1" dirty="0">
              <a:solidFill>
                <a:srgbClr val="002060"/>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10395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16" grpId="0" animBg="1"/>
      <p:bldP spid="6" grpId="0"/>
      <p:bldP spid="7" grpId="0"/>
      <p:bldP spid="9" grpId="0"/>
      <p:bldP spid="17" grpId="0"/>
      <p:bldP spid="18" grpId="0"/>
      <p:bldP spid="20" grpId="0"/>
      <p:bldP spid="21" grpId="0"/>
      <p:bldP spid="22" grpId="0"/>
      <p:bldP spid="23"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شريط منحني إلى الأسفل 7"/>
          <p:cNvSpPr/>
          <p:nvPr/>
        </p:nvSpPr>
        <p:spPr>
          <a:xfrm>
            <a:off x="3423138" y="656493"/>
            <a:ext cx="5345723" cy="1559169"/>
          </a:xfrm>
          <a:prstGeom prst="ellipseRibbon">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5000" b="1" dirty="0" smtClean="0">
                <a:solidFill>
                  <a:srgbClr val="C00000"/>
                </a:solidFill>
                <a:latin typeface="Traditional Arabic" pitchFamily="18" charset="-78"/>
                <a:cs typeface="Traditional Arabic" pitchFamily="18" charset="-78"/>
              </a:rPr>
              <a:t>أستنتج </a:t>
            </a:r>
            <a:endParaRPr lang="ar-SA" sz="5000" b="1" dirty="0">
              <a:solidFill>
                <a:srgbClr val="C00000"/>
              </a:solidFill>
              <a:latin typeface="Traditional Arabic" pitchFamily="18" charset="-78"/>
              <a:cs typeface="Traditional Arabic" pitchFamily="18" charset="-78"/>
            </a:endParaRPr>
          </a:p>
        </p:txBody>
      </p:sp>
      <p:sp>
        <p:nvSpPr>
          <p:cNvPr id="12" name="مجسم مشطوف الحواف 11"/>
          <p:cNvSpPr/>
          <p:nvPr/>
        </p:nvSpPr>
        <p:spPr>
          <a:xfrm>
            <a:off x="797169" y="2403232"/>
            <a:ext cx="10597662" cy="3317630"/>
          </a:xfrm>
          <a:prstGeom prst="bevel">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SA"/>
          </a:p>
        </p:txBody>
      </p:sp>
      <p:sp>
        <p:nvSpPr>
          <p:cNvPr id="14" name="مربع نص 13"/>
          <p:cNvSpPr txBox="1"/>
          <p:nvPr/>
        </p:nvSpPr>
        <p:spPr>
          <a:xfrm>
            <a:off x="1219200" y="3235566"/>
            <a:ext cx="9777046" cy="1569660"/>
          </a:xfrm>
          <a:prstGeom prst="rect">
            <a:avLst/>
          </a:prstGeom>
          <a:noFill/>
        </p:spPr>
        <p:txBody>
          <a:bodyPr wrap="square" rtlCol="1">
            <a:spAutoFit/>
          </a:bodyPr>
          <a:lstStyle/>
          <a:p>
            <a:pPr lvl="0" algn="ctr"/>
            <a:r>
              <a:rPr lang="ar-SA" sz="4800" b="1" dirty="0">
                <a:solidFill>
                  <a:srgbClr val="C00000"/>
                </a:solidFill>
              </a:rPr>
              <a:t>محيط المربع </a:t>
            </a:r>
            <a:r>
              <a:rPr lang="ar-SA" sz="4800" b="1" dirty="0">
                <a:solidFill>
                  <a:srgbClr val="FFFF00"/>
                </a:solidFill>
              </a:rPr>
              <a:t>= </a:t>
            </a:r>
            <a:r>
              <a:rPr lang="ar-SA" sz="4800" b="1" dirty="0">
                <a:solidFill>
                  <a:schemeClr val="accent5">
                    <a:lumMod val="50000"/>
                  </a:schemeClr>
                </a:solidFill>
              </a:rPr>
              <a:t>مجموع أطوال أضلاعه الأربعة</a:t>
            </a:r>
          </a:p>
          <a:p>
            <a:pPr lvl="0" algn="ctr"/>
            <a:r>
              <a:rPr lang="ar-SA" sz="4800" b="1" dirty="0">
                <a:solidFill>
                  <a:srgbClr val="FFFF00"/>
                </a:solidFill>
              </a:rPr>
              <a:t> </a:t>
            </a:r>
            <a:r>
              <a:rPr lang="ar-SA" sz="4800" b="1" dirty="0" smtClean="0">
                <a:solidFill>
                  <a:srgbClr val="FFFF00"/>
                </a:solidFill>
              </a:rPr>
              <a:t>   =  </a:t>
            </a:r>
            <a:r>
              <a:rPr lang="ar-SA" sz="4800" b="1" dirty="0" smtClean="0">
                <a:solidFill>
                  <a:schemeClr val="accent2">
                    <a:lumMod val="75000"/>
                  </a:schemeClr>
                </a:solidFill>
              </a:rPr>
              <a:t>4  </a:t>
            </a:r>
            <a:r>
              <a:rPr lang="ar-SA" sz="4800" b="1" dirty="0">
                <a:solidFill>
                  <a:schemeClr val="accent2">
                    <a:lumMod val="75000"/>
                  </a:schemeClr>
                </a:solidFill>
              </a:rPr>
              <a:t>×   طول الضلع</a:t>
            </a:r>
          </a:p>
        </p:txBody>
      </p:sp>
    </p:spTree>
    <p:extLst>
      <p:ext uri="{BB962C8B-B14F-4D97-AF65-F5344CB8AC3E}">
        <p14:creationId xmlns:p14="http://schemas.microsoft.com/office/powerpoint/2010/main" val="32200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659189"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هَيّا نٌشاهِدُ مَعاً  </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12712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ستطيل 2"/>
          <p:cNvSpPr/>
          <p:nvPr/>
        </p:nvSpPr>
        <p:spPr>
          <a:xfrm>
            <a:off x="2821577" y="411704"/>
            <a:ext cx="6962502"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dirty="0" smtClean="0">
                <a:ln/>
                <a:solidFill>
                  <a:schemeClr val="accent4"/>
                </a:solidFill>
              </a:rPr>
              <a:t>فيديو (إيجاد محيط المربع)</a:t>
            </a:r>
            <a:endParaRPr lang="ar-SA" sz="5400" b="1" cap="none" spc="0" dirty="0">
              <a:ln/>
              <a:solidFill>
                <a:schemeClr val="accent4"/>
              </a:solidFill>
              <a:effectLst/>
            </a:endParaRPr>
          </a:p>
        </p:txBody>
      </p:sp>
      <p:pic>
        <p:nvPicPr>
          <p:cNvPr id="5" name="ايجاد محيط المربع.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4955" y="1309381"/>
            <a:ext cx="8405446" cy="5431388"/>
          </a:xfrm>
          <a:prstGeom prst="rect">
            <a:avLst/>
          </a:prstGeom>
        </p:spPr>
      </p:pic>
    </p:spTree>
    <p:extLst>
      <p:ext uri="{BB962C8B-B14F-4D97-AF65-F5344CB8AC3E}">
        <p14:creationId xmlns:p14="http://schemas.microsoft.com/office/powerpoint/2010/main" val="1464487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509451" y="1478168"/>
            <a:ext cx="6988629" cy="1569660"/>
          </a:xfrm>
          <a:prstGeom prst="rect">
            <a:avLst/>
          </a:prstGeom>
          <a:noFill/>
        </p:spPr>
        <p:txBody>
          <a:bodyPr wrap="square" lIns="91440" tIns="45720" rIns="91440" bIns="45720">
            <a:spAutoFit/>
          </a:bodyPr>
          <a:lstStyle/>
          <a:p>
            <a:pPr algn="ctr"/>
            <a:r>
              <a:rPr lang="ar-SA" sz="9600" b="1" dirty="0" smtClean="0">
                <a:ln w="22225">
                  <a:solidFill>
                    <a:schemeClr val="accent2"/>
                  </a:solidFill>
                  <a:prstDash val="solid"/>
                </a:ln>
                <a:solidFill>
                  <a:schemeClr val="accent2">
                    <a:lumMod val="40000"/>
                    <a:lumOff val="60000"/>
                  </a:schemeClr>
                </a:solidFill>
              </a:rPr>
              <a:t>تَدْريباتُ الْكِتاب</a:t>
            </a:r>
            <a:r>
              <a:rPr lang="ar-SA" sz="4800" b="1" dirty="0" smtClean="0">
                <a:ln w="22225">
                  <a:solidFill>
                    <a:schemeClr val="accent2"/>
                  </a:solidFill>
                  <a:prstDash val="solid"/>
                </a:ln>
                <a:solidFill>
                  <a:schemeClr val="accent2">
                    <a:lumMod val="40000"/>
                    <a:lumOff val="60000"/>
                  </a:schemeClr>
                </a:solidFill>
              </a:rPr>
              <a:t> </a:t>
            </a:r>
            <a:endParaRPr lang="ar-SA" sz="4800" b="1" cap="none" spc="0" dirty="0">
              <a:ln w="22225">
                <a:solidFill>
                  <a:schemeClr val="accent2"/>
                </a:solidFill>
                <a:prstDash val="solid"/>
              </a:ln>
              <a:solidFill>
                <a:schemeClr val="accent2">
                  <a:lumMod val="40000"/>
                  <a:lumOff val="60000"/>
                </a:schemeClr>
              </a:solidFill>
              <a:effectLst/>
            </a:endParaRPr>
          </a:p>
        </p:txBody>
      </p:sp>
      <p:grpSp>
        <p:nvGrpSpPr>
          <p:cNvPr id="4" name="مجموعة 3"/>
          <p:cNvGrpSpPr/>
          <p:nvPr/>
        </p:nvGrpSpPr>
        <p:grpSpPr>
          <a:xfrm>
            <a:off x="561703" y="5394960"/>
            <a:ext cx="3252651" cy="1371600"/>
            <a:chOff x="561703" y="5381897"/>
            <a:chExt cx="3252651" cy="1371600"/>
          </a:xfrm>
        </p:grpSpPr>
        <p:sp>
          <p:nvSpPr>
            <p:cNvPr id="5" name="سهم إلى اليمين 4"/>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ربع نص 5"/>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205242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26"/>
            <a:ext cx="12192000" cy="6858000"/>
          </a:xfrm>
          <a:prstGeom prst="rect">
            <a:avLst/>
          </a:prstGeom>
        </p:spPr>
      </p:pic>
      <p:sp>
        <p:nvSpPr>
          <p:cNvPr id="4" name="مربع نص 3"/>
          <p:cNvSpPr txBox="1"/>
          <p:nvPr/>
        </p:nvSpPr>
        <p:spPr>
          <a:xfrm>
            <a:off x="1669607" y="418011"/>
            <a:ext cx="8931069" cy="1015663"/>
          </a:xfrm>
          <a:prstGeom prst="rect">
            <a:avLst/>
          </a:prstGeom>
          <a:noFill/>
        </p:spPr>
        <p:txBody>
          <a:bodyPr wrap="square" rtlCol="0">
            <a:spAutoFit/>
          </a:bodyPr>
          <a:lstStyle/>
          <a:p>
            <a:pPr algn="ctr"/>
            <a:r>
              <a:rPr lang="ar-SA" sz="6000" b="1" dirty="0" smtClean="0">
                <a:solidFill>
                  <a:srgbClr val="FFC000"/>
                </a:solidFill>
              </a:rPr>
              <a:t>تَدْريبُ الْكِتاب سؤال 3 صفحة 87 </a:t>
            </a:r>
            <a:endParaRPr lang="en-US" sz="6000" b="1" dirty="0">
              <a:solidFill>
                <a:srgbClr val="FFC000"/>
              </a:solidFill>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072" y="1552313"/>
            <a:ext cx="8811855" cy="37533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87459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26"/>
            <a:ext cx="12192000" cy="6858000"/>
          </a:xfrm>
          <a:prstGeom prst="rect">
            <a:avLst/>
          </a:prstGeom>
        </p:spPr>
      </p:pic>
      <p:sp>
        <p:nvSpPr>
          <p:cNvPr id="4" name="مربع نص 3"/>
          <p:cNvSpPr txBox="1"/>
          <p:nvPr/>
        </p:nvSpPr>
        <p:spPr>
          <a:xfrm>
            <a:off x="1669607" y="418011"/>
            <a:ext cx="8931069" cy="938719"/>
          </a:xfrm>
          <a:prstGeom prst="rect">
            <a:avLst/>
          </a:prstGeom>
          <a:noFill/>
        </p:spPr>
        <p:txBody>
          <a:bodyPr wrap="square" rtlCol="0">
            <a:spAutoFit/>
          </a:bodyPr>
          <a:lstStyle/>
          <a:p>
            <a:pPr algn="ctr"/>
            <a:r>
              <a:rPr lang="ar-SA" sz="5500" b="1" dirty="0" smtClean="0">
                <a:solidFill>
                  <a:srgbClr val="FFC000"/>
                </a:solidFill>
              </a:rPr>
              <a:t>تَدْريبُ الْكِتاب سؤال 5 صفحة 87 </a:t>
            </a:r>
            <a:endParaRPr lang="en-US" sz="5500" b="1" dirty="0">
              <a:solidFill>
                <a:srgbClr val="FFC000"/>
              </a:solidFill>
            </a:endParaRPr>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388" y="1976234"/>
            <a:ext cx="8945224" cy="29055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33956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37996"/>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هَيّا نَلْعَب  </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1853709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مستطيل 4"/>
          <p:cNvSpPr/>
          <p:nvPr/>
        </p:nvSpPr>
        <p:spPr>
          <a:xfrm>
            <a:off x="3709771" y="1804740"/>
            <a:ext cx="5070813"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smtClean="0">
                <a:ln/>
                <a:solidFill>
                  <a:schemeClr val="accent4"/>
                </a:solidFill>
                <a:effectLst/>
              </a:rPr>
              <a:t>عِنْوانُ الدَّرْس</a:t>
            </a:r>
          </a:p>
          <a:p>
            <a:pPr algn="ctr"/>
            <a:r>
              <a:rPr lang="ar-SA" sz="6600" b="1" dirty="0" smtClean="0">
                <a:ln/>
                <a:solidFill>
                  <a:srgbClr val="FF0000"/>
                </a:solidFill>
              </a:rPr>
              <a:t>محيط المربع</a:t>
            </a:r>
            <a:r>
              <a:rPr lang="ar-SA" sz="6600" b="1" cap="none" spc="0" dirty="0" smtClean="0">
                <a:ln/>
                <a:solidFill>
                  <a:srgbClr val="FF0000"/>
                </a:solidFill>
                <a:effectLst/>
              </a:rPr>
              <a:t> </a:t>
            </a:r>
            <a:endParaRPr lang="ar-SA" sz="6600" b="1" cap="none" spc="0" dirty="0">
              <a:ln/>
              <a:solidFill>
                <a:srgbClr val="FF0000"/>
              </a:solidFill>
              <a:effectLst/>
            </a:endParaRPr>
          </a:p>
        </p:txBody>
      </p:sp>
    </p:spTree>
    <p:extLst>
      <p:ext uri="{BB962C8B-B14F-4D97-AF65-F5344CB8AC3E}">
        <p14:creationId xmlns:p14="http://schemas.microsoft.com/office/powerpoint/2010/main" val="33476350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
            <a:ext cx="12192000"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618" y="3443847"/>
            <a:ext cx="2357059" cy="2357059"/>
          </a:xfrm>
          <a:prstGeom prst="rect">
            <a:avLst/>
          </a:prstGeom>
        </p:spPr>
      </p:pic>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5403">
            <a:off x="8883258" y="932019"/>
            <a:ext cx="2013862" cy="2013862"/>
          </a:xfrm>
          <a:prstGeom prst="rect">
            <a:avLst/>
          </a:prstGeom>
        </p:spPr>
      </p:pic>
      <p:sp>
        <p:nvSpPr>
          <p:cNvPr id="8" name="مستطيل 7"/>
          <p:cNvSpPr/>
          <p:nvPr/>
        </p:nvSpPr>
        <p:spPr>
          <a:xfrm>
            <a:off x="2319661" y="902448"/>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هيّا نَلْعَب</a:t>
            </a:r>
          </a:p>
        </p:txBody>
      </p:sp>
      <p:sp>
        <p:nvSpPr>
          <p:cNvPr id="5" name="وسيلة شرح مع سهم إلى الأعلى 4">
            <a:hlinkClick r:id="rId5"/>
          </p:cNvPr>
          <p:cNvSpPr/>
          <p:nvPr/>
        </p:nvSpPr>
        <p:spPr>
          <a:xfrm>
            <a:off x="5169877" y="2764496"/>
            <a:ext cx="2602523" cy="2335042"/>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smtClean="0"/>
              <a:t>اضغط هنا</a:t>
            </a:r>
            <a:endParaRPr lang="ar-SA" sz="4400" b="1" dirty="0"/>
          </a:p>
        </p:txBody>
      </p:sp>
    </p:spTree>
    <p:extLst>
      <p:ext uri="{BB962C8B-B14F-4D97-AF65-F5344CB8AC3E}">
        <p14:creationId xmlns:p14="http://schemas.microsoft.com/office/powerpoint/2010/main" val="1224842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anim calcmode="lin" valueType="num">
                                      <p:cBhvr>
                                        <p:cTn id="26" dur="2000" fill="hold"/>
                                        <p:tgtEl>
                                          <p:spTgt spid="2"/>
                                        </p:tgtEl>
                                        <p:attrNameLst>
                                          <p:attrName>ppt_w</p:attrName>
                                        </p:attrNameLst>
                                      </p:cBhvr>
                                      <p:tavLst>
                                        <p:tav tm="0" fmla="#ppt_w*sin(2.5*pi*$)">
                                          <p:val>
                                            <p:fltVal val="0"/>
                                          </p:val>
                                        </p:tav>
                                        <p:tav tm="100000">
                                          <p:val>
                                            <p:fltVal val="1"/>
                                          </p:val>
                                        </p:tav>
                                      </p:tavLst>
                                    </p:anim>
                                    <p:anim calcmode="lin" valueType="num">
                                      <p:cBhvr>
                                        <p:cTn id="27"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الْمَهامُ</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91627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360" y="-13063"/>
            <a:ext cx="3596639" cy="6858000"/>
          </a:xfrm>
          <a:prstGeom prst="rect">
            <a:avLst/>
          </a:prstGeom>
        </p:spPr>
      </p:pic>
      <p:sp>
        <p:nvSpPr>
          <p:cNvPr id="3" name="مربع نص 2"/>
          <p:cNvSpPr txBox="1"/>
          <p:nvPr/>
        </p:nvSpPr>
        <p:spPr>
          <a:xfrm>
            <a:off x="8898177" y="404947"/>
            <a:ext cx="2991004" cy="2160591"/>
          </a:xfrm>
          <a:prstGeom prst="rect">
            <a:avLst/>
          </a:prstGeom>
          <a:noFill/>
        </p:spPr>
        <p:txBody>
          <a:bodyPr wrap="square" rtlCol="0">
            <a:spAutoFit/>
          </a:bodyPr>
          <a:lstStyle/>
          <a:p>
            <a:pPr algn="ctr">
              <a:lnSpc>
                <a:spcPct val="200000"/>
              </a:lnSpc>
            </a:pPr>
            <a:r>
              <a:rPr lang="ar-SA" sz="5000" b="1" dirty="0" smtClean="0">
                <a:solidFill>
                  <a:srgbClr val="FF0000"/>
                </a:solidFill>
              </a:rPr>
              <a:t>نشاط تطبيقي</a:t>
            </a:r>
          </a:p>
          <a:p>
            <a:pPr>
              <a:lnSpc>
                <a:spcPct val="200000"/>
              </a:lnSpc>
            </a:pPr>
            <a:endParaRPr lang="en-US" sz="2000" dirty="0"/>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32" y="1110106"/>
            <a:ext cx="7339141" cy="45873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39025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2">
            <a:extLst>
              <a:ext uri="{28A0092B-C50C-407E-A947-70E740481C1C}">
                <a14:useLocalDpi xmlns:a14="http://schemas.microsoft.com/office/drawing/2010/main" val="0"/>
              </a:ext>
            </a:extLst>
          </a:blip>
          <a:srcRect l="76278"/>
          <a:stretch/>
        </p:blipFill>
        <p:spPr>
          <a:xfrm>
            <a:off x="9394943" y="0"/>
            <a:ext cx="2797057" cy="6858000"/>
          </a:xfrm>
          <a:prstGeom prst="rect">
            <a:avLst/>
          </a:prstGeom>
        </p:spPr>
      </p:pic>
      <p:sp>
        <p:nvSpPr>
          <p:cNvPr id="5" name="مربع نص 4"/>
          <p:cNvSpPr txBox="1"/>
          <p:nvPr/>
        </p:nvSpPr>
        <p:spPr>
          <a:xfrm>
            <a:off x="4898571" y="543594"/>
            <a:ext cx="4496372" cy="1200329"/>
          </a:xfrm>
          <a:prstGeom prst="rect">
            <a:avLst/>
          </a:prstGeom>
          <a:noFill/>
        </p:spPr>
        <p:txBody>
          <a:bodyPr wrap="square" rtlCol="0">
            <a:spAutoFit/>
          </a:bodyPr>
          <a:lstStyle/>
          <a:p>
            <a:r>
              <a:rPr lang="ar-SA" sz="7200" b="1" dirty="0" smtClean="0">
                <a:ln w="22225">
                  <a:solidFill>
                    <a:schemeClr val="accent2"/>
                  </a:solidFill>
                  <a:prstDash val="solid"/>
                </a:ln>
                <a:solidFill>
                  <a:schemeClr val="accent2">
                    <a:lumMod val="40000"/>
                    <a:lumOff val="60000"/>
                  </a:schemeClr>
                </a:solidFill>
              </a:rPr>
              <a:t>مُهِمْة أدائية :</a:t>
            </a:r>
          </a:p>
        </p:txBody>
      </p:sp>
      <p:sp>
        <p:nvSpPr>
          <p:cNvPr id="6" name="مستطيل ذو زاويتين مستديرتين في نفس الجانب 5"/>
          <p:cNvSpPr/>
          <p:nvPr/>
        </p:nvSpPr>
        <p:spPr>
          <a:xfrm>
            <a:off x="3540373" y="1770185"/>
            <a:ext cx="5767747" cy="4724400"/>
          </a:xfrm>
          <a:prstGeom prst="round2SameRect">
            <a:avLst/>
          </a:prstGeom>
        </p:spPr>
        <p:style>
          <a:lnRef idx="1">
            <a:schemeClr val="accent6"/>
          </a:lnRef>
          <a:fillRef idx="2">
            <a:schemeClr val="accent6"/>
          </a:fillRef>
          <a:effectRef idx="1">
            <a:schemeClr val="accent6"/>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Low"/>
            <a:r>
              <a:rPr lang="ar-SA"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aditional Arabic" pitchFamily="18" charset="-78"/>
                <a:cs typeface="Traditional Arabic" pitchFamily="18" charset="-78"/>
              </a:rPr>
              <a:t>اصنع بطاقة مربعة الشكل واكتب بداخلها رسالة لمعلمك، ثم زينها بشريط ملون حول البطاقة، ثم جد محيطها وسجله داخلها.</a:t>
            </a:r>
            <a:endParaRPr lang="ar-SA" sz="5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aditional Arabic" pitchFamily="18" charset="-78"/>
              <a:cs typeface="Traditional Arabic" pitchFamily="18" charset="-78"/>
            </a:endParaRPr>
          </a:p>
        </p:txBody>
      </p:sp>
      <p:pic>
        <p:nvPicPr>
          <p:cNvPr id="7" name="صورة 6"/>
          <p:cNvPicPr>
            <a:picLocks noChangeAspect="1"/>
          </p:cNvPicPr>
          <p:nvPr/>
        </p:nvPicPr>
        <p:blipFill rotWithShape="1">
          <a:blip r:embed="rId3">
            <a:extLst>
              <a:ext uri="{28A0092B-C50C-407E-A947-70E740481C1C}">
                <a14:useLocalDpi xmlns:a14="http://schemas.microsoft.com/office/drawing/2010/main" val="0"/>
              </a:ext>
            </a:extLst>
          </a:blip>
          <a:srcRect l="54167" t="27884" r="8493" b="6009"/>
          <a:stretch/>
        </p:blipFill>
        <p:spPr>
          <a:xfrm>
            <a:off x="222743" y="2813525"/>
            <a:ext cx="3235569" cy="3223847"/>
          </a:xfrm>
          <a:prstGeom prst="rect">
            <a:avLst/>
          </a:prstGeom>
        </p:spPr>
      </p:pic>
      <p:sp>
        <p:nvSpPr>
          <p:cNvPr id="8" name="مربع نص 7"/>
          <p:cNvSpPr txBox="1"/>
          <p:nvPr/>
        </p:nvSpPr>
        <p:spPr>
          <a:xfrm>
            <a:off x="785446" y="3270726"/>
            <a:ext cx="2180492" cy="1246495"/>
          </a:xfrm>
          <a:prstGeom prst="rect">
            <a:avLst/>
          </a:prstGeom>
          <a:noFill/>
        </p:spPr>
        <p:txBody>
          <a:bodyPr wrap="square" rtlCol="1">
            <a:spAutoFit/>
          </a:bodyPr>
          <a:lstStyle/>
          <a:p>
            <a:r>
              <a:rPr lang="ar-SA" sz="2500" b="1" dirty="0" smtClean="0">
                <a:solidFill>
                  <a:schemeClr val="accent6">
                    <a:lumMod val="75000"/>
                  </a:schemeClr>
                </a:solidFill>
              </a:rPr>
              <a:t>إلى معلمتي الغالية:</a:t>
            </a:r>
          </a:p>
          <a:p>
            <a:r>
              <a:rPr lang="ar-SA" sz="2500" b="1" dirty="0" smtClean="0">
                <a:solidFill>
                  <a:schemeClr val="accent6">
                    <a:lumMod val="75000"/>
                  </a:schemeClr>
                </a:solidFill>
              </a:rPr>
              <a:t>.....................</a:t>
            </a:r>
          </a:p>
          <a:p>
            <a:r>
              <a:rPr lang="ar-SA" sz="2500" b="1" dirty="0" smtClean="0">
                <a:solidFill>
                  <a:schemeClr val="accent6">
                    <a:lumMod val="75000"/>
                  </a:schemeClr>
                </a:solidFill>
              </a:rPr>
              <a:t>.....................</a:t>
            </a:r>
            <a:endParaRPr lang="ar-SA" sz="2500" b="1" dirty="0">
              <a:solidFill>
                <a:schemeClr val="accent6">
                  <a:lumMod val="75000"/>
                </a:schemeClr>
              </a:solidFill>
            </a:endParaRPr>
          </a:p>
        </p:txBody>
      </p:sp>
      <p:sp>
        <p:nvSpPr>
          <p:cNvPr id="9" name="مربع نص 8"/>
          <p:cNvSpPr txBox="1"/>
          <p:nvPr/>
        </p:nvSpPr>
        <p:spPr>
          <a:xfrm>
            <a:off x="750281" y="4983278"/>
            <a:ext cx="2180492" cy="861774"/>
          </a:xfrm>
          <a:prstGeom prst="rect">
            <a:avLst/>
          </a:prstGeom>
          <a:noFill/>
        </p:spPr>
        <p:txBody>
          <a:bodyPr wrap="square" rtlCol="1">
            <a:spAutoFit/>
          </a:bodyPr>
          <a:lstStyle/>
          <a:p>
            <a:pPr algn="ctr"/>
            <a:r>
              <a:rPr lang="ar-SA" sz="2500" b="1" dirty="0" smtClean="0">
                <a:solidFill>
                  <a:srgbClr val="7030A0"/>
                </a:solidFill>
              </a:rPr>
              <a:t>محيط البطاقة  ......................</a:t>
            </a:r>
            <a:endParaRPr lang="ar-SA" sz="2500" b="1" dirty="0">
              <a:solidFill>
                <a:srgbClr val="7030A0"/>
              </a:solidFill>
            </a:endParaRPr>
          </a:p>
        </p:txBody>
      </p:sp>
    </p:spTree>
    <p:extLst>
      <p:ext uri="{BB962C8B-B14F-4D97-AF65-F5344CB8AC3E}">
        <p14:creationId xmlns:p14="http://schemas.microsoft.com/office/powerpoint/2010/main" val="2050984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8203"/>
          </a:xfrm>
          <a:prstGeom prst="rect">
            <a:avLst/>
          </a:prstGeom>
        </p:spPr>
      </p:pic>
      <p:sp>
        <p:nvSpPr>
          <p:cNvPr id="4" name="مربع نص 3"/>
          <p:cNvSpPr txBox="1"/>
          <p:nvPr/>
        </p:nvSpPr>
        <p:spPr>
          <a:xfrm>
            <a:off x="1543593" y="352697"/>
            <a:ext cx="9390018" cy="5509200"/>
          </a:xfrm>
          <a:prstGeom prst="rect">
            <a:avLst/>
          </a:prstGeom>
          <a:noFill/>
        </p:spPr>
        <p:txBody>
          <a:bodyPr wrap="square" rtlCol="0">
            <a:spAutoFit/>
          </a:bodyPr>
          <a:lstStyle/>
          <a:p>
            <a:pPr algn="ctr">
              <a:lnSpc>
                <a:spcPct val="150000"/>
              </a:lnSpc>
            </a:pPr>
            <a:r>
              <a:rPr lang="ar-SA" sz="6600" b="1" dirty="0" smtClean="0">
                <a:solidFill>
                  <a:srgbClr val="C00000"/>
                </a:solidFill>
              </a:rPr>
              <a:t>وفقكم الله يا أبطال </a:t>
            </a:r>
          </a:p>
          <a:p>
            <a:pPr algn="ctr">
              <a:lnSpc>
                <a:spcPct val="150000"/>
              </a:lnSpc>
            </a:pPr>
            <a:r>
              <a:rPr lang="ar-SA" sz="6600" b="1" dirty="0" smtClean="0">
                <a:solidFill>
                  <a:srgbClr val="C00000"/>
                </a:solidFill>
              </a:rPr>
              <a:t>أحسنتم </a:t>
            </a:r>
          </a:p>
          <a:p>
            <a:pPr algn="ctr"/>
            <a:endParaRPr lang="ar-SA" sz="6600" b="1" dirty="0" smtClean="0">
              <a:solidFill>
                <a:srgbClr val="C00000"/>
              </a:solidFill>
            </a:endParaRPr>
          </a:p>
          <a:p>
            <a:pPr algn="l"/>
            <a:r>
              <a:rPr lang="ar-SA" sz="8800" b="1" dirty="0" smtClean="0">
                <a:solidFill>
                  <a:schemeClr val="tx2"/>
                </a:solidFill>
              </a:rPr>
              <a:t>إلى اللقــــاء</a:t>
            </a:r>
            <a:endParaRPr lang="en-US" sz="8800" b="1" dirty="0">
              <a:solidFill>
                <a:schemeClr val="tx2"/>
              </a:solidFill>
            </a:endParaRPr>
          </a:p>
        </p:txBody>
      </p:sp>
      <p:sp>
        <p:nvSpPr>
          <p:cNvPr id="6" name="وجه ضاحك 5"/>
          <p:cNvSpPr/>
          <p:nvPr/>
        </p:nvSpPr>
        <p:spPr>
          <a:xfrm rot="20079790">
            <a:off x="463659" y="422227"/>
            <a:ext cx="1937396" cy="1720019"/>
          </a:xfrm>
          <a:prstGeom prst="smileyFac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58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مستطيل 4"/>
          <p:cNvSpPr/>
          <p:nvPr/>
        </p:nvSpPr>
        <p:spPr>
          <a:xfrm>
            <a:off x="1898384" y="1804740"/>
            <a:ext cx="8395247" cy="267765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000" b="1" dirty="0" smtClean="0">
                <a:ln/>
                <a:solidFill>
                  <a:srgbClr val="FF0000"/>
                </a:solidFill>
              </a:rPr>
              <a:t>الهَــــدَف</a:t>
            </a:r>
          </a:p>
          <a:p>
            <a:pPr algn="ctr"/>
            <a:r>
              <a:rPr lang="ar-SA" sz="5400" b="1" cap="none" spc="0" dirty="0" smtClean="0">
                <a:ln/>
                <a:solidFill>
                  <a:schemeClr val="accent4"/>
                </a:solidFill>
                <a:effectLst/>
              </a:rPr>
              <a:t>-أن يتعرف الطالب إلى مفهوم المحيط</a:t>
            </a:r>
          </a:p>
          <a:p>
            <a:pPr algn="ctr"/>
            <a:r>
              <a:rPr lang="ar-SA" sz="5400" b="1" cap="none" spc="0" dirty="0" smtClean="0">
                <a:ln/>
                <a:solidFill>
                  <a:schemeClr val="accent4"/>
                </a:solidFill>
                <a:effectLst/>
              </a:rPr>
              <a:t> </a:t>
            </a:r>
            <a:endParaRPr lang="ar-SA" sz="5400" b="1" cap="none" spc="0" dirty="0">
              <a:ln/>
              <a:solidFill>
                <a:schemeClr val="accent4"/>
              </a:solidFill>
              <a:effectLst/>
            </a:endParaRPr>
          </a:p>
        </p:txBody>
      </p:sp>
    </p:spTree>
    <p:extLst>
      <p:ext uri="{BB962C8B-B14F-4D97-AF65-F5344CB8AC3E}">
        <p14:creationId xmlns:p14="http://schemas.microsoft.com/office/powerpoint/2010/main" val="9109251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679269" y="1478168"/>
            <a:ext cx="6596741"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نَشاط كاشف</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grpSp>
        <p:nvGrpSpPr>
          <p:cNvPr id="5" name="مجموعة 4"/>
          <p:cNvGrpSpPr/>
          <p:nvPr/>
        </p:nvGrpSpPr>
        <p:grpSpPr>
          <a:xfrm>
            <a:off x="561703" y="5381897"/>
            <a:ext cx="3252651" cy="1371600"/>
            <a:chOff x="561703" y="5381897"/>
            <a:chExt cx="3252651" cy="1371600"/>
          </a:xfrm>
        </p:grpSpPr>
        <p:sp>
          <p:nvSpPr>
            <p:cNvPr id="3" name="سهم إلى اليمين 2"/>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ربع نص 3"/>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2627925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2" y="0"/>
            <a:ext cx="12192000" cy="6858000"/>
          </a:xfrm>
          <a:prstGeom prst="rect">
            <a:avLst/>
          </a:prstGeom>
        </p:spPr>
      </p:pic>
      <p:sp>
        <p:nvSpPr>
          <p:cNvPr id="3" name="مربع نص 2"/>
          <p:cNvSpPr txBox="1"/>
          <p:nvPr/>
        </p:nvSpPr>
        <p:spPr>
          <a:xfrm>
            <a:off x="6658707" y="621323"/>
            <a:ext cx="4607170" cy="861774"/>
          </a:xfrm>
          <a:prstGeom prst="rect">
            <a:avLst/>
          </a:prstGeom>
          <a:noFill/>
        </p:spPr>
        <p:txBody>
          <a:bodyPr wrap="square" rtlCol="1">
            <a:spAutoFit/>
          </a:bodyPr>
          <a:lstStyle/>
          <a:p>
            <a:r>
              <a:rPr lang="ar-SA" sz="5000" b="1" dirty="0" smtClean="0">
                <a:solidFill>
                  <a:srgbClr val="FFFF00"/>
                </a:solidFill>
                <a:latin typeface="Traditional Arabic" pitchFamily="18" charset="-78"/>
                <a:cs typeface="Traditional Arabic" pitchFamily="18" charset="-78"/>
              </a:rPr>
              <a:t>قصة المزارع  والأرانب</a:t>
            </a:r>
            <a:endParaRPr lang="ar-SA" sz="5000" b="1" dirty="0">
              <a:solidFill>
                <a:srgbClr val="FFFF00"/>
              </a:solidFill>
              <a:latin typeface="Traditional Arabic" pitchFamily="18" charset="-78"/>
              <a:cs typeface="Traditional Arabic" pitchFamily="18" charset="-78"/>
            </a:endParaRPr>
          </a:p>
        </p:txBody>
      </p:sp>
      <p:pic>
        <p:nvPicPr>
          <p:cNvPr id="7" name="صورة 6"/>
          <p:cNvPicPr>
            <a:picLocks noChangeAspect="1"/>
          </p:cNvPicPr>
          <p:nvPr/>
        </p:nvPicPr>
        <p:blipFill rotWithShape="1">
          <a:blip r:embed="rId3">
            <a:extLst>
              <a:ext uri="{28A0092B-C50C-407E-A947-70E740481C1C}">
                <a14:useLocalDpi xmlns:a14="http://schemas.microsoft.com/office/drawing/2010/main" val="0"/>
              </a:ext>
            </a:extLst>
          </a:blip>
          <a:srcRect r="32145"/>
          <a:stretch/>
        </p:blipFill>
        <p:spPr>
          <a:xfrm>
            <a:off x="480646" y="375138"/>
            <a:ext cx="4384432" cy="5920154"/>
          </a:xfrm>
          <a:prstGeom prst="rect">
            <a:avLst/>
          </a:prstGeom>
        </p:spPr>
      </p:pic>
      <p:pic>
        <p:nvPicPr>
          <p:cNvPr id="9" name="صورة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3458307" y="375138"/>
            <a:ext cx="3411415" cy="6072553"/>
          </a:xfrm>
          <a:prstGeom prst="rect">
            <a:avLst/>
          </a:prstGeom>
        </p:spPr>
      </p:pic>
      <p:sp>
        <p:nvSpPr>
          <p:cNvPr id="10" name="مربع نص 9"/>
          <p:cNvSpPr txBox="1"/>
          <p:nvPr/>
        </p:nvSpPr>
        <p:spPr>
          <a:xfrm>
            <a:off x="6189784" y="1305485"/>
            <a:ext cx="5392615" cy="5078313"/>
          </a:xfrm>
          <a:prstGeom prst="rect">
            <a:avLst/>
          </a:prstGeom>
          <a:noFill/>
        </p:spPr>
        <p:txBody>
          <a:bodyPr wrap="square" rtlCol="1">
            <a:spAutoFit/>
          </a:bodyPr>
          <a:lstStyle/>
          <a:p>
            <a:pPr algn="justLow"/>
            <a:r>
              <a:rPr lang="ar-SA" b="1" dirty="0">
                <a:solidFill>
                  <a:schemeClr val="accent6">
                    <a:lumMod val="20000"/>
                    <a:lumOff val="80000"/>
                  </a:schemeClr>
                </a:solidFill>
                <a:latin typeface="Traditional Arabic" pitchFamily="18" charset="-78"/>
                <a:cs typeface="Traditional Arabic" pitchFamily="18" charset="-78"/>
              </a:rPr>
              <a:t> </a:t>
            </a:r>
            <a:r>
              <a:rPr lang="ar-SA" b="1" dirty="0" smtClean="0">
                <a:solidFill>
                  <a:schemeClr val="accent6">
                    <a:lumMod val="20000"/>
                    <a:lumOff val="80000"/>
                  </a:schemeClr>
                </a:solidFill>
                <a:latin typeface="Traditional Arabic" pitchFamily="18" charset="-78"/>
                <a:cs typeface="Traditional Arabic" pitchFamily="18" charset="-78"/>
              </a:rPr>
              <a:t>       </a:t>
            </a:r>
            <a:r>
              <a:rPr lang="ar-SA" sz="3600" b="1" dirty="0" smtClean="0">
                <a:solidFill>
                  <a:schemeClr val="accent6">
                    <a:lumMod val="20000"/>
                    <a:lumOff val="80000"/>
                  </a:schemeClr>
                </a:solidFill>
                <a:latin typeface="Traditional Arabic" pitchFamily="18" charset="-78"/>
                <a:cs typeface="Traditional Arabic" pitchFamily="18" charset="-78"/>
              </a:rPr>
              <a:t>لاحظ </a:t>
            </a:r>
            <a:r>
              <a:rPr lang="ar-SA" sz="3600" b="1" dirty="0">
                <a:solidFill>
                  <a:schemeClr val="accent6">
                    <a:lumMod val="20000"/>
                    <a:lumOff val="80000"/>
                  </a:schemeClr>
                </a:solidFill>
                <a:latin typeface="Traditional Arabic" pitchFamily="18" charset="-78"/>
                <a:cs typeface="Traditional Arabic" pitchFamily="18" charset="-78"/>
              </a:rPr>
              <a:t>مزارع أن محصول الجزر في مزرعته ينقص شيئا فشيئًا، فقرر أن يراقب ليلًا لكي يعرف من الذي يسرق المحصول، وإذا بقطيع من الأرانب يهجم واحدًا تلو الآخر على المحصول ويأكلون منه إلى أن قضوا على أكثر الإنتاج من الجزر.</a:t>
            </a:r>
            <a:endParaRPr lang="en-US" sz="3600" dirty="0">
              <a:solidFill>
                <a:schemeClr val="accent6">
                  <a:lumMod val="20000"/>
                  <a:lumOff val="80000"/>
                </a:schemeClr>
              </a:solidFill>
              <a:latin typeface="Traditional Arabic" pitchFamily="18" charset="-78"/>
              <a:cs typeface="Traditional Arabic" pitchFamily="18" charset="-78"/>
            </a:endParaRPr>
          </a:p>
          <a:p>
            <a:pPr algn="justLow"/>
            <a:r>
              <a:rPr lang="ar-SA" sz="3600" b="1" dirty="0">
                <a:solidFill>
                  <a:schemeClr val="accent6">
                    <a:lumMod val="20000"/>
                    <a:lumOff val="80000"/>
                  </a:schemeClr>
                </a:solidFill>
                <a:latin typeface="Traditional Arabic" pitchFamily="18" charset="-78"/>
                <a:cs typeface="Traditional Arabic" pitchFamily="18" charset="-78"/>
              </a:rPr>
              <a:t>    </a:t>
            </a:r>
            <a:r>
              <a:rPr lang="ar-SA" sz="3600" b="1" dirty="0" smtClean="0">
                <a:solidFill>
                  <a:schemeClr val="accent6">
                    <a:lumMod val="20000"/>
                    <a:lumOff val="80000"/>
                  </a:schemeClr>
                </a:solidFill>
                <a:latin typeface="Traditional Arabic" pitchFamily="18" charset="-78"/>
                <a:cs typeface="Traditional Arabic" pitchFamily="18" charset="-78"/>
              </a:rPr>
              <a:t>هيا بنا يا أحبائي نساعد المزارع في إيجاد حل للحفاظ على محصوله.</a:t>
            </a:r>
            <a:endParaRPr lang="en-US" sz="3600" dirty="0">
              <a:solidFill>
                <a:schemeClr val="accent6">
                  <a:lumMod val="20000"/>
                  <a:lumOff val="80000"/>
                </a:schemeClr>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2671228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0" y="104503"/>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1332412" y="1478168"/>
            <a:ext cx="5447212"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الْعَرْض</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grpSp>
        <p:nvGrpSpPr>
          <p:cNvPr id="4" name="مجموعة 3"/>
          <p:cNvGrpSpPr/>
          <p:nvPr/>
        </p:nvGrpSpPr>
        <p:grpSpPr>
          <a:xfrm>
            <a:off x="561703" y="5381897"/>
            <a:ext cx="3252651" cy="1371600"/>
            <a:chOff x="561703" y="5381897"/>
            <a:chExt cx="3252651" cy="1371600"/>
          </a:xfrm>
        </p:grpSpPr>
        <p:sp>
          <p:nvSpPr>
            <p:cNvPr id="5" name="سهم إلى اليمين 4"/>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ربع نص 5"/>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241657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صورة 4"/>
          <p:cNvPicPr>
            <a:picLocks noChangeAspect="1"/>
          </p:cNvPicPr>
          <p:nvPr/>
        </p:nvPicPr>
        <p:blipFill rotWithShape="1">
          <a:blip r:embed="rId3">
            <a:extLst>
              <a:ext uri="{28A0092B-C50C-407E-A947-70E740481C1C}">
                <a14:useLocalDpi xmlns:a14="http://schemas.microsoft.com/office/drawing/2010/main" val="0"/>
              </a:ext>
            </a:extLst>
          </a:blip>
          <a:srcRect t="19062"/>
          <a:stretch/>
        </p:blipFill>
        <p:spPr>
          <a:xfrm>
            <a:off x="1453657" y="1266092"/>
            <a:ext cx="3927231" cy="3906708"/>
          </a:xfrm>
          <a:prstGeom prst="rect">
            <a:avLst/>
          </a:prstGeom>
        </p:spPr>
      </p:pic>
      <p:pic>
        <p:nvPicPr>
          <p:cNvPr id="8" name="صورة 7"/>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453656" y="4574925"/>
            <a:ext cx="3938953" cy="627185"/>
          </a:xfrm>
          <a:prstGeom prst="rect">
            <a:avLst/>
          </a:prstGeom>
        </p:spPr>
      </p:pic>
      <p:pic>
        <p:nvPicPr>
          <p:cNvPr id="10" name="صورة 9"/>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10800000">
            <a:off x="1430208" y="1248501"/>
            <a:ext cx="3950684" cy="627185"/>
          </a:xfrm>
          <a:prstGeom prst="rect">
            <a:avLst/>
          </a:prstGeom>
        </p:spPr>
      </p:pic>
      <p:pic>
        <p:nvPicPr>
          <p:cNvPr id="11" name="صورة 10"/>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5400000">
            <a:off x="3113950" y="2905854"/>
            <a:ext cx="3906706" cy="627185"/>
          </a:xfrm>
          <a:prstGeom prst="rect">
            <a:avLst/>
          </a:prstGeom>
        </p:spPr>
      </p:pic>
      <p:pic>
        <p:nvPicPr>
          <p:cNvPr id="12" name="صورة 11"/>
          <p:cNvPicPr>
            <a:picLocks noChangeAspect="1"/>
          </p:cNvPicPr>
          <p:nvPr/>
        </p:nvPicPr>
        <p:blipFill rotWithShape="1">
          <a:blip r:embed="rId4">
            <a:extLst>
              <a:ext uri="{BEBA8EAE-BF5A-486C-A8C5-ECC9F3942E4B}">
                <a14:imgProps xmlns:a14="http://schemas.microsoft.com/office/drawing/2010/main">
                  <a14:imgLayer r:embed="rId5">
                    <a14:imgEffect>
                      <a14:backgroundRemoval t="50875" b="91875" l="250" r="98750"/>
                    </a14:imgEffect>
                  </a14:imgLayer>
                </a14:imgProps>
              </a:ext>
              <a:ext uri="{28A0092B-C50C-407E-A947-70E740481C1C}">
                <a14:useLocalDpi xmlns:a14="http://schemas.microsoft.com/office/drawing/2010/main" val="0"/>
              </a:ext>
            </a:extLst>
          </a:blip>
          <a:srcRect l="3228" t="56113" r="3653" b="11235"/>
          <a:stretch/>
        </p:blipFill>
        <p:spPr>
          <a:xfrm rot="5400000">
            <a:off x="-190511" y="2916116"/>
            <a:ext cx="3927231" cy="627185"/>
          </a:xfrm>
          <a:prstGeom prst="rect">
            <a:avLst/>
          </a:prstGeom>
        </p:spPr>
      </p:pic>
      <p:sp>
        <p:nvSpPr>
          <p:cNvPr id="13" name="مربع نص 12"/>
          <p:cNvSpPr txBox="1"/>
          <p:nvPr/>
        </p:nvSpPr>
        <p:spPr>
          <a:xfrm>
            <a:off x="7678615" y="627183"/>
            <a:ext cx="3962399" cy="2400657"/>
          </a:xfrm>
          <a:prstGeom prst="rect">
            <a:avLst/>
          </a:prstGeom>
          <a:noFill/>
        </p:spPr>
        <p:txBody>
          <a:bodyPr wrap="square" rtlCol="1">
            <a:spAutoFit/>
          </a:bodyPr>
          <a:lstStyle/>
          <a:p>
            <a:pPr algn="justLow"/>
            <a:r>
              <a:rPr lang="ar-SA" sz="5000" b="1" dirty="0" smtClean="0">
                <a:solidFill>
                  <a:srgbClr val="FFC000"/>
                </a:solidFill>
                <a:latin typeface="Traditional Arabic" pitchFamily="18" charset="-78"/>
                <a:cs typeface="Traditional Arabic" pitchFamily="18" charset="-78"/>
              </a:rPr>
              <a:t>هيا بنا نساعد المزارع في وضع السياج حول مزرعته</a:t>
            </a:r>
            <a:endParaRPr lang="ar-SA" sz="5000" b="1" dirty="0">
              <a:solidFill>
                <a:srgbClr val="FFC000"/>
              </a:solidFill>
              <a:latin typeface="Traditional Arabic" pitchFamily="18" charset="-78"/>
              <a:cs typeface="Traditional Arabic" pitchFamily="18" charset="-78"/>
            </a:endParaRPr>
          </a:p>
        </p:txBody>
      </p:sp>
      <p:pic>
        <p:nvPicPr>
          <p:cNvPr id="14" name="صورة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6928336" y="2526495"/>
            <a:ext cx="3411415" cy="3475720"/>
          </a:xfrm>
          <a:prstGeom prst="rect">
            <a:avLst/>
          </a:prstGeom>
        </p:spPr>
      </p:pic>
    </p:spTree>
    <p:extLst>
      <p:ext uri="{BB962C8B-B14F-4D97-AF65-F5344CB8AC3E}">
        <p14:creationId xmlns:p14="http://schemas.microsoft.com/office/powerpoint/2010/main" val="59155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3195</TotalTime>
  <Words>615</Words>
  <Application>Microsoft Office PowerPoint</Application>
  <PresentationFormat>Personnalisé</PresentationFormat>
  <Paragraphs>167</Paragraphs>
  <Slides>44</Slides>
  <Notes>0</Notes>
  <HiddenSlides>0</HiddenSlides>
  <MMClips>2</MMClips>
  <ScaleCrop>false</ScaleCrop>
  <HeadingPairs>
    <vt:vector size="4" baseType="variant">
      <vt:variant>
        <vt:lpstr>Thème</vt:lpstr>
      </vt:variant>
      <vt:variant>
        <vt:i4>1</vt:i4>
      </vt:variant>
      <vt:variant>
        <vt:lpstr>Titres des diapositives</vt:lpstr>
      </vt:variant>
      <vt:variant>
        <vt:i4>44</vt:i4>
      </vt:variant>
    </vt:vector>
  </HeadingPairs>
  <TitlesOfParts>
    <vt:vector size="45" baseType="lpstr">
      <vt:lpstr>نسق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داود ابو مويس</Manager>
  <Company>الملتقى التربوي</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بربوينت درس محيط المربع رياضيات للصف الرابع الوحدة العاشرة الفصل الثاني</dc:title>
  <dc:subject>بربوينت محيط المربع رياضيات للصف الرابع الوحدة العاشرة الفصل الثاني</dc:subject>
  <dc:creator>الملتقى التربوي</dc:creator>
  <cp:keywords>رياضيات; الصف الرابع; الفصل الثاني</cp:keywords>
  <dc:description>بربوينت رياضيات للصف الرابع الوحدة العاشرة الفصل الثاني محيط المربع</dc:description>
  <cp:lastModifiedBy>HDNL2GSR557</cp:lastModifiedBy>
  <cp:revision>67</cp:revision>
  <dcterms:created xsi:type="dcterms:W3CDTF">2021-03-08T23:44:21Z</dcterms:created>
  <dcterms:modified xsi:type="dcterms:W3CDTF">2021-03-09T01:15:51Z</dcterms:modified>
  <cp:category>عرض بوربوينت; رياضيات; الصف الرابع</cp:category>
</cp:coreProperties>
</file>