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4" r:id="rId8"/>
    <p:sldId id="283" r:id="rId9"/>
    <p:sldId id="272" r:id="rId10"/>
    <p:sldId id="276" r:id="rId11"/>
    <p:sldId id="280" r:id="rId12"/>
    <p:sldId id="354" r:id="rId13"/>
    <p:sldId id="285" r:id="rId14"/>
    <p:sldId id="271" r:id="rId15"/>
    <p:sldId id="264" r:id="rId16"/>
    <p:sldId id="273" r:id="rId17"/>
    <p:sldId id="270" r:id="rId18"/>
    <p:sldId id="274" r:id="rId19"/>
    <p:sldId id="268" r:id="rId20"/>
    <p:sldId id="267" r:id="rId21"/>
    <p:sldId id="288" r:id="rId22"/>
    <p:sldId id="289" r:id="rId23"/>
    <p:sldId id="290" r:id="rId24"/>
    <p:sldId id="291" r:id="rId25"/>
    <p:sldId id="292" r:id="rId26"/>
    <p:sldId id="293" r:id="rId27"/>
    <p:sldId id="355" r:id="rId28"/>
    <p:sldId id="356" r:id="rId29"/>
    <p:sldId id="295" r:id="rId30"/>
    <p:sldId id="357" r:id="rId31"/>
    <p:sldId id="296" r:id="rId32"/>
    <p:sldId id="297" r:id="rId33"/>
    <p:sldId id="358" r:id="rId34"/>
    <p:sldId id="359" r:id="rId35"/>
    <p:sldId id="303" r:id="rId36"/>
    <p:sldId id="304" r:id="rId37"/>
    <p:sldId id="305" r:id="rId38"/>
    <p:sldId id="306" r:id="rId39"/>
    <p:sldId id="307" r:id="rId40"/>
    <p:sldId id="308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21" r:id="rId49"/>
    <p:sldId id="318" r:id="rId50"/>
    <p:sldId id="320" r:id="rId51"/>
    <p:sldId id="360" r:id="rId52"/>
    <p:sldId id="319" r:id="rId53"/>
    <p:sldId id="324" r:id="rId54"/>
    <p:sldId id="325" r:id="rId55"/>
    <p:sldId id="326" r:id="rId56"/>
    <p:sldId id="322" r:id="rId57"/>
    <p:sldId id="327" r:id="rId58"/>
    <p:sldId id="328" r:id="rId59"/>
    <p:sldId id="329" r:id="rId60"/>
    <p:sldId id="330" r:id="rId61"/>
    <p:sldId id="353" r:id="rId62"/>
    <p:sldId id="332" r:id="rId6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169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uizizz.com/join/quiz/60167d43d26b9b001db74606/start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2.xml"/><Relationship Id="rId6" Type="http://schemas.openxmlformats.org/officeDocument/2006/relationships/slide" Target="slide20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1.xml"/><Relationship Id="rId6" Type="http://schemas.openxmlformats.org/officeDocument/2006/relationships/slide" Target="slide20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uizizz.com/join/quiz/5ee8b91c9b7e3b001b396d15/start" TargetMode="Externa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wepal.net/library/?app=content.list&amp;level=4&amp;semester=2&amp;subject=2&amp;type=5&amp;submit=subm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3.xml"/><Relationship Id="rId6" Type="http://schemas.openxmlformats.org/officeDocument/2006/relationships/slide" Target="slide20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microsoft.com/office/2007/relationships/hdphoto" Target="../media/hdphoto7.wd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0.png"/><Relationship Id="rId4" Type="http://schemas.openxmlformats.org/officeDocument/2006/relationships/image" Target="../media/image1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uizizz.com/join/quiz/6016b29ea4f0b2001cb7569f/start" TargetMode="External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wepal.net/library/?app=content.list&amp;level=4&amp;semester=2&amp;subject=2&amp;type=2&amp;submit=submi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7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36431" y="833735"/>
            <a:ext cx="8733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فيديو (خصائص متوازي المستطيلات)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فيديو (1)خصائص متوازي المستطيلات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5015" y="2028092"/>
            <a:ext cx="9272954" cy="42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911969" y="56270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اسم المجسم الذي أمامنا: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كعب 4"/>
          <p:cNvSpPr/>
          <p:nvPr/>
        </p:nvSpPr>
        <p:spPr>
          <a:xfrm>
            <a:off x="1324706" y="2332890"/>
            <a:ext cx="4677508" cy="2682153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1295400" y="650505"/>
            <a:ext cx="399756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متوازي مستطيلات </a:t>
            </a:r>
            <a:endParaRPr lang="ar-SA" sz="50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92969" y="1886979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الأوجه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292969" y="2825262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الرؤوس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16416" y="385358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حروفه؟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5249009" y="2948352"/>
            <a:ext cx="131885" cy="12309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5307624" y="2051536"/>
            <a:ext cx="0" cy="78544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4958863" y="1523999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رأس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832340" y="3853588"/>
            <a:ext cx="13950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486509" y="3291934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وجه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6025660" y="3578844"/>
            <a:ext cx="844065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5990491" y="2332890"/>
            <a:ext cx="0" cy="19900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6353909" y="2798058"/>
            <a:ext cx="8616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حرف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268308" y="2051536"/>
            <a:ext cx="5861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6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350370" y="2856802"/>
            <a:ext cx="5861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8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561386" y="3922876"/>
            <a:ext cx="879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12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0" grpId="0"/>
      <p:bldP spid="12" grpId="0" animBg="1"/>
      <p:bldP spid="15" grpId="0"/>
      <p:bldP spid="20" grpId="0"/>
      <p:bldP spid="27" grpId="0"/>
      <p:bldP spid="3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22031" y="586154"/>
            <a:ext cx="1107830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هيا بنا نبحث عن مجسمات على شكل </a:t>
            </a:r>
          </a:p>
          <a:p>
            <a:r>
              <a:rPr lang="ar-SA" sz="66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متوازي مستطيلات في غرفتنا</a:t>
            </a:r>
            <a:endParaRPr lang="ar-SA" sz="66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6953" y1="74862" x2="76953" y2="74862"/>
                        <a14:foregroundMark x1="74805" y1="85083" x2="74805" y2="85083"/>
                        <a14:foregroundMark x1="70703" y1="85912" x2="70703" y2="85912"/>
                        <a14:foregroundMark x1="52930" y1="84530" x2="52930" y2="84530"/>
                        <a14:foregroundMark x1="45117" y1="86188" x2="45117" y2="86188"/>
                        <a14:foregroundMark x1="37305" y1="76519" x2="37305" y2="76519"/>
                        <a14:foregroundMark x1="26758" y1="69890" x2="26758" y2="69890"/>
                        <a14:foregroundMark x1="23047" y1="46685" x2="23047" y2="46685"/>
                        <a14:foregroundMark x1="83008" y1="55249" x2="83008" y2="55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8" y="2590800"/>
            <a:ext cx="11605841" cy="39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979693" y="551207"/>
            <a:ext cx="827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س2 صفحة 101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03" y="1844193"/>
            <a:ext cx="9163712" cy="45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68918" y="1007926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813539" y="4295000"/>
            <a:ext cx="836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تمرير أفقي 4">
            <a:hlinkClick r:id="rId5"/>
          </p:cNvPr>
          <p:cNvSpPr/>
          <p:nvPr/>
        </p:nvSpPr>
        <p:spPr>
          <a:xfrm>
            <a:off x="3798277" y="3087522"/>
            <a:ext cx="4807437" cy="20471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b="1" dirty="0" smtClean="0"/>
              <a:t>اضغط هنا</a:t>
            </a:r>
            <a:endParaRPr lang="ar-SA" sz="4500" b="1" dirty="0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تطبيقي: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501"/>
            <a:ext cx="7186246" cy="61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572185" y="184946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28117"/>
              </p:ext>
            </p:extLst>
          </p:nvPr>
        </p:nvGraphicFramePr>
        <p:xfrm>
          <a:off x="2485289" y="1081929"/>
          <a:ext cx="7749626" cy="276324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74813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3874813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847394"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مكان العمل 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اسم المعلم/ة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بنات مراح رباح الثانوية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1) أسيل سعيد جبرين الحسنات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أبو عمّار الأساسية المختلطة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2) رانية فتحي علي صبح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ذكور حسن مصطفى الأساسية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3) منى عبدالله يوسف محمود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رياض الأقصى الأساسية المختلطة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4) ياسمين موسى أحمد الأطرش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5" name="مربع نص 3"/>
          <p:cNvSpPr txBox="1"/>
          <p:nvPr/>
        </p:nvSpPr>
        <p:spPr>
          <a:xfrm>
            <a:off x="2768823" y="3845169"/>
            <a:ext cx="6654353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4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7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71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572185" y="184946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07911"/>
              </p:ext>
            </p:extLst>
          </p:nvPr>
        </p:nvGraphicFramePr>
        <p:xfrm>
          <a:off x="2485289" y="1081929"/>
          <a:ext cx="7749626" cy="276324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74813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3874813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847394"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مكان العمل 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اسم المعلم/ة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بنات مراح رباح الثانوية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1) أسيل سعيد جبرين الحسنات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أبو عمّار الأساسية المختلطة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2) رانية فتحي علي صبح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ذكور حسن مصطفى الأساسية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3) منى عبدالله يوسف محمود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رياض الأقصى الأساسية المختلطة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4) ياسمين موسى أحمد الأطرش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5" name="مربع نص 3"/>
          <p:cNvSpPr txBox="1"/>
          <p:nvPr/>
        </p:nvSpPr>
        <p:spPr>
          <a:xfrm>
            <a:off x="2768823" y="3845169"/>
            <a:ext cx="6654353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4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29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1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23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90401" y="2144707"/>
            <a:ext cx="58112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حجم متوازي المستطيلات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59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85612" y="1804740"/>
            <a:ext cx="9220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-أن يتعرف الطالب إلى خصائص المكعب</a:t>
            </a:r>
            <a:r>
              <a:rPr lang="ar-SA" sz="5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84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70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49569" y="609600"/>
            <a:ext cx="10433539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هيا بنا أعزائي الطلبة نسمي المجسمات الآتية:</a:t>
            </a:r>
            <a:endParaRPr lang="ar-SA" sz="5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955964" y="5112472"/>
            <a:ext cx="214579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اسطوانة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096000" y="4863861"/>
            <a:ext cx="27966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متوازي مستطيلات</a:t>
            </a:r>
            <a:endParaRPr lang="ar-SA" sz="40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364058" y="5141700"/>
            <a:ext cx="214579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مكعب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49569" y="5335639"/>
            <a:ext cx="214579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مخروط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6" name="Picture 2" descr="C:\Users\Rania\Desktop\شعارات المبادرة\علبة بندور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3026" y1="22872" x2="83026" y2="22872"/>
                        <a14:foregroundMark x1="83026" y1="22872" x2="83026" y2="22872"/>
                        <a14:foregroundMark x1="83026" y1="22872" x2="83026" y2="22872"/>
                        <a14:foregroundMark x1="83026" y1="22872" x2="83026" y2="22872"/>
                        <a14:foregroundMark x1="90406" y1="34840" x2="90406" y2="34840"/>
                        <a14:foregroundMark x1="86162" y1="38963" x2="86162" y2="38963"/>
                        <a14:foregroundMark x1="81550" y1="40559" x2="81550" y2="40559"/>
                        <a14:foregroundMark x1="73801" y1="40957" x2="73801" y2="40957"/>
                        <a14:foregroundMark x1="67528" y1="41223" x2="67528" y2="41223"/>
                        <a14:foregroundMark x1="56089" y1="44681" x2="56089" y2="44681"/>
                        <a14:foregroundMark x1="94465" y1="33777" x2="94465" y2="33777"/>
                        <a14:foregroundMark x1="96679" y1="30053" x2="96679" y2="30053"/>
                        <a14:foregroundMark x1="98155" y1="25931" x2="98155" y2="25931"/>
                        <a14:foregroundMark x1="98155" y1="20213" x2="98155" y2="20213"/>
                        <a14:foregroundMark x1="31550" y1="23271" x2="31550" y2="23271"/>
                        <a14:foregroundMark x1="31550" y1="23271" x2="31550" y2="23271"/>
                        <a14:foregroundMark x1="31550" y1="23271" x2="31550" y2="23271"/>
                        <a14:foregroundMark x1="31550" y1="23271" x2="31550" y2="23271"/>
                        <a14:foregroundMark x1="31550" y1="23271" x2="31550" y2="23271"/>
                        <a14:foregroundMark x1="31550" y1="23271" x2="31550" y2="23271"/>
                        <a14:foregroundMark x1="30627" y1="40957" x2="30627" y2="40957"/>
                        <a14:foregroundMark x1="35793" y1="40957" x2="35793" y2="40957"/>
                        <a14:foregroundMark x1="35793" y1="40957" x2="35793" y2="40957"/>
                        <a14:foregroundMark x1="35793" y1="40957" x2="35793" y2="40957"/>
                        <a14:foregroundMark x1="1476" y1="26596" x2="1476" y2="13165"/>
                        <a14:foregroundMark x1="2952" y1="13830" x2="32657" y2="1064"/>
                        <a14:foregroundMark x1="33210" y1="1463" x2="58672" y2="0"/>
                        <a14:foregroundMark x1="57011" y1="0" x2="90959" y2="8644"/>
                        <a14:foregroundMark x1="92435" y1="21410" x2="92435" y2="21410"/>
                        <a14:foregroundMark x1="90406" y1="15426" x2="90406" y2="15426"/>
                        <a14:foregroundMark x1="90406" y1="15426" x2="90406" y2="15426"/>
                        <a14:foregroundMark x1="90406" y1="15426" x2="90406" y2="15426"/>
                        <a14:foregroundMark x1="90406" y1="15426" x2="38376" y2="2660"/>
                        <a14:foregroundMark x1="52952" y1="7181" x2="10886" y2="37500"/>
                        <a14:foregroundMark x1="40406" y1="17686" x2="65498" y2="39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77" y="1548319"/>
            <a:ext cx="1641231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8811" y1="49000" x2="89510" y2="58333"/>
                        <a14:foregroundMark x1="27972" y1="85333" x2="27972" y2="85333"/>
                        <a14:foregroundMark x1="29371" y1="79000" x2="19930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14" y="1815018"/>
            <a:ext cx="2724150" cy="2857500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337">
            <a:off x="3059263" y="1990725"/>
            <a:ext cx="2933700" cy="2876550"/>
          </a:xfrm>
          <a:prstGeom prst="rect">
            <a:avLst/>
          </a:prstGeom>
        </p:spPr>
      </p:pic>
      <p:pic>
        <p:nvPicPr>
          <p:cNvPr id="22" name="صورة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1136">
            <a:off x="524844" y="1548318"/>
            <a:ext cx="2874850" cy="437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3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كعب 4"/>
          <p:cNvSpPr/>
          <p:nvPr/>
        </p:nvSpPr>
        <p:spPr>
          <a:xfrm>
            <a:off x="1324706" y="2332890"/>
            <a:ext cx="4677508" cy="2682153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292969" y="1886979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الأوجه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292969" y="2825262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الرؤوس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16416" y="385358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حروفه؟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5249009" y="2948352"/>
            <a:ext cx="131885" cy="12309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5307624" y="2051536"/>
            <a:ext cx="0" cy="78544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4958863" y="1523999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رأس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832340" y="3853588"/>
            <a:ext cx="13950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486509" y="3291934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وجه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6025660" y="3578844"/>
            <a:ext cx="844065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5990491" y="2332890"/>
            <a:ext cx="0" cy="19900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6353909" y="2798058"/>
            <a:ext cx="8616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حرف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268308" y="2051536"/>
            <a:ext cx="5861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6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350370" y="2856802"/>
            <a:ext cx="5861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8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561386" y="3922876"/>
            <a:ext cx="8792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12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37139" y="656049"/>
            <a:ext cx="10433539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هيا بنا نستذكر معًا خواص متوازي المستطيلات</a:t>
            </a:r>
            <a:endParaRPr lang="ar-SA" sz="5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2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5" grpId="0"/>
      <p:bldP spid="20" grpId="0"/>
      <p:bldP spid="27" grpId="0"/>
      <p:bldP spid="3" grpId="0"/>
      <p:bldP spid="19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6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911969" y="56270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اسم المجسم الذي أمامنا: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كعب 4"/>
          <p:cNvSpPr/>
          <p:nvPr/>
        </p:nvSpPr>
        <p:spPr>
          <a:xfrm>
            <a:off x="2133600" y="2332891"/>
            <a:ext cx="2286008" cy="2215663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1295400" y="650505"/>
            <a:ext cx="399756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مكعب</a:t>
            </a:r>
            <a:endParaRPr lang="ar-SA" sz="50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92969" y="1886979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الأوجه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292969" y="2825262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الرؤوس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16416" y="385358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حروفه؟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39969" y="5050212"/>
            <a:ext cx="11283462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3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لنشاهد معا هذا الفيديو القصير للإجابة على الأسئلة السابقة</a:t>
            </a:r>
            <a:endParaRPr lang="ar-SA" sz="5300" b="1" dirty="0">
              <a:solidFill>
                <a:schemeClr val="accent2">
                  <a:lumMod val="20000"/>
                  <a:lumOff val="8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3795357" y="2854568"/>
            <a:ext cx="131885" cy="12309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865695" y="2016367"/>
            <a:ext cx="0" cy="78544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3387981" y="1430215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رأس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1336429" y="3853588"/>
            <a:ext cx="13950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1025767" y="3186427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وجه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4454778" y="3578844"/>
            <a:ext cx="844065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4419610" y="2332890"/>
            <a:ext cx="0" cy="16764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4989633" y="2880117"/>
            <a:ext cx="8616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حرف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3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0" grpId="0"/>
      <p:bldP spid="11" grpId="0"/>
      <p:bldP spid="12" grpId="0" animBg="1"/>
      <p:bldP spid="15" grpId="0"/>
      <p:bldP spid="20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5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426677" y="562708"/>
            <a:ext cx="8030308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نشاهد فيديو عن خواص المكعب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خصائص المكعب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1168" y="1441939"/>
            <a:ext cx="824132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911969" y="56270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اسم المجسم الذي أمامنا: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كعب 4"/>
          <p:cNvSpPr/>
          <p:nvPr/>
        </p:nvSpPr>
        <p:spPr>
          <a:xfrm>
            <a:off x="2133600" y="2332891"/>
            <a:ext cx="2286008" cy="2215663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1295400" y="650505"/>
            <a:ext cx="399756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مكعب</a:t>
            </a:r>
            <a:endParaRPr lang="ar-SA" sz="50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92969" y="1886979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الأوجه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292969" y="2825262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الرؤوس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16416" y="385358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حروفه؟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3795357" y="2854568"/>
            <a:ext cx="131885" cy="12309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865695" y="2016367"/>
            <a:ext cx="0" cy="78544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3387981" y="1430215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رأس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1336429" y="3853588"/>
            <a:ext cx="13950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1025767" y="3186427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وجه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4454778" y="3578844"/>
            <a:ext cx="844065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4419610" y="2332890"/>
            <a:ext cx="0" cy="16764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4989633" y="2880117"/>
            <a:ext cx="8616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حرف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174523" y="1908758"/>
            <a:ext cx="78544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C00000"/>
                </a:solidFill>
              </a:rPr>
              <a:t>6</a:t>
            </a:r>
            <a:endParaRPr lang="ar-SA" sz="5000" b="1" dirty="0">
              <a:solidFill>
                <a:srgbClr val="C0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069015" y="2801813"/>
            <a:ext cx="78544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C00000"/>
                </a:solidFill>
              </a:rPr>
              <a:t>8</a:t>
            </a:r>
            <a:endParaRPr lang="ar-SA" sz="5000" b="1" dirty="0">
              <a:solidFill>
                <a:srgbClr val="C0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069015" y="3817369"/>
            <a:ext cx="10668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C00000"/>
                </a:solidFill>
              </a:rPr>
              <a:t>12</a:t>
            </a:r>
            <a:endParaRPr lang="ar-SA" sz="5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0" grpId="0"/>
      <p:bldP spid="12" grpId="0" animBg="1"/>
      <p:bldP spid="15" grpId="0"/>
      <p:bldP spid="20" grpId="0"/>
      <p:bldP spid="27" grpId="0"/>
      <p:bldP spid="3" grpId="0"/>
      <p:bldP spid="19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22031" y="586154"/>
            <a:ext cx="1107830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هيا بنا نبحث عن مجسمات على شكل </a:t>
            </a:r>
          </a:p>
          <a:p>
            <a:r>
              <a:rPr lang="ar-SA" sz="66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مكعب في غرفتنا</a:t>
            </a:r>
            <a:endParaRPr lang="ar-SA" sz="66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6953" y1="74862" x2="76953" y2="74862"/>
                        <a14:foregroundMark x1="74805" y1="85083" x2="74805" y2="85083"/>
                        <a14:foregroundMark x1="70703" y1="85912" x2="70703" y2="85912"/>
                        <a14:foregroundMark x1="52930" y1="84530" x2="52930" y2="84530"/>
                        <a14:foregroundMark x1="45117" y1="86188" x2="45117" y2="86188"/>
                        <a14:foregroundMark x1="37305" y1="76519" x2="37305" y2="76519"/>
                        <a14:foregroundMark x1="26758" y1="69890" x2="26758" y2="69890"/>
                        <a14:foregroundMark x1="23047" y1="46685" x2="23047" y2="46685"/>
                        <a14:foregroundMark x1="83008" y1="55249" x2="83008" y2="55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8" y="2590800"/>
            <a:ext cx="11605841" cy="39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6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979693" y="551207"/>
            <a:ext cx="827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س4 صفحة 102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4" y="1464664"/>
            <a:ext cx="8768391" cy="47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2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1054858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989385" y="4406203"/>
            <a:ext cx="835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خماسي 4">
            <a:hlinkClick r:id="rId5"/>
          </p:cNvPr>
          <p:cNvSpPr/>
          <p:nvPr/>
        </p:nvSpPr>
        <p:spPr>
          <a:xfrm>
            <a:off x="5263659" y="3305914"/>
            <a:ext cx="2883877" cy="1557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500" b="1" dirty="0" smtClean="0">
                <a:latin typeface="Traditional Arabic" pitchFamily="18" charset="-78"/>
                <a:cs typeface="Traditional Arabic" pitchFamily="18" charset="-78"/>
              </a:rPr>
              <a:t>اضغط هنا</a:t>
            </a:r>
            <a:endParaRPr lang="ar-SA" sz="55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56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5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90401" y="2144707"/>
            <a:ext cx="58112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حجم متوازي المستطيلات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تطبيقي: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468925"/>
            <a:ext cx="7420708" cy="58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7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19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572185" y="184946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2884"/>
              </p:ext>
            </p:extLst>
          </p:nvPr>
        </p:nvGraphicFramePr>
        <p:xfrm>
          <a:off x="2485289" y="1081929"/>
          <a:ext cx="7749626" cy="276324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74813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3874813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847394"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مكان العمل 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اسم المعلم/ة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بنات مراح رباح الثانوية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1) أسيل سعيد جبرين الحسنات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أبو عمّار الأساسية المختلطة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2) رانية فتحي علي صبح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ذكور حسن مصطفى الأساسية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3) منى عبدالله يوسف محمود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رياض الأقصى الأساسية المختلطة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4) ياسمين موسى أحمد الأطرش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5" name="مربع نص 3"/>
          <p:cNvSpPr txBox="1"/>
          <p:nvPr/>
        </p:nvSpPr>
        <p:spPr>
          <a:xfrm>
            <a:off x="2768823" y="3845169"/>
            <a:ext cx="6654353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4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7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1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90401" y="2144707"/>
            <a:ext cx="58112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حجم متوازي المستطيلات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71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65577" y="1804740"/>
            <a:ext cx="92608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-أن يتعرف الطالب إلى وحدة الحجوم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-أن يجد الطالب حجم متوازي مستطيلات</a:t>
            </a:r>
            <a:r>
              <a:rPr lang="ar-SA" sz="5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12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01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691663" y="586154"/>
            <a:ext cx="1080867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من يذكرني أحبائي بخصائص كل من </a:t>
            </a:r>
          </a:p>
          <a:p>
            <a:r>
              <a:rPr lang="ar-SA" sz="60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المكعب</a:t>
            </a:r>
          </a:p>
          <a:p>
            <a:r>
              <a:rPr lang="ar-SA" sz="6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متوازي المستطيلات</a:t>
            </a:r>
            <a:endParaRPr lang="ar-SA" sz="60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9" r="6923"/>
          <a:stretch/>
        </p:blipFill>
        <p:spPr>
          <a:xfrm>
            <a:off x="1242646" y="1374531"/>
            <a:ext cx="4021016" cy="3429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6" y="3645510"/>
            <a:ext cx="4114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267075" y="1804740"/>
            <a:ext cx="76578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-أن يتعرف الطالب إلى خصائص 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متوازي المستطيلات</a:t>
            </a:r>
            <a:r>
              <a:rPr lang="ar-SA" sz="5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09600" y="492369"/>
            <a:ext cx="10949354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الشكل المجاور مكعب طول حرفه وحدة واحدة، نسمي هذا المكعب  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718539" y="1231758"/>
            <a:ext cx="4208585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5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وحدة مكعبة</a:t>
            </a:r>
            <a:r>
              <a:rPr lang="en-US" sz="65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endParaRPr lang="ar-SA" sz="65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60711"/>
            <a:ext cx="952633" cy="86689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63" y="2922237"/>
            <a:ext cx="1934306" cy="234142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8253046" y="5263657"/>
            <a:ext cx="31652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8 وحدات مكعبة</a:t>
            </a:r>
            <a:endParaRPr lang="ar-SA" sz="40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817077" y="2227383"/>
            <a:ext cx="976531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50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جد عدد الوحدات المكعبة في المجسمات الآتية</a:t>
            </a:r>
            <a:endParaRPr lang="ar-SA" sz="50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46" y="2324365"/>
            <a:ext cx="4425463" cy="2769508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2133602" y="5093873"/>
            <a:ext cx="31652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14 وحدة مكعبة</a:t>
            </a:r>
            <a:endParaRPr lang="ar-SA" sz="40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2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193075" y="1804740"/>
            <a:ext cx="9805891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dirty="0" smtClean="0">
                <a:ln/>
                <a:solidFill>
                  <a:schemeClr val="accent4"/>
                </a:solidFill>
              </a:rPr>
              <a:t>أتعلم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عدد الوحدات المكعبة التي يتكون منها </a:t>
            </a:r>
          </a:p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المجسم أو تملأ المجسم يسمى حجم المجسم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8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4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36431" y="833735"/>
            <a:ext cx="8733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فيديو (حجم متوازي المستطيلات)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فيديو 3 حجم متوازي المستطيلات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8123" y="1840523"/>
            <a:ext cx="9038492" cy="41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33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979693" y="551207"/>
            <a:ext cx="827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س6 صفحة 103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1" y="2164743"/>
            <a:ext cx="8241323" cy="34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" y="59353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549759" y="723528"/>
            <a:ext cx="846406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تدريب </a:t>
            </a:r>
            <a:r>
              <a:rPr lang="ar-SA" sz="6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الكتاب</a:t>
            </a:r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س7 صفحة 103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1831524"/>
            <a:ext cx="10152185" cy="40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12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928948" y="786909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5" name="خماسي 4">
            <a:hlinkClick r:id="rId5"/>
          </p:cNvPr>
          <p:cNvSpPr/>
          <p:nvPr/>
        </p:nvSpPr>
        <p:spPr>
          <a:xfrm>
            <a:off x="3997573" y="3118338"/>
            <a:ext cx="4161692" cy="16646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000" b="1" dirty="0" smtClean="0">
                <a:latin typeface="Traditional Arabic" pitchFamily="18" charset="-78"/>
                <a:cs typeface="Traditional Arabic" pitchFamily="18" charset="-78"/>
              </a:rPr>
              <a:t>اضغط هنا</a:t>
            </a:r>
            <a:endParaRPr lang="ar-SA" sz="5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05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4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>
            <a:hlinkClick r:id="rId3"/>
          </p:cNvPr>
          <p:cNvSpPr txBox="1"/>
          <p:nvPr/>
        </p:nvSpPr>
        <p:spPr>
          <a:xfrm>
            <a:off x="8898177" y="404947"/>
            <a:ext cx="29910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تطبيقي: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9173"/>
            <a:ext cx="8323386" cy="52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88654" y="4332"/>
            <a:ext cx="4496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: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422032" y="971652"/>
            <a:ext cx="897291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أحضر </a:t>
            </a:r>
            <a:r>
              <a:rPr lang="ar-SA" sz="4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ليفة جلي</a:t>
            </a:r>
            <a:r>
              <a:rPr lang="ar-JO" sz="4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، ألوان </a:t>
            </a:r>
            <a:r>
              <a:rPr lang="ar-JO" sz="4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قوا</a:t>
            </a:r>
            <a:r>
              <a:rPr lang="ar-SA" sz="4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ش</a:t>
            </a:r>
            <a:r>
              <a:rPr lang="ar-JO" sz="40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JO" sz="4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فرشاة دهان</a:t>
            </a:r>
            <a:r>
              <a:rPr lang="ar-JO" sz="40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	</a:t>
            </a:r>
            <a:endParaRPr lang="en-US" sz="4000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JO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هيا بنا نلون بحسب ما هو مطلوب ليفة الجلي:</a:t>
            </a:r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JO" sz="4000" dirty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الرؤوس باللون </a:t>
            </a:r>
            <a:r>
              <a:rPr lang="ar-JO" sz="4000" b="1" dirty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الأخضر</a:t>
            </a:r>
            <a:endParaRPr lang="en-US" sz="4000" dirty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JO" sz="4000" dirty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الأحرف باللون </a:t>
            </a:r>
            <a:r>
              <a:rPr lang="ar-JO" sz="4000" b="1" dirty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الأحمر</a:t>
            </a:r>
            <a:endParaRPr lang="en-US" sz="4000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JO" sz="4000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كل </a:t>
            </a:r>
            <a:r>
              <a:rPr lang="ar-JO" sz="4000" b="1" u="sng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وجهين متقابلين</a:t>
            </a:r>
            <a:r>
              <a:rPr lang="ar-JO" sz="4000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بنفس اللون  </a:t>
            </a:r>
            <a:endParaRPr lang="en-US" sz="4000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000" b="1" dirty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نستنتج أن عدد الرؤوس=............. </a:t>
            </a:r>
            <a:endParaRPr lang="ar-SA" sz="4000" b="1" dirty="0" smtClean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عدد </a:t>
            </a:r>
            <a:r>
              <a:rPr lang="ar-SA" sz="4000" b="1" dirty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الحروف = .............. </a:t>
            </a:r>
            <a:endParaRPr lang="ar-SA" sz="4000" b="1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0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عدد </a:t>
            </a:r>
            <a:r>
              <a:rPr lang="ar-SA" sz="4000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الأوجه= ...........</a:t>
            </a:r>
            <a:endParaRPr lang="en-US" sz="4000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000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كل وجهين متقابلين ...............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8472" y="2292678"/>
            <a:ext cx="2981144" cy="21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49569" y="609600"/>
            <a:ext cx="10433539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هيا بنا أعزائي الطلبة نسمي المجسمات الآتية:</a:t>
            </a:r>
            <a:endParaRPr lang="ar-SA" sz="5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955964" y="5112472"/>
            <a:ext cx="214579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اسطوانة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096000" y="4863861"/>
            <a:ext cx="27966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متوازي مستطيلات</a:t>
            </a:r>
            <a:endParaRPr lang="ar-SA" sz="40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364058" y="5141700"/>
            <a:ext cx="214579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مكعب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49569" y="5335639"/>
            <a:ext cx="214579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مخروط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6" name="Picture 2" descr="C:\Users\Rania\Desktop\شعارات المبادرة\علبة بندور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3026" y1="22872" x2="83026" y2="22872"/>
                        <a14:foregroundMark x1="83026" y1="22872" x2="83026" y2="22872"/>
                        <a14:foregroundMark x1="83026" y1="22872" x2="83026" y2="22872"/>
                        <a14:foregroundMark x1="83026" y1="22872" x2="83026" y2="22872"/>
                        <a14:foregroundMark x1="90406" y1="34840" x2="90406" y2="34840"/>
                        <a14:foregroundMark x1="86162" y1="38963" x2="86162" y2="38963"/>
                        <a14:foregroundMark x1="81550" y1="40559" x2="81550" y2="40559"/>
                        <a14:foregroundMark x1="73801" y1="40957" x2="73801" y2="40957"/>
                        <a14:foregroundMark x1="67528" y1="41223" x2="67528" y2="41223"/>
                        <a14:foregroundMark x1="56089" y1="44681" x2="56089" y2="44681"/>
                        <a14:foregroundMark x1="94465" y1="33777" x2="94465" y2="33777"/>
                        <a14:foregroundMark x1="96679" y1="30053" x2="96679" y2="30053"/>
                        <a14:foregroundMark x1="98155" y1="25931" x2="98155" y2="25931"/>
                        <a14:foregroundMark x1="98155" y1="20213" x2="98155" y2="20213"/>
                        <a14:foregroundMark x1="31550" y1="23271" x2="31550" y2="23271"/>
                        <a14:foregroundMark x1="31550" y1="23271" x2="31550" y2="23271"/>
                        <a14:foregroundMark x1="31550" y1="23271" x2="31550" y2="23271"/>
                        <a14:foregroundMark x1="31550" y1="23271" x2="31550" y2="23271"/>
                        <a14:foregroundMark x1="31550" y1="23271" x2="31550" y2="23271"/>
                        <a14:foregroundMark x1="31550" y1="23271" x2="31550" y2="23271"/>
                        <a14:foregroundMark x1="30627" y1="40957" x2="30627" y2="40957"/>
                        <a14:foregroundMark x1="35793" y1="40957" x2="35793" y2="40957"/>
                        <a14:foregroundMark x1="35793" y1="40957" x2="35793" y2="40957"/>
                        <a14:foregroundMark x1="35793" y1="40957" x2="35793" y2="40957"/>
                        <a14:foregroundMark x1="1476" y1="26596" x2="1476" y2="13165"/>
                        <a14:foregroundMark x1="2952" y1="13830" x2="32657" y2="1064"/>
                        <a14:foregroundMark x1="33210" y1="1463" x2="58672" y2="0"/>
                        <a14:foregroundMark x1="57011" y1="0" x2="90959" y2="8644"/>
                        <a14:foregroundMark x1="92435" y1="21410" x2="92435" y2="21410"/>
                        <a14:foregroundMark x1="90406" y1="15426" x2="90406" y2="15426"/>
                        <a14:foregroundMark x1="90406" y1="15426" x2="90406" y2="15426"/>
                        <a14:foregroundMark x1="90406" y1="15426" x2="90406" y2="15426"/>
                        <a14:foregroundMark x1="90406" y1="15426" x2="38376" y2="2660"/>
                        <a14:foregroundMark x1="52952" y1="7181" x2="10886" y2="37500"/>
                        <a14:foregroundMark x1="40406" y1="17686" x2="65498" y2="39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77" y="1548319"/>
            <a:ext cx="1641231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8811" y1="49000" x2="89510" y2="58333"/>
                        <a14:foregroundMark x1="27972" y1="85333" x2="27972" y2="85333"/>
                        <a14:foregroundMark x1="29371" y1="79000" x2="19930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14" y="1815018"/>
            <a:ext cx="2724150" cy="2857500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337">
            <a:off x="3059263" y="1990725"/>
            <a:ext cx="2933700" cy="2876550"/>
          </a:xfrm>
          <a:prstGeom prst="rect">
            <a:avLst/>
          </a:prstGeom>
        </p:spPr>
      </p:pic>
      <p:pic>
        <p:nvPicPr>
          <p:cNvPr id="22" name="صورة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1136">
            <a:off x="524844" y="1548318"/>
            <a:ext cx="2874850" cy="437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911969" y="56270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اسم المجسم الذي أمامنا: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كعب 4"/>
          <p:cNvSpPr/>
          <p:nvPr/>
        </p:nvSpPr>
        <p:spPr>
          <a:xfrm>
            <a:off x="1559166" y="2332890"/>
            <a:ext cx="4677508" cy="2682153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1295400" y="650505"/>
            <a:ext cx="399756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متوازي مستطيلات </a:t>
            </a:r>
            <a:endParaRPr lang="ar-SA" sz="50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92969" y="1886979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الأوجه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292969" y="2825262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الرؤوس له؟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16416" y="3853588"/>
            <a:ext cx="6330462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ما عدد حروفه؟</a:t>
            </a:r>
            <a:endParaRPr lang="ar-SA" sz="5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39969" y="5050212"/>
            <a:ext cx="11283462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3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لنشاهد معا هذا الفيديو القصير للإجابة على الأسئلة السابقة</a:t>
            </a:r>
            <a:endParaRPr lang="ar-SA" sz="5300" b="1" dirty="0">
              <a:solidFill>
                <a:schemeClr val="accent2">
                  <a:lumMod val="20000"/>
                  <a:lumOff val="8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5495192" y="2948352"/>
            <a:ext cx="131885" cy="12309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5553807" y="2051536"/>
            <a:ext cx="0" cy="78544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205046" y="1523999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رأس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1078523" y="3853588"/>
            <a:ext cx="1395046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732692" y="3291934"/>
            <a:ext cx="6916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وجه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6271843" y="3578844"/>
            <a:ext cx="844065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6236674" y="2332890"/>
            <a:ext cx="0" cy="19900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6600092" y="2798058"/>
            <a:ext cx="86164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حرف</a:t>
            </a:r>
            <a:endParaRPr lang="ar-SA" sz="35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0" grpId="0"/>
      <p:bldP spid="11" grpId="0"/>
      <p:bldP spid="12" grpId="0" animBg="1"/>
      <p:bldP spid="15" grpId="0"/>
      <p:bldP spid="20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639</Words>
  <Application>Microsoft Office PowerPoint</Application>
  <PresentationFormat>Personnalisé</PresentationFormat>
  <Paragraphs>232</Paragraphs>
  <Slides>62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بربوينت درس حجم متوازي المستطيلات رياضيات للصف الرابع الوحدة العاشرة الفصل الثاني</dc:title>
  <dc:subject>بربوينت رياضيات درس حجم متوازي المستطيلات للصف الرابع الوحدة العاشرة الفصل الثاني</dc:subject>
  <dc:creator>الملتقى التربوي</dc:creator>
  <cp:keywords>رياضيات; الصف الرابع; الفصل الثاني</cp:keywords>
  <dc:description>بربوينت رياضيات للصف الرابع الوحدة العاشرة الفصل الثاني درس حجم متوازي المستطيلات</dc:description>
  <cp:lastModifiedBy>HDNL2GSR557</cp:lastModifiedBy>
  <cp:revision>121</cp:revision>
  <dcterms:created xsi:type="dcterms:W3CDTF">2021-03-08T22:44:21Z</dcterms:created>
  <dcterms:modified xsi:type="dcterms:W3CDTF">2021-03-09T01:14:44Z</dcterms:modified>
  <cp:category>عرض بوربوينت; رياضيات; الصف الرابع</cp:category>
</cp:coreProperties>
</file>