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0" r:id="rId2"/>
    <p:sldId id="352" r:id="rId3"/>
    <p:sldId id="258" r:id="rId4"/>
    <p:sldId id="259" r:id="rId5"/>
    <p:sldId id="281" r:id="rId6"/>
    <p:sldId id="265" r:id="rId7"/>
    <p:sldId id="284" r:id="rId8"/>
    <p:sldId id="283" r:id="rId9"/>
    <p:sldId id="276" r:id="rId10"/>
    <p:sldId id="280" r:id="rId11"/>
    <p:sldId id="272" r:id="rId12"/>
    <p:sldId id="285" r:id="rId13"/>
    <p:sldId id="286" r:id="rId14"/>
    <p:sldId id="287" r:id="rId15"/>
    <p:sldId id="311" r:id="rId16"/>
    <p:sldId id="312" r:id="rId17"/>
    <p:sldId id="271" r:id="rId18"/>
    <p:sldId id="264" r:id="rId19"/>
    <p:sldId id="275" r:id="rId20"/>
    <p:sldId id="273" r:id="rId21"/>
    <p:sldId id="270" r:id="rId22"/>
    <p:sldId id="274" r:id="rId23"/>
    <p:sldId id="268" r:id="rId24"/>
    <p:sldId id="267" r:id="rId25"/>
    <p:sldId id="288" r:id="rId26"/>
    <p:sldId id="353" r:id="rId27"/>
    <p:sldId id="290" r:id="rId28"/>
    <p:sldId id="291" r:id="rId29"/>
    <p:sldId id="292" r:id="rId30"/>
    <p:sldId id="293" r:id="rId31"/>
    <p:sldId id="294" r:id="rId32"/>
    <p:sldId id="295" r:id="rId33"/>
    <p:sldId id="313" r:id="rId34"/>
    <p:sldId id="298" r:id="rId35"/>
    <p:sldId id="299" r:id="rId36"/>
    <p:sldId id="315" r:id="rId37"/>
    <p:sldId id="300" r:id="rId38"/>
    <p:sldId id="302" r:id="rId39"/>
    <p:sldId id="303" r:id="rId40"/>
    <p:sldId id="349" r:id="rId41"/>
    <p:sldId id="316" r:id="rId42"/>
    <p:sldId id="317" r:id="rId43"/>
    <p:sldId id="305" r:id="rId44"/>
    <p:sldId id="306" r:id="rId45"/>
    <p:sldId id="307" r:id="rId46"/>
    <p:sldId id="309" r:id="rId47"/>
    <p:sldId id="310" r:id="rId48"/>
    <p:sldId id="318" r:id="rId49"/>
    <p:sldId id="354" r:id="rId50"/>
    <p:sldId id="320" r:id="rId51"/>
    <p:sldId id="321" r:id="rId52"/>
    <p:sldId id="322" r:id="rId53"/>
    <p:sldId id="323" r:id="rId54"/>
    <p:sldId id="324" r:id="rId55"/>
    <p:sldId id="342" r:id="rId56"/>
    <p:sldId id="325" r:id="rId57"/>
    <p:sldId id="326" r:id="rId58"/>
    <p:sldId id="327" r:id="rId59"/>
    <p:sldId id="328" r:id="rId60"/>
    <p:sldId id="331" r:id="rId61"/>
    <p:sldId id="332" r:id="rId62"/>
    <p:sldId id="333" r:id="rId63"/>
    <p:sldId id="336" r:id="rId64"/>
    <p:sldId id="337" r:id="rId65"/>
    <p:sldId id="344" r:id="rId66"/>
    <p:sldId id="345" r:id="rId67"/>
    <p:sldId id="347" r:id="rId68"/>
    <p:sldId id="348" r:id="rId69"/>
    <p:sldId id="351" r:id="rId70"/>
    <p:sldId id="338" r:id="rId71"/>
    <p:sldId id="339" r:id="rId72"/>
    <p:sldId id="341" r:id="rId73"/>
    <p:sldId id="340" r:id="rId74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A1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>
        <p:scale>
          <a:sx n="81" d="100"/>
          <a:sy n="81" d="100"/>
        </p:scale>
        <p:origin x="-1692" y="-6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37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53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73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54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55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81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36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94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46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47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40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8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pal.net/library/?app=content.list&amp;level=4&amp;semester=2&amp;subject=2&amp;type=2&amp;submit=submit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1.png"/><Relationship Id="rId4" Type="http://schemas.openxmlformats.org/officeDocument/2006/relationships/image" Target="../media/image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quizizz.com/join/quiz/600f3123328af1001ba7b399/start" TargetMode="Externa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slide" Target="slide20.xml"/><Relationship Id="rId3" Type="http://schemas.openxmlformats.org/officeDocument/2006/relationships/slide" Target="slide3.xml"/><Relationship Id="rId7" Type="http://schemas.openxmlformats.org/officeDocument/2006/relationships/slide" Target="slide17.xml"/><Relationship Id="rId12" Type="http://schemas.openxmlformats.org/officeDocument/2006/relationships/slide" Target="slide5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9.xml"/><Relationship Id="rId1" Type="http://schemas.openxmlformats.org/officeDocument/2006/relationships/tags" Target="../tags/tag2.xml"/><Relationship Id="rId6" Type="http://schemas.openxmlformats.org/officeDocument/2006/relationships/slide" Target="slide24.xml"/><Relationship Id="rId11" Type="http://schemas.openxmlformats.org/officeDocument/2006/relationships/slide" Target="slide4.xml"/><Relationship Id="rId5" Type="http://schemas.openxmlformats.org/officeDocument/2006/relationships/image" Target="../media/image4.jpeg"/><Relationship Id="rId15" Type="http://schemas.openxmlformats.org/officeDocument/2006/relationships/slide" Target="slide8.xml"/><Relationship Id="rId10" Type="http://schemas.openxmlformats.org/officeDocument/2006/relationships/slide" Target="slide22.xml"/><Relationship Id="rId4" Type="http://schemas.openxmlformats.org/officeDocument/2006/relationships/image" Target="../media/image3.emf"/><Relationship Id="rId9" Type="http://schemas.openxmlformats.org/officeDocument/2006/relationships/slide" Target="slide11.xml"/><Relationship Id="rId14" Type="http://schemas.openxmlformats.org/officeDocument/2006/relationships/slide" Target="slide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slide" Target="slide20.xml"/><Relationship Id="rId3" Type="http://schemas.openxmlformats.org/officeDocument/2006/relationships/slide" Target="slide3.xml"/><Relationship Id="rId7" Type="http://schemas.openxmlformats.org/officeDocument/2006/relationships/slide" Target="slide17.xml"/><Relationship Id="rId12" Type="http://schemas.openxmlformats.org/officeDocument/2006/relationships/slide" Target="slide5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9.xml"/><Relationship Id="rId1" Type="http://schemas.openxmlformats.org/officeDocument/2006/relationships/tags" Target="../tags/tag1.xml"/><Relationship Id="rId6" Type="http://schemas.openxmlformats.org/officeDocument/2006/relationships/slide" Target="slide24.xml"/><Relationship Id="rId11" Type="http://schemas.openxmlformats.org/officeDocument/2006/relationships/slide" Target="slide4.xml"/><Relationship Id="rId5" Type="http://schemas.openxmlformats.org/officeDocument/2006/relationships/image" Target="../media/image4.jpeg"/><Relationship Id="rId15" Type="http://schemas.openxmlformats.org/officeDocument/2006/relationships/slide" Target="slide8.xml"/><Relationship Id="rId10" Type="http://schemas.openxmlformats.org/officeDocument/2006/relationships/slide" Target="slide22.xml"/><Relationship Id="rId4" Type="http://schemas.openxmlformats.org/officeDocument/2006/relationships/image" Target="../media/image3.emf"/><Relationship Id="rId9" Type="http://schemas.openxmlformats.org/officeDocument/2006/relationships/slide" Target="slide11.xml"/><Relationship Id="rId14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0.png"/><Relationship Id="rId4" Type="http://schemas.openxmlformats.org/officeDocument/2006/relationships/image" Target="../media/image7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3.png"/><Relationship Id="rId4" Type="http://schemas.openxmlformats.org/officeDocument/2006/relationships/image" Target="../media/image8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quizizz.com/join/quiz/6010229ffcbcae001beb91ac/start" TargetMode="External"/><Relationship Id="rId4" Type="http://schemas.openxmlformats.org/officeDocument/2006/relationships/image" Target="../media/image1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slide" Target="slide20.xml"/><Relationship Id="rId3" Type="http://schemas.openxmlformats.org/officeDocument/2006/relationships/slide" Target="slide3.xml"/><Relationship Id="rId7" Type="http://schemas.openxmlformats.org/officeDocument/2006/relationships/slide" Target="slide17.xml"/><Relationship Id="rId12" Type="http://schemas.openxmlformats.org/officeDocument/2006/relationships/slide" Target="slide5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9.xml"/><Relationship Id="rId1" Type="http://schemas.openxmlformats.org/officeDocument/2006/relationships/tags" Target="../tags/tag3.xml"/><Relationship Id="rId6" Type="http://schemas.openxmlformats.org/officeDocument/2006/relationships/slide" Target="slide24.xml"/><Relationship Id="rId11" Type="http://schemas.openxmlformats.org/officeDocument/2006/relationships/slide" Target="slide4.xml"/><Relationship Id="rId5" Type="http://schemas.openxmlformats.org/officeDocument/2006/relationships/image" Target="../media/image4.jpeg"/><Relationship Id="rId15" Type="http://schemas.openxmlformats.org/officeDocument/2006/relationships/slide" Target="slide8.xml"/><Relationship Id="rId10" Type="http://schemas.openxmlformats.org/officeDocument/2006/relationships/slide" Target="slide22.xml"/><Relationship Id="rId4" Type="http://schemas.openxmlformats.org/officeDocument/2006/relationships/image" Target="../media/image3.emf"/><Relationship Id="rId9" Type="http://schemas.openxmlformats.org/officeDocument/2006/relationships/slide" Target="slide11.xml"/><Relationship Id="rId14" Type="http://schemas.openxmlformats.org/officeDocument/2006/relationships/slide" Target="slide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25.png"/><Relationship Id="rId4" Type="http://schemas.openxmlformats.org/officeDocument/2006/relationships/image" Target="../media/image7.jp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pal.net/library/?app=content.list&amp;level=4&amp;semester=2&amp;subject=2&amp;type=5&amp;submit=submit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1.wdp"/><Relationship Id="rId18" Type="http://schemas.openxmlformats.org/officeDocument/2006/relationships/image" Target="../media/image28.png"/><Relationship Id="rId3" Type="http://schemas.microsoft.com/office/2007/relationships/media" Target="../media/media6.mp3"/><Relationship Id="rId7" Type="http://schemas.openxmlformats.org/officeDocument/2006/relationships/image" Target="../media/image29.jpeg"/><Relationship Id="rId12" Type="http://schemas.openxmlformats.org/officeDocument/2006/relationships/image" Target="../media/image32.png"/><Relationship Id="rId17" Type="http://schemas.openxmlformats.org/officeDocument/2006/relationships/image" Target="../media/image34.gif"/><Relationship Id="rId2" Type="http://schemas.openxmlformats.org/officeDocument/2006/relationships/audio" Target="NULL" TargetMode="External"/><Relationship Id="rId16" Type="http://schemas.openxmlformats.org/officeDocument/2006/relationships/hyperlink" Target="https://commons.wikimedia.org/wiki/File:Soccer_ball.svg" TargetMode="External"/><Relationship Id="rId1" Type="http://schemas.openxmlformats.org/officeDocument/2006/relationships/tags" Target="../tags/tag5.xml"/><Relationship Id="rId6" Type="http://schemas.openxmlformats.org/officeDocument/2006/relationships/audio" Target="../media/audio1.wav"/><Relationship Id="rId11" Type="http://schemas.openxmlformats.org/officeDocument/2006/relationships/hyperlink" Target="https://pixabay.com/en/box-cardboard-open-1297327/" TargetMode="External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3.png"/><Relationship Id="rId10" Type="http://schemas.openxmlformats.org/officeDocument/2006/relationships/image" Target="../media/image31.png"/><Relationship Id="rId4" Type="http://schemas.microsoft.com/office/2007/relationships/media" Target="../media/media7.mp3"/><Relationship Id="rId9" Type="http://schemas.openxmlformats.org/officeDocument/2006/relationships/hyperlink" Target="https://pixabay.com/en/box-cardboard-cube-isometric-1299001/" TargetMode="External"/><Relationship Id="rId14" Type="http://schemas.openxmlformats.org/officeDocument/2006/relationships/hyperlink" Target="https://gbf.wiki/Conan_Edogawa" TargetMode="Externa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1.wdp"/><Relationship Id="rId18" Type="http://schemas.openxmlformats.org/officeDocument/2006/relationships/image" Target="../media/image28.png"/><Relationship Id="rId3" Type="http://schemas.microsoft.com/office/2007/relationships/media" Target="../media/media6.mp3"/><Relationship Id="rId7" Type="http://schemas.openxmlformats.org/officeDocument/2006/relationships/image" Target="../media/image29.jpeg"/><Relationship Id="rId12" Type="http://schemas.openxmlformats.org/officeDocument/2006/relationships/image" Target="../media/image32.png"/><Relationship Id="rId17" Type="http://schemas.openxmlformats.org/officeDocument/2006/relationships/image" Target="../media/image34.gif"/><Relationship Id="rId2" Type="http://schemas.openxmlformats.org/officeDocument/2006/relationships/audio" Target="NULL" TargetMode="External"/><Relationship Id="rId16" Type="http://schemas.openxmlformats.org/officeDocument/2006/relationships/hyperlink" Target="https://commons.wikimedia.org/wiki/File:Soccer_ball.svg" TargetMode="External"/><Relationship Id="rId1" Type="http://schemas.openxmlformats.org/officeDocument/2006/relationships/tags" Target="../tags/tag6.xml"/><Relationship Id="rId6" Type="http://schemas.openxmlformats.org/officeDocument/2006/relationships/audio" Target="../media/audio1.wav"/><Relationship Id="rId11" Type="http://schemas.openxmlformats.org/officeDocument/2006/relationships/hyperlink" Target="https://pixabay.com/en/box-cardboard-open-1297327/" TargetMode="External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3.png"/><Relationship Id="rId10" Type="http://schemas.openxmlformats.org/officeDocument/2006/relationships/image" Target="../media/image31.png"/><Relationship Id="rId4" Type="http://schemas.microsoft.com/office/2007/relationships/media" Target="../media/media7.mp3"/><Relationship Id="rId9" Type="http://schemas.openxmlformats.org/officeDocument/2006/relationships/hyperlink" Target="https://pixabay.com/en/box-cardboard-cube-isometric-1299001/" TargetMode="External"/><Relationship Id="rId14" Type="http://schemas.openxmlformats.org/officeDocument/2006/relationships/hyperlink" Target="https://gbf.wiki/Conan_Edogawa" TargetMode="Externa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1.wdp"/><Relationship Id="rId18" Type="http://schemas.openxmlformats.org/officeDocument/2006/relationships/image" Target="../media/image28.png"/><Relationship Id="rId3" Type="http://schemas.microsoft.com/office/2007/relationships/media" Target="../media/media6.mp3"/><Relationship Id="rId7" Type="http://schemas.openxmlformats.org/officeDocument/2006/relationships/image" Target="../media/image29.jpeg"/><Relationship Id="rId12" Type="http://schemas.openxmlformats.org/officeDocument/2006/relationships/image" Target="../media/image32.png"/><Relationship Id="rId17" Type="http://schemas.openxmlformats.org/officeDocument/2006/relationships/image" Target="../media/image34.gif"/><Relationship Id="rId2" Type="http://schemas.openxmlformats.org/officeDocument/2006/relationships/audio" Target="NULL" TargetMode="External"/><Relationship Id="rId16" Type="http://schemas.openxmlformats.org/officeDocument/2006/relationships/hyperlink" Target="https://commons.wikimedia.org/wiki/File:Soccer_ball.svg" TargetMode="External"/><Relationship Id="rId1" Type="http://schemas.openxmlformats.org/officeDocument/2006/relationships/tags" Target="../tags/tag7.xml"/><Relationship Id="rId6" Type="http://schemas.openxmlformats.org/officeDocument/2006/relationships/audio" Target="../media/audio1.wav"/><Relationship Id="rId11" Type="http://schemas.openxmlformats.org/officeDocument/2006/relationships/hyperlink" Target="https://pixabay.com/en/box-cardboard-open-1297327/" TargetMode="External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3.png"/><Relationship Id="rId10" Type="http://schemas.openxmlformats.org/officeDocument/2006/relationships/image" Target="../media/image31.png"/><Relationship Id="rId4" Type="http://schemas.microsoft.com/office/2007/relationships/media" Target="../media/media7.mp3"/><Relationship Id="rId9" Type="http://schemas.openxmlformats.org/officeDocument/2006/relationships/hyperlink" Target="https://pixabay.com/en/box-cardboard-cube-isometric-1299001/" TargetMode="External"/><Relationship Id="rId14" Type="http://schemas.openxmlformats.org/officeDocument/2006/relationships/hyperlink" Target="https://gbf.wiki/Conan_Edogawa" TargetMode="Externa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1.wdp"/><Relationship Id="rId18" Type="http://schemas.openxmlformats.org/officeDocument/2006/relationships/image" Target="../media/image34.gif"/><Relationship Id="rId3" Type="http://schemas.microsoft.com/office/2007/relationships/media" Target="../media/media6.mp3"/><Relationship Id="rId7" Type="http://schemas.openxmlformats.org/officeDocument/2006/relationships/image" Target="../media/image29.jpeg"/><Relationship Id="rId12" Type="http://schemas.openxmlformats.org/officeDocument/2006/relationships/image" Target="../media/image32.png"/><Relationship Id="rId17" Type="http://schemas.openxmlformats.org/officeDocument/2006/relationships/hyperlink" Target="https://commons.wikimedia.org/wiki/File:Soccer_ball.svg" TargetMode="External"/><Relationship Id="rId2" Type="http://schemas.openxmlformats.org/officeDocument/2006/relationships/audio" Target="NULL" TargetMode="External"/><Relationship Id="rId16" Type="http://schemas.openxmlformats.org/officeDocument/2006/relationships/image" Target="../media/image33.png"/><Relationship Id="rId1" Type="http://schemas.openxmlformats.org/officeDocument/2006/relationships/tags" Target="../tags/tag8.xml"/><Relationship Id="rId6" Type="http://schemas.openxmlformats.org/officeDocument/2006/relationships/audio" Target="../media/audio1.wav"/><Relationship Id="rId11" Type="http://schemas.openxmlformats.org/officeDocument/2006/relationships/hyperlink" Target="https://pixabay.com/en/box-cardboard-open-1297327/" TargetMode="External"/><Relationship Id="rId5" Type="http://schemas.openxmlformats.org/officeDocument/2006/relationships/slideLayout" Target="../slideLayouts/slideLayout2.xml"/><Relationship Id="rId15" Type="http://schemas.openxmlformats.org/officeDocument/2006/relationships/hyperlink" Target="https://www.wepal.net/library/?app=content.list&amp;level=4&amp;semester=2&amp;subject=2&amp;type=2&amp;submit=submit" TargetMode="External"/><Relationship Id="rId10" Type="http://schemas.openxmlformats.org/officeDocument/2006/relationships/image" Target="../media/image31.png"/><Relationship Id="rId19" Type="http://schemas.openxmlformats.org/officeDocument/2006/relationships/image" Target="../media/image28.png"/><Relationship Id="rId4" Type="http://schemas.microsoft.com/office/2007/relationships/media" Target="../media/media7.mp3"/><Relationship Id="rId9" Type="http://schemas.openxmlformats.org/officeDocument/2006/relationships/hyperlink" Target="https://pixabay.com/en/box-cardboard-cube-isometric-1299001/" TargetMode="External"/><Relationship Id="rId14" Type="http://schemas.openxmlformats.org/officeDocument/2006/relationships/hyperlink" Target="https://gbf.wiki/Conan_Edogawa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الرِّياضِيّات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585598" y="3163277"/>
            <a:ext cx="30235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الصَّفُّ الرابع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7619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2903639" y="142074"/>
            <a:ext cx="696250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أغنية عن المستطيل</a:t>
            </a:r>
          </a:p>
          <a:p>
            <a:pPr algn="ctr"/>
            <a:endParaRPr lang="ar-SA" sz="5400" b="1" dirty="0" smtClean="0">
              <a:ln/>
              <a:solidFill>
                <a:schemeClr val="accent4"/>
              </a:solidFill>
            </a:endParaRPr>
          </a:p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  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4" name="ذكرني يا شاطر باسمي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0800000" flipV="1">
            <a:off x="1559169" y="996462"/>
            <a:ext cx="9519138" cy="552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6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23"/>
            <a:ext cx="12192000" cy="6858000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996459" y="430854"/>
            <a:ext cx="10626969" cy="16619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ar-SA" sz="4800" b="1" dirty="0" smtClean="0">
                <a:ln/>
                <a:solidFill>
                  <a:srgbClr val="FF0000"/>
                </a:solidFill>
              </a:rPr>
              <a:t>هيا يا أحبائي نتعرف على بعض خصائص المستطيل:  </a:t>
            </a:r>
          </a:p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4689230" y="1374841"/>
            <a:ext cx="6986955" cy="57708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ar-SA" sz="3500" b="1" dirty="0" smtClean="0">
                <a:ln/>
                <a:solidFill>
                  <a:schemeClr val="tx2">
                    <a:lumMod val="20000"/>
                    <a:lumOff val="80000"/>
                  </a:schemeClr>
                </a:solidFill>
              </a:rPr>
              <a:t>أتأمل الصورة التي أمامنا، وأجيب عن الأسئلة:</a:t>
            </a:r>
          </a:p>
          <a:p>
            <a:endParaRPr lang="ar-SA" sz="3500" b="1" dirty="0" smtClean="0">
              <a:ln/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ar-SA" sz="3500" b="1" dirty="0" smtClean="0">
                <a:ln/>
                <a:solidFill>
                  <a:schemeClr val="accent4">
                    <a:lumMod val="40000"/>
                    <a:lumOff val="60000"/>
                  </a:schemeClr>
                </a:solidFill>
              </a:rPr>
              <a:t>ما شكل إطار الصورة؟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ar-SA" sz="3500" b="1" dirty="0" smtClean="0">
                <a:ln/>
                <a:solidFill>
                  <a:schemeClr val="accent4">
                    <a:lumMod val="40000"/>
                    <a:lumOff val="60000"/>
                  </a:schemeClr>
                </a:solidFill>
              </a:rPr>
              <a:t>يوجد لهذا الإطار:</a:t>
            </a:r>
          </a:p>
          <a:p>
            <a:r>
              <a:rPr lang="ar-SA" sz="3500" b="1" dirty="0">
                <a:ln/>
                <a:solidFill>
                  <a:srgbClr val="FFC000"/>
                </a:solidFill>
              </a:rPr>
              <a:t> </a:t>
            </a:r>
            <a:r>
              <a:rPr lang="ar-SA" sz="3500" b="1" dirty="0" smtClean="0">
                <a:ln/>
                <a:solidFill>
                  <a:srgbClr val="FFC000"/>
                </a:solidFill>
              </a:rPr>
              <a:t> </a:t>
            </a:r>
            <a:r>
              <a:rPr lang="ar-SA" sz="3500" b="1" dirty="0" smtClean="0">
                <a:ln/>
                <a:solidFill>
                  <a:srgbClr val="FF0000"/>
                </a:solidFill>
              </a:rPr>
              <a:t>كم ضلع؟ </a:t>
            </a:r>
            <a:endParaRPr lang="ar-SA" sz="3500" b="1" dirty="0" smtClean="0">
              <a:ln/>
              <a:solidFill>
                <a:srgbClr val="FFC000"/>
              </a:solidFill>
            </a:endParaRPr>
          </a:p>
          <a:p>
            <a:r>
              <a:rPr lang="ar-SA" sz="3500" b="1" dirty="0">
                <a:ln/>
                <a:solidFill>
                  <a:srgbClr val="FFC000"/>
                </a:solidFill>
              </a:rPr>
              <a:t> </a:t>
            </a:r>
            <a:r>
              <a:rPr lang="ar-SA" sz="3500" b="1" dirty="0" smtClean="0">
                <a:ln/>
                <a:solidFill>
                  <a:srgbClr val="FFC000"/>
                </a:solidFill>
              </a:rPr>
              <a:t> </a:t>
            </a:r>
            <a:r>
              <a:rPr lang="ar-SA" sz="3500" b="1" dirty="0" smtClean="0">
                <a:ln/>
                <a:solidFill>
                  <a:srgbClr val="FF0000"/>
                </a:solidFill>
              </a:rPr>
              <a:t>كم رأس؟ </a:t>
            </a:r>
            <a:endParaRPr lang="ar-SA" sz="3500" b="1" dirty="0" smtClean="0">
              <a:ln/>
              <a:solidFill>
                <a:srgbClr val="FFC000"/>
              </a:solidFill>
            </a:endParaRPr>
          </a:p>
          <a:p>
            <a:r>
              <a:rPr lang="ar-SA" sz="3500" b="1" dirty="0">
                <a:ln/>
                <a:solidFill>
                  <a:srgbClr val="FFC000"/>
                </a:solidFill>
              </a:rPr>
              <a:t> </a:t>
            </a:r>
            <a:r>
              <a:rPr lang="ar-SA" sz="3500" b="1" dirty="0" smtClean="0">
                <a:ln/>
                <a:solidFill>
                  <a:srgbClr val="FF0000"/>
                </a:solidFill>
              </a:rPr>
              <a:t>كم زاوية؟ </a:t>
            </a:r>
            <a:endParaRPr lang="ar-SA" sz="3500" b="1" dirty="0" smtClean="0">
              <a:ln/>
              <a:solidFill>
                <a:srgbClr val="FFC000"/>
              </a:solidFill>
            </a:endParaRPr>
          </a:p>
          <a:p>
            <a:r>
              <a:rPr lang="ar-SA" sz="3500" b="1" dirty="0" smtClean="0">
                <a:ln/>
                <a:solidFill>
                  <a:srgbClr val="FF0000"/>
                </a:solidFill>
              </a:rPr>
              <a:t>قياس كل زاوية يساوي </a:t>
            </a:r>
            <a:endParaRPr lang="ar-SA" sz="3500" b="1" dirty="0" smtClean="0">
              <a:ln/>
              <a:solidFill>
                <a:srgbClr val="FFC000"/>
              </a:solidFill>
            </a:endParaRPr>
          </a:p>
          <a:p>
            <a:endParaRPr lang="ar-SA" sz="3500" b="1" dirty="0" smtClean="0">
              <a:ln/>
              <a:solidFill>
                <a:srgbClr val="FFC000"/>
              </a:solidFill>
            </a:endParaRPr>
          </a:p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3434865" y="1331259"/>
            <a:ext cx="445477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FF0000"/>
                </a:solidFill>
              </a:rPr>
              <a:t>أ</a:t>
            </a:r>
            <a:endParaRPr lang="ar-SA" sz="4500" b="1" dirty="0">
              <a:solidFill>
                <a:srgbClr val="FF0000"/>
              </a:solidFill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1034195" y="1261125"/>
            <a:ext cx="445477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FF0000"/>
                </a:solidFill>
              </a:rPr>
              <a:t>د</a:t>
            </a:r>
            <a:endParaRPr lang="ar-SA" sz="4500" b="1" dirty="0">
              <a:solidFill>
                <a:srgbClr val="FF0000"/>
              </a:solidFill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3669326" y="4209235"/>
            <a:ext cx="445477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FF0000"/>
                </a:solidFill>
              </a:rPr>
              <a:t>ب</a:t>
            </a:r>
            <a:endParaRPr lang="ar-SA" sz="4500" b="1" dirty="0">
              <a:solidFill>
                <a:srgbClr val="FF0000"/>
              </a:solidFill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820615" y="4151206"/>
            <a:ext cx="694227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FF0000"/>
                </a:solidFill>
              </a:rPr>
              <a:t>ج</a:t>
            </a:r>
            <a:endParaRPr lang="ar-SA" sz="4500" b="1" dirty="0">
              <a:solidFill>
                <a:srgbClr val="FF0000"/>
              </a:solidFill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5864469" y="2379785"/>
            <a:ext cx="170863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92D050"/>
                </a:solidFill>
              </a:rPr>
              <a:t>مستطيل</a:t>
            </a:r>
            <a:endParaRPr lang="ar-SA" sz="4000" b="1" dirty="0">
              <a:solidFill>
                <a:srgbClr val="92D050"/>
              </a:solidFill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7256585" y="2379785"/>
            <a:ext cx="18473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7924798" y="3963092"/>
            <a:ext cx="1708639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500" b="1" dirty="0" smtClean="0">
                <a:solidFill>
                  <a:srgbClr val="92D050"/>
                </a:solidFill>
              </a:rPr>
              <a:t>4 رؤوس</a:t>
            </a:r>
            <a:endParaRPr lang="ar-SA" sz="3500" b="1" dirty="0">
              <a:solidFill>
                <a:srgbClr val="92D050"/>
              </a:solidFill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7924798" y="3484045"/>
            <a:ext cx="1708639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500" b="1" dirty="0" smtClean="0">
                <a:solidFill>
                  <a:srgbClr val="92D050"/>
                </a:solidFill>
              </a:rPr>
              <a:t>4 أضلاع</a:t>
            </a:r>
            <a:endParaRPr lang="ar-SA" sz="3500" b="1" dirty="0">
              <a:solidFill>
                <a:srgbClr val="92D050"/>
              </a:solidFill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7935100" y="4467116"/>
            <a:ext cx="170863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92D050"/>
                </a:solidFill>
              </a:rPr>
              <a:t>4 زوايا</a:t>
            </a:r>
            <a:endParaRPr lang="ar-SA" sz="4000" b="1" dirty="0">
              <a:solidFill>
                <a:srgbClr val="92D050"/>
              </a:solidFill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5864469" y="5116387"/>
            <a:ext cx="224643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92D050"/>
                </a:solidFill>
              </a:rPr>
              <a:t>90 درجة</a:t>
            </a:r>
            <a:endParaRPr lang="ar-SA" sz="4000" b="1" dirty="0">
              <a:solidFill>
                <a:srgbClr val="92D050"/>
              </a:solidFill>
            </a:endParaRPr>
          </a:p>
        </p:txBody>
      </p:sp>
      <p:cxnSp>
        <p:nvCxnSpPr>
          <p:cNvPr id="23" name="رابط مستقيم 22"/>
          <p:cNvCxnSpPr/>
          <p:nvPr/>
        </p:nvCxnSpPr>
        <p:spPr>
          <a:xfrm flipH="1">
            <a:off x="3575543" y="1758843"/>
            <a:ext cx="11722" cy="281315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رابط مستقيم 25"/>
          <p:cNvCxnSpPr/>
          <p:nvPr/>
        </p:nvCxnSpPr>
        <p:spPr>
          <a:xfrm>
            <a:off x="1462087" y="1769015"/>
            <a:ext cx="0" cy="2825019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رابط مستقيم 26"/>
          <p:cNvCxnSpPr/>
          <p:nvPr/>
        </p:nvCxnSpPr>
        <p:spPr>
          <a:xfrm>
            <a:off x="1479672" y="1769015"/>
            <a:ext cx="2069857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رابط مستقيم 33"/>
          <p:cNvCxnSpPr/>
          <p:nvPr/>
        </p:nvCxnSpPr>
        <p:spPr>
          <a:xfrm flipV="1">
            <a:off x="1428199" y="4608008"/>
            <a:ext cx="2121330" cy="1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صورة 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704" y="1792461"/>
            <a:ext cx="2028825" cy="2774606"/>
          </a:xfrm>
          <a:prstGeom prst="rect">
            <a:avLst/>
          </a:prstGeom>
        </p:spPr>
      </p:pic>
      <p:sp>
        <p:nvSpPr>
          <p:cNvPr id="25" name="مستطيل 24"/>
          <p:cNvSpPr/>
          <p:nvPr/>
        </p:nvSpPr>
        <p:spPr>
          <a:xfrm>
            <a:off x="3188677" y="1792461"/>
            <a:ext cx="363420" cy="25349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مستطيل 29"/>
          <p:cNvSpPr/>
          <p:nvPr/>
        </p:nvSpPr>
        <p:spPr>
          <a:xfrm>
            <a:off x="3186109" y="4318505"/>
            <a:ext cx="363420" cy="25349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ستطيل 30"/>
          <p:cNvSpPr/>
          <p:nvPr/>
        </p:nvSpPr>
        <p:spPr>
          <a:xfrm>
            <a:off x="1529864" y="1845288"/>
            <a:ext cx="363420" cy="25349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مستطيل 31"/>
          <p:cNvSpPr/>
          <p:nvPr/>
        </p:nvSpPr>
        <p:spPr>
          <a:xfrm>
            <a:off x="1529869" y="4312922"/>
            <a:ext cx="363420" cy="25349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9155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  <p:bldP spid="16" grpId="0"/>
      <p:bldP spid="10" grpId="0"/>
      <p:bldP spid="19" grpId="0"/>
      <p:bldP spid="20" grpId="0"/>
      <p:bldP spid="21" grpId="0"/>
      <p:bldP spid="22" grpId="0"/>
      <p:bldP spid="25" grpId="0" animBg="1"/>
      <p:bldP spid="30" grpId="0" animBg="1"/>
      <p:bldP spid="31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" y="11723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689230" y="601118"/>
            <a:ext cx="6986955" cy="38472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endParaRPr lang="ar-SA" sz="3500" b="1" dirty="0" smtClean="0">
              <a:ln/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ar-SA" sz="4500" b="1" dirty="0" smtClean="0">
                <a:ln/>
                <a:solidFill>
                  <a:schemeClr val="accent4">
                    <a:lumMod val="40000"/>
                    <a:lumOff val="60000"/>
                  </a:schemeClr>
                </a:solidFill>
              </a:rPr>
              <a:t>في المستطيل المجاور:</a:t>
            </a:r>
          </a:p>
          <a:p>
            <a:pPr marL="457200" indent="-457200">
              <a:buFont typeface="Arial" pitchFamily="34" charset="0"/>
              <a:buChar char="•"/>
            </a:pPr>
            <a:endParaRPr lang="ar-SA" sz="3500" b="1" dirty="0" smtClean="0">
              <a:ln/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ar-SA" sz="4000" b="1" dirty="0" smtClean="0">
                <a:ln/>
                <a:solidFill>
                  <a:schemeClr val="accent4">
                    <a:lumMod val="40000"/>
                    <a:lumOff val="60000"/>
                  </a:schemeClr>
                </a:solidFill>
              </a:rPr>
              <a:t>أربعة أضلاع هي: </a:t>
            </a:r>
          </a:p>
          <a:p>
            <a:r>
              <a:rPr lang="ar-SA" sz="3500" b="1" dirty="0">
                <a:ln/>
                <a:solidFill>
                  <a:srgbClr val="FFC000"/>
                </a:solidFill>
              </a:rPr>
              <a:t> </a:t>
            </a:r>
            <a:r>
              <a:rPr lang="ar-SA" sz="3500" b="1" dirty="0" smtClean="0">
                <a:ln/>
                <a:solidFill>
                  <a:srgbClr val="FFC000"/>
                </a:solidFill>
              </a:rPr>
              <a:t> </a:t>
            </a:r>
          </a:p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4232029" y="1366428"/>
            <a:ext cx="445477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FF0000"/>
                </a:solidFill>
              </a:rPr>
              <a:t>أ</a:t>
            </a:r>
            <a:endParaRPr lang="ar-SA" sz="4500" b="1" dirty="0">
              <a:solidFill>
                <a:srgbClr val="FF0000"/>
              </a:solidFill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1245209" y="1378355"/>
            <a:ext cx="445477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FF0000"/>
                </a:solidFill>
              </a:rPr>
              <a:t>د</a:t>
            </a:r>
            <a:endParaRPr lang="ar-SA" sz="4500" b="1" dirty="0">
              <a:solidFill>
                <a:srgbClr val="FF0000"/>
              </a:solidFill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4560274" y="5041568"/>
            <a:ext cx="445477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FF0000"/>
                </a:solidFill>
              </a:rPr>
              <a:t>ب</a:t>
            </a:r>
            <a:endParaRPr lang="ar-SA" sz="4500" b="1" dirty="0">
              <a:solidFill>
                <a:srgbClr val="FF0000"/>
              </a:solidFill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949568" y="4995262"/>
            <a:ext cx="694227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FF0000"/>
                </a:solidFill>
              </a:rPr>
              <a:t>جـ</a:t>
            </a:r>
            <a:endParaRPr lang="ar-SA" sz="4500" b="1" dirty="0">
              <a:solidFill>
                <a:srgbClr val="FF0000"/>
              </a:solidFill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7513072" y="2965324"/>
            <a:ext cx="854319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500" b="1" dirty="0" smtClean="0">
                <a:solidFill>
                  <a:srgbClr val="00B0F0"/>
                </a:solidFill>
              </a:rPr>
              <a:t>أ ب </a:t>
            </a:r>
            <a:endParaRPr lang="ar-SA" sz="3500" b="1" dirty="0">
              <a:solidFill>
                <a:srgbClr val="00B0F0"/>
              </a:solidFill>
            </a:endParaRPr>
          </a:p>
        </p:txBody>
      </p:sp>
      <p:sp>
        <p:nvSpPr>
          <p:cNvPr id="28" name="مربع نص 27"/>
          <p:cNvSpPr txBox="1"/>
          <p:nvPr/>
        </p:nvSpPr>
        <p:spPr>
          <a:xfrm>
            <a:off x="5827834" y="2948428"/>
            <a:ext cx="1028745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500" b="1" dirty="0" smtClean="0">
                <a:solidFill>
                  <a:srgbClr val="FFFF00"/>
                </a:solidFill>
              </a:rPr>
              <a:t>ب جـ</a:t>
            </a:r>
            <a:endParaRPr lang="ar-SA" sz="3500" b="1" dirty="0">
              <a:solidFill>
                <a:srgbClr val="FFFF00"/>
              </a:solidFill>
            </a:endParaRPr>
          </a:p>
        </p:txBody>
      </p:sp>
      <p:sp>
        <p:nvSpPr>
          <p:cNvPr id="29" name="مربع نص 28"/>
          <p:cNvSpPr txBox="1"/>
          <p:nvPr/>
        </p:nvSpPr>
        <p:spPr>
          <a:xfrm>
            <a:off x="6667545" y="2960273"/>
            <a:ext cx="955475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500" b="1" dirty="0" smtClean="0">
                <a:solidFill>
                  <a:srgbClr val="002060"/>
                </a:solidFill>
              </a:rPr>
              <a:t>جـ د</a:t>
            </a:r>
            <a:endParaRPr lang="ar-SA" sz="3500" b="1" dirty="0">
              <a:solidFill>
                <a:srgbClr val="002060"/>
              </a:solidFill>
            </a:endParaRPr>
          </a:p>
        </p:txBody>
      </p:sp>
      <p:sp>
        <p:nvSpPr>
          <p:cNvPr id="30" name="مربع نص 29"/>
          <p:cNvSpPr txBox="1"/>
          <p:nvPr/>
        </p:nvSpPr>
        <p:spPr>
          <a:xfrm>
            <a:off x="4928089" y="2929544"/>
            <a:ext cx="854319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500" b="1" dirty="0" smtClean="0">
                <a:solidFill>
                  <a:srgbClr val="92D050"/>
                </a:solidFill>
              </a:rPr>
              <a:t>د أ</a:t>
            </a:r>
            <a:endParaRPr lang="ar-SA" sz="3500" b="1" dirty="0">
              <a:solidFill>
                <a:srgbClr val="92D050"/>
              </a:solidFill>
            </a:endParaRPr>
          </a:p>
        </p:txBody>
      </p:sp>
      <p:cxnSp>
        <p:nvCxnSpPr>
          <p:cNvPr id="5" name="رابط مستقيم 4"/>
          <p:cNvCxnSpPr/>
          <p:nvPr/>
        </p:nvCxnSpPr>
        <p:spPr>
          <a:xfrm>
            <a:off x="1714131" y="1887796"/>
            <a:ext cx="9167" cy="3520228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رابط مستقيم 22"/>
          <p:cNvCxnSpPr/>
          <p:nvPr/>
        </p:nvCxnSpPr>
        <p:spPr>
          <a:xfrm>
            <a:off x="4407876" y="1911243"/>
            <a:ext cx="0" cy="3496781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رابط مستقيم 23"/>
          <p:cNvCxnSpPr/>
          <p:nvPr/>
        </p:nvCxnSpPr>
        <p:spPr>
          <a:xfrm>
            <a:off x="1711562" y="1867662"/>
            <a:ext cx="2696314" cy="20135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رابط مستقيم 26"/>
          <p:cNvCxnSpPr/>
          <p:nvPr/>
        </p:nvCxnSpPr>
        <p:spPr>
          <a:xfrm flipH="1">
            <a:off x="1723298" y="5434418"/>
            <a:ext cx="2661132" cy="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مربع نص 31"/>
          <p:cNvSpPr txBox="1"/>
          <p:nvPr/>
        </p:nvSpPr>
        <p:spPr>
          <a:xfrm>
            <a:off x="4384430" y="3655743"/>
            <a:ext cx="7256586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u="sng" dirty="0" smtClean="0">
                <a:solidFill>
                  <a:srgbClr val="FF0000"/>
                </a:solidFill>
                <a:latin typeface="Traditional Arabic" pitchFamily="18" charset="-78"/>
                <a:cs typeface="Traditional Arabic" pitchFamily="18" charset="-78"/>
              </a:rPr>
              <a:t>أتذكر: </a:t>
            </a:r>
          </a:p>
          <a:p>
            <a:r>
              <a:rPr lang="ar-SA" sz="40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كل ضلعين متقابلين في المستطيل متساويان في الطول ومتوازيان.</a:t>
            </a:r>
          </a:p>
          <a:p>
            <a:endParaRPr lang="ar-SA" sz="4000" b="1" dirty="0" smtClean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758470" y="1911243"/>
            <a:ext cx="2602516" cy="349678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4199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8" grpId="0"/>
      <p:bldP spid="29" grpId="0"/>
      <p:bldP spid="30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3645878" y="748189"/>
            <a:ext cx="8030308" cy="25391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endParaRPr lang="ar-SA" sz="3500" b="1" dirty="0" smtClean="0">
              <a:ln/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ar-SA" sz="3500" b="1" dirty="0" smtClean="0">
                <a:ln/>
                <a:solidFill>
                  <a:schemeClr val="accent4">
                    <a:lumMod val="40000"/>
                    <a:lumOff val="60000"/>
                  </a:schemeClr>
                </a:solidFill>
              </a:rPr>
              <a:t>الأضلاع المتوازية والمتساوية في الطول هي: </a:t>
            </a:r>
          </a:p>
          <a:p>
            <a:r>
              <a:rPr lang="ar-SA" sz="3500" b="1" dirty="0">
                <a:ln/>
                <a:solidFill>
                  <a:srgbClr val="FFC000"/>
                </a:solidFill>
              </a:rPr>
              <a:t> </a:t>
            </a:r>
            <a:r>
              <a:rPr lang="ar-SA" sz="3500" b="1" dirty="0" smtClean="0">
                <a:ln/>
                <a:solidFill>
                  <a:srgbClr val="FFC000"/>
                </a:solidFill>
              </a:rPr>
              <a:t> </a:t>
            </a:r>
          </a:p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3657602" y="1366428"/>
            <a:ext cx="445477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FF0000"/>
                </a:solidFill>
              </a:rPr>
              <a:t>أ</a:t>
            </a:r>
            <a:endParaRPr lang="ar-SA" sz="4500" b="1" dirty="0">
              <a:solidFill>
                <a:srgbClr val="FF0000"/>
              </a:solidFill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670782" y="1378355"/>
            <a:ext cx="445477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FF0000"/>
                </a:solidFill>
              </a:rPr>
              <a:t>د</a:t>
            </a:r>
            <a:endParaRPr lang="ar-SA" sz="4500" b="1" dirty="0">
              <a:solidFill>
                <a:srgbClr val="FF0000"/>
              </a:solidFill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3985847" y="5135352"/>
            <a:ext cx="445477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FF0000"/>
                </a:solidFill>
              </a:rPr>
              <a:t>ب</a:t>
            </a:r>
            <a:endParaRPr lang="ar-SA" sz="4500" b="1" dirty="0">
              <a:solidFill>
                <a:srgbClr val="FF0000"/>
              </a:solidFill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422033" y="5171107"/>
            <a:ext cx="694227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FF0000"/>
                </a:solidFill>
              </a:rPr>
              <a:t>جـ</a:t>
            </a:r>
            <a:endParaRPr lang="ar-SA" sz="4500" b="1" dirty="0">
              <a:solidFill>
                <a:srgbClr val="FF0000"/>
              </a:solidFill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7630302" y="2179883"/>
            <a:ext cx="854319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500" b="1" dirty="0" smtClean="0">
                <a:solidFill>
                  <a:srgbClr val="FF0000"/>
                </a:solidFill>
              </a:rPr>
              <a:t>أ ب </a:t>
            </a:r>
            <a:endParaRPr lang="ar-SA" sz="3500" b="1" dirty="0">
              <a:solidFill>
                <a:srgbClr val="FF0000"/>
              </a:solidFill>
            </a:endParaRPr>
          </a:p>
        </p:txBody>
      </p:sp>
      <p:sp>
        <p:nvSpPr>
          <p:cNvPr id="28" name="مربع نص 27"/>
          <p:cNvSpPr txBox="1"/>
          <p:nvPr/>
        </p:nvSpPr>
        <p:spPr>
          <a:xfrm>
            <a:off x="7608271" y="3222619"/>
            <a:ext cx="1028745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500" b="1" dirty="0" smtClean="0">
                <a:solidFill>
                  <a:srgbClr val="002060"/>
                </a:solidFill>
              </a:rPr>
              <a:t>ب جـ</a:t>
            </a:r>
            <a:endParaRPr lang="ar-SA" sz="3500" b="1" dirty="0">
              <a:solidFill>
                <a:srgbClr val="002060"/>
              </a:solidFill>
            </a:endParaRPr>
          </a:p>
        </p:txBody>
      </p:sp>
      <p:sp>
        <p:nvSpPr>
          <p:cNvPr id="29" name="مربع نص 28"/>
          <p:cNvSpPr txBox="1"/>
          <p:nvPr/>
        </p:nvSpPr>
        <p:spPr>
          <a:xfrm>
            <a:off x="5782408" y="2128554"/>
            <a:ext cx="955475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500" b="1" dirty="0" smtClean="0">
                <a:solidFill>
                  <a:srgbClr val="FF0000"/>
                </a:solidFill>
              </a:rPr>
              <a:t>جـ د</a:t>
            </a:r>
            <a:endParaRPr lang="ar-SA" sz="3500" b="1" dirty="0">
              <a:solidFill>
                <a:srgbClr val="FF0000"/>
              </a:solidFill>
            </a:endParaRPr>
          </a:p>
        </p:txBody>
      </p:sp>
      <p:sp>
        <p:nvSpPr>
          <p:cNvPr id="30" name="مربع نص 29"/>
          <p:cNvSpPr txBox="1"/>
          <p:nvPr/>
        </p:nvSpPr>
        <p:spPr>
          <a:xfrm>
            <a:off x="5807314" y="3222619"/>
            <a:ext cx="854319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500" b="1" dirty="0" smtClean="0">
                <a:solidFill>
                  <a:srgbClr val="002060"/>
                </a:solidFill>
              </a:rPr>
              <a:t>د أ</a:t>
            </a:r>
            <a:endParaRPr lang="ar-SA" sz="3500" b="1" dirty="0">
              <a:solidFill>
                <a:srgbClr val="002060"/>
              </a:solidFill>
            </a:endParaRPr>
          </a:p>
        </p:txBody>
      </p:sp>
      <p:cxnSp>
        <p:nvCxnSpPr>
          <p:cNvPr id="5" name="رابط مستقيم 4"/>
          <p:cNvCxnSpPr/>
          <p:nvPr/>
        </p:nvCxnSpPr>
        <p:spPr>
          <a:xfrm flipH="1">
            <a:off x="1116260" y="1887796"/>
            <a:ext cx="23444" cy="363997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رابط مستقيم 22"/>
          <p:cNvCxnSpPr/>
          <p:nvPr/>
        </p:nvCxnSpPr>
        <p:spPr>
          <a:xfrm>
            <a:off x="3833449" y="1911243"/>
            <a:ext cx="0" cy="357006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رابط مستقيم 23"/>
          <p:cNvCxnSpPr/>
          <p:nvPr/>
        </p:nvCxnSpPr>
        <p:spPr>
          <a:xfrm>
            <a:off x="1137135" y="1891108"/>
            <a:ext cx="2696314" cy="20135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رابط مستقيم 26"/>
          <p:cNvCxnSpPr/>
          <p:nvPr/>
        </p:nvCxnSpPr>
        <p:spPr>
          <a:xfrm flipH="1">
            <a:off x="1148871" y="5504756"/>
            <a:ext cx="2661132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رابط مستقيم 7"/>
          <p:cNvCxnSpPr/>
          <p:nvPr/>
        </p:nvCxnSpPr>
        <p:spPr>
          <a:xfrm flipH="1">
            <a:off x="7373815" y="2262554"/>
            <a:ext cx="256488" cy="54827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رابط مستقيم 9"/>
          <p:cNvCxnSpPr/>
          <p:nvPr/>
        </p:nvCxnSpPr>
        <p:spPr>
          <a:xfrm flipH="1">
            <a:off x="7080738" y="2179883"/>
            <a:ext cx="293077" cy="57961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رابط مستقيم 25"/>
          <p:cNvCxnSpPr/>
          <p:nvPr/>
        </p:nvCxnSpPr>
        <p:spPr>
          <a:xfrm flipH="1">
            <a:off x="7245571" y="3362798"/>
            <a:ext cx="256488" cy="54827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رابط مستقيم 30"/>
          <p:cNvCxnSpPr/>
          <p:nvPr/>
        </p:nvCxnSpPr>
        <p:spPr>
          <a:xfrm flipH="1">
            <a:off x="6952494" y="3280127"/>
            <a:ext cx="293077" cy="57961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مستطيل 2"/>
          <p:cNvSpPr/>
          <p:nvPr/>
        </p:nvSpPr>
        <p:spPr>
          <a:xfrm>
            <a:off x="1172317" y="1946411"/>
            <a:ext cx="2602516" cy="35348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ربع نص 10"/>
          <p:cNvSpPr txBox="1"/>
          <p:nvPr/>
        </p:nvSpPr>
        <p:spPr>
          <a:xfrm>
            <a:off x="3364532" y="4173418"/>
            <a:ext cx="5943600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طول أب  =   طول جـ د </a:t>
            </a:r>
          </a:p>
          <a:p>
            <a:endParaRPr lang="ar-SA" sz="4000" b="1" dirty="0">
              <a:solidFill>
                <a:srgbClr val="92D05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25" name="مربع نص 24"/>
          <p:cNvSpPr txBox="1"/>
          <p:nvPr/>
        </p:nvSpPr>
        <p:spPr>
          <a:xfrm>
            <a:off x="3382119" y="4901802"/>
            <a:ext cx="5943600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طول ب جـ  =   طول د أ</a:t>
            </a:r>
          </a:p>
          <a:p>
            <a:endParaRPr lang="ar-SA" sz="4000" b="1" dirty="0">
              <a:solidFill>
                <a:srgbClr val="FFFF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3120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  <p:bldP spid="28" grpId="0"/>
      <p:bldP spid="29" grpId="0"/>
      <p:bldP spid="30" grpId="0"/>
      <p:bldP spid="11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689230" y="748189"/>
            <a:ext cx="6986955" cy="25391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endParaRPr lang="ar-SA" sz="3500" b="1" dirty="0" smtClean="0">
              <a:ln/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ar-SA" sz="3500" b="1" dirty="0" smtClean="0">
                <a:ln/>
                <a:solidFill>
                  <a:schemeClr val="accent4">
                    <a:lumMod val="40000"/>
                    <a:lumOff val="60000"/>
                  </a:schemeClr>
                </a:solidFill>
              </a:rPr>
              <a:t>الأضلاع المتعامدة هي: </a:t>
            </a:r>
          </a:p>
          <a:p>
            <a:r>
              <a:rPr lang="ar-SA" sz="3500" b="1" dirty="0">
                <a:ln/>
                <a:solidFill>
                  <a:srgbClr val="FFC000"/>
                </a:solidFill>
              </a:rPr>
              <a:t> </a:t>
            </a:r>
            <a:r>
              <a:rPr lang="ar-SA" sz="3500" b="1" dirty="0" smtClean="0">
                <a:ln/>
                <a:solidFill>
                  <a:srgbClr val="FFC000"/>
                </a:solidFill>
              </a:rPr>
              <a:t> </a:t>
            </a:r>
          </a:p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4232029" y="1366428"/>
            <a:ext cx="445477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FF0000"/>
                </a:solidFill>
              </a:rPr>
              <a:t>أ</a:t>
            </a:r>
            <a:endParaRPr lang="ar-SA" sz="4500" b="1" dirty="0">
              <a:solidFill>
                <a:srgbClr val="FF0000"/>
              </a:solidFill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1245209" y="1378355"/>
            <a:ext cx="445477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FF0000"/>
                </a:solidFill>
              </a:rPr>
              <a:t>د</a:t>
            </a:r>
            <a:endParaRPr lang="ar-SA" sz="4500" b="1" dirty="0">
              <a:solidFill>
                <a:srgbClr val="FF0000"/>
              </a:solidFill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4325814" y="5299474"/>
            <a:ext cx="445477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FF0000"/>
                </a:solidFill>
              </a:rPr>
              <a:t>ب</a:t>
            </a:r>
            <a:endParaRPr lang="ar-SA" sz="4500" b="1" dirty="0">
              <a:solidFill>
                <a:srgbClr val="FF0000"/>
              </a:solidFill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1043352" y="5264891"/>
            <a:ext cx="694227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FF0000"/>
                </a:solidFill>
              </a:rPr>
              <a:t>جـ</a:t>
            </a:r>
            <a:endParaRPr lang="ar-SA" sz="4500" b="1" dirty="0">
              <a:solidFill>
                <a:srgbClr val="FF0000"/>
              </a:solidFill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7630302" y="2097822"/>
            <a:ext cx="854319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500" b="1" dirty="0" smtClean="0">
                <a:solidFill>
                  <a:srgbClr val="FF0000"/>
                </a:solidFill>
              </a:rPr>
              <a:t>أ ب </a:t>
            </a:r>
            <a:endParaRPr lang="ar-SA" sz="3500" b="1" dirty="0">
              <a:solidFill>
                <a:srgbClr val="FF0000"/>
              </a:solidFill>
            </a:endParaRPr>
          </a:p>
        </p:txBody>
      </p:sp>
      <p:sp>
        <p:nvSpPr>
          <p:cNvPr id="28" name="مربع نص 27"/>
          <p:cNvSpPr txBox="1"/>
          <p:nvPr/>
        </p:nvSpPr>
        <p:spPr>
          <a:xfrm>
            <a:off x="7608271" y="3222619"/>
            <a:ext cx="1028745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500" b="1" dirty="0" smtClean="0">
                <a:solidFill>
                  <a:srgbClr val="002060"/>
                </a:solidFill>
              </a:rPr>
              <a:t>ب جـ</a:t>
            </a:r>
            <a:endParaRPr lang="ar-SA" sz="3500" b="1" dirty="0">
              <a:solidFill>
                <a:srgbClr val="002060"/>
              </a:solidFill>
            </a:endParaRPr>
          </a:p>
        </p:txBody>
      </p:sp>
      <p:sp>
        <p:nvSpPr>
          <p:cNvPr id="29" name="مربع نص 28"/>
          <p:cNvSpPr txBox="1"/>
          <p:nvPr/>
        </p:nvSpPr>
        <p:spPr>
          <a:xfrm>
            <a:off x="5782408" y="2069939"/>
            <a:ext cx="955475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500" b="1" dirty="0" smtClean="0">
                <a:solidFill>
                  <a:srgbClr val="FF0000"/>
                </a:solidFill>
              </a:rPr>
              <a:t>ب جـ</a:t>
            </a:r>
            <a:endParaRPr lang="ar-SA" sz="3500" b="1" dirty="0">
              <a:solidFill>
                <a:srgbClr val="FF0000"/>
              </a:solidFill>
            </a:endParaRPr>
          </a:p>
        </p:txBody>
      </p:sp>
      <p:sp>
        <p:nvSpPr>
          <p:cNvPr id="30" name="مربع نص 29"/>
          <p:cNvSpPr txBox="1"/>
          <p:nvPr/>
        </p:nvSpPr>
        <p:spPr>
          <a:xfrm>
            <a:off x="5807314" y="3152281"/>
            <a:ext cx="854319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500" b="1" dirty="0" smtClean="0">
                <a:solidFill>
                  <a:srgbClr val="002060"/>
                </a:solidFill>
              </a:rPr>
              <a:t>جـ د</a:t>
            </a:r>
            <a:endParaRPr lang="ar-SA" sz="3500" b="1" dirty="0">
              <a:solidFill>
                <a:srgbClr val="002060"/>
              </a:solidFill>
            </a:endParaRPr>
          </a:p>
        </p:txBody>
      </p:sp>
      <p:cxnSp>
        <p:nvCxnSpPr>
          <p:cNvPr id="5" name="رابط مستقيم 4"/>
          <p:cNvCxnSpPr/>
          <p:nvPr/>
        </p:nvCxnSpPr>
        <p:spPr>
          <a:xfrm>
            <a:off x="1723298" y="1899520"/>
            <a:ext cx="14281" cy="3710894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رابط مستقيم 22"/>
          <p:cNvCxnSpPr/>
          <p:nvPr/>
        </p:nvCxnSpPr>
        <p:spPr>
          <a:xfrm>
            <a:off x="4407876" y="1911243"/>
            <a:ext cx="0" cy="369136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رابط مستقيم 23"/>
          <p:cNvCxnSpPr/>
          <p:nvPr/>
        </p:nvCxnSpPr>
        <p:spPr>
          <a:xfrm>
            <a:off x="1711562" y="1891108"/>
            <a:ext cx="2696314" cy="20135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رابط مستقيم 26"/>
          <p:cNvCxnSpPr/>
          <p:nvPr/>
        </p:nvCxnSpPr>
        <p:spPr>
          <a:xfrm flipH="1">
            <a:off x="1723298" y="5563371"/>
            <a:ext cx="2661132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رابط مستقيم 8"/>
          <p:cNvCxnSpPr/>
          <p:nvPr/>
        </p:nvCxnSpPr>
        <p:spPr>
          <a:xfrm flipH="1">
            <a:off x="7099032" y="2565692"/>
            <a:ext cx="403027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رابط مستقيم 11"/>
          <p:cNvCxnSpPr/>
          <p:nvPr/>
        </p:nvCxnSpPr>
        <p:spPr>
          <a:xfrm>
            <a:off x="7300545" y="2131556"/>
            <a:ext cx="0" cy="434136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رابط مستقيم 31"/>
          <p:cNvCxnSpPr/>
          <p:nvPr/>
        </p:nvCxnSpPr>
        <p:spPr>
          <a:xfrm flipH="1">
            <a:off x="7099032" y="3626630"/>
            <a:ext cx="403027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رابط مستقيم 32"/>
          <p:cNvCxnSpPr/>
          <p:nvPr/>
        </p:nvCxnSpPr>
        <p:spPr>
          <a:xfrm>
            <a:off x="7300545" y="3192494"/>
            <a:ext cx="0" cy="434136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رابط مستقيم 33"/>
          <p:cNvCxnSpPr/>
          <p:nvPr/>
        </p:nvCxnSpPr>
        <p:spPr>
          <a:xfrm flipH="1">
            <a:off x="7155424" y="5410424"/>
            <a:ext cx="403027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رابط مستقيم 34"/>
          <p:cNvCxnSpPr/>
          <p:nvPr/>
        </p:nvCxnSpPr>
        <p:spPr>
          <a:xfrm>
            <a:off x="7356938" y="4976288"/>
            <a:ext cx="0" cy="434136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رابط مستقيم 35"/>
          <p:cNvCxnSpPr/>
          <p:nvPr/>
        </p:nvCxnSpPr>
        <p:spPr>
          <a:xfrm flipH="1">
            <a:off x="7093879" y="4543621"/>
            <a:ext cx="403027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رابط مستقيم 36"/>
          <p:cNvCxnSpPr/>
          <p:nvPr/>
        </p:nvCxnSpPr>
        <p:spPr>
          <a:xfrm>
            <a:off x="7295392" y="4109485"/>
            <a:ext cx="0" cy="434136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مربع نص 41"/>
          <p:cNvSpPr txBox="1"/>
          <p:nvPr/>
        </p:nvSpPr>
        <p:spPr>
          <a:xfrm>
            <a:off x="7596548" y="4087938"/>
            <a:ext cx="1028745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500" b="1" dirty="0" smtClean="0">
                <a:solidFill>
                  <a:srgbClr val="00B050"/>
                </a:solidFill>
              </a:rPr>
              <a:t>جـ د</a:t>
            </a:r>
            <a:endParaRPr lang="ar-SA" sz="3500" b="1" dirty="0">
              <a:solidFill>
                <a:srgbClr val="00B050"/>
              </a:solidFill>
            </a:endParaRPr>
          </a:p>
        </p:txBody>
      </p:sp>
      <p:sp>
        <p:nvSpPr>
          <p:cNvPr id="43" name="مربع نص 42"/>
          <p:cNvSpPr txBox="1"/>
          <p:nvPr/>
        </p:nvSpPr>
        <p:spPr>
          <a:xfrm>
            <a:off x="5559671" y="4075600"/>
            <a:ext cx="1028745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500" b="1" dirty="0" smtClean="0">
                <a:solidFill>
                  <a:srgbClr val="00B050"/>
                </a:solidFill>
              </a:rPr>
              <a:t>د أ</a:t>
            </a:r>
            <a:endParaRPr lang="ar-SA" sz="3500" b="1" dirty="0">
              <a:solidFill>
                <a:srgbClr val="00B050"/>
              </a:solidFill>
            </a:endParaRPr>
          </a:p>
        </p:txBody>
      </p:sp>
      <p:sp>
        <p:nvSpPr>
          <p:cNvPr id="44" name="مربع نص 43"/>
          <p:cNvSpPr txBox="1"/>
          <p:nvPr/>
        </p:nvSpPr>
        <p:spPr>
          <a:xfrm>
            <a:off x="7537932" y="4971669"/>
            <a:ext cx="1028745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500" b="1" dirty="0" smtClean="0">
                <a:solidFill>
                  <a:srgbClr val="FFC000"/>
                </a:solidFill>
              </a:rPr>
              <a:t>د أ</a:t>
            </a:r>
            <a:endParaRPr lang="ar-SA" sz="3500" b="1" dirty="0">
              <a:solidFill>
                <a:srgbClr val="FFC000"/>
              </a:solidFill>
            </a:endParaRPr>
          </a:p>
        </p:txBody>
      </p:sp>
      <p:sp>
        <p:nvSpPr>
          <p:cNvPr id="45" name="مربع نص 44"/>
          <p:cNvSpPr txBox="1"/>
          <p:nvPr/>
        </p:nvSpPr>
        <p:spPr>
          <a:xfrm>
            <a:off x="5628542" y="4971669"/>
            <a:ext cx="1028745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500" b="1" dirty="0" smtClean="0">
                <a:solidFill>
                  <a:srgbClr val="FFC000"/>
                </a:solidFill>
              </a:rPr>
              <a:t>أ ب</a:t>
            </a:r>
            <a:endParaRPr lang="ar-SA" sz="3500" b="1" dirty="0">
              <a:solidFill>
                <a:srgbClr val="FFC000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1758467" y="1924083"/>
            <a:ext cx="2625963" cy="361584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/>
          <p:cNvSpPr/>
          <p:nvPr/>
        </p:nvSpPr>
        <p:spPr>
          <a:xfrm>
            <a:off x="4091357" y="5240209"/>
            <a:ext cx="304799" cy="293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مستطيل 37"/>
          <p:cNvSpPr/>
          <p:nvPr/>
        </p:nvSpPr>
        <p:spPr>
          <a:xfrm>
            <a:off x="1770180" y="5263655"/>
            <a:ext cx="304799" cy="293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مستطيل 38"/>
          <p:cNvSpPr/>
          <p:nvPr/>
        </p:nvSpPr>
        <p:spPr>
          <a:xfrm>
            <a:off x="1770188" y="1947529"/>
            <a:ext cx="304799" cy="293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0" name="مستطيل 39"/>
          <p:cNvSpPr/>
          <p:nvPr/>
        </p:nvSpPr>
        <p:spPr>
          <a:xfrm>
            <a:off x="4079631" y="1930257"/>
            <a:ext cx="304799" cy="293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ربع نص 12"/>
          <p:cNvSpPr txBox="1"/>
          <p:nvPr/>
        </p:nvSpPr>
        <p:spPr>
          <a:xfrm>
            <a:off x="504092" y="727193"/>
            <a:ext cx="679129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FF0000"/>
                </a:solidFill>
                <a:latin typeface="Traditional Arabic" pitchFamily="18" charset="-78"/>
                <a:cs typeface="Traditional Arabic" pitchFamily="18" charset="-78"/>
              </a:rPr>
              <a:t>نسمي الضلعين المتجاورين:  </a:t>
            </a:r>
            <a:r>
              <a:rPr lang="ar-SA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الطول والعرض</a:t>
            </a:r>
            <a:endParaRPr lang="ar-SA" sz="4000" b="1" dirty="0">
              <a:solidFill>
                <a:schemeClr val="accent4">
                  <a:lumMod val="60000"/>
                  <a:lumOff val="40000"/>
                </a:schemeClr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2612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  <p:bldP spid="28" grpId="0"/>
      <p:bldP spid="29" grpId="0"/>
      <p:bldP spid="30" grpId="0"/>
      <p:bldP spid="42" grpId="0"/>
      <p:bldP spid="43" grpId="0"/>
      <p:bldP spid="44" grpId="0"/>
      <p:bldP spid="45" grpId="0"/>
      <p:bldP spid="10" grpId="0" animBg="1"/>
      <p:bldP spid="38" grpId="0" animBg="1"/>
      <p:bldP spid="39" grpId="0" animBg="1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65918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نٌشاهِدُ مَعاً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584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523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828801" y="-338569"/>
            <a:ext cx="8581293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ar-SA" sz="5400" b="1" dirty="0" smtClean="0">
              <a:ln/>
              <a:solidFill>
                <a:schemeClr val="accent4"/>
              </a:solidFill>
            </a:endParaRPr>
          </a:p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فيديو (المستطيل وخواصه)</a:t>
            </a:r>
          </a:p>
          <a:p>
            <a:pPr algn="ctr"/>
            <a:endParaRPr lang="ar-SA" sz="5400" b="1" dirty="0" smtClean="0">
              <a:ln/>
              <a:solidFill>
                <a:schemeClr val="accent4"/>
              </a:solidFill>
            </a:endParaRPr>
          </a:p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  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4" name="المستطيل وخواصه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38400" y="1412632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58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509451" y="1478168"/>
            <a:ext cx="6988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تَدْريباتُ الْكِتاب</a:t>
            </a:r>
            <a:r>
              <a:rPr lang="ar-SA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94960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178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26"/>
            <a:ext cx="12192000" cy="685800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2074985" y="418011"/>
            <a:ext cx="8889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FFC000"/>
                </a:solidFill>
              </a:rPr>
              <a:t>تَدْريبُ الْكِتاب (1) صفحة 89</a:t>
            </a:r>
            <a:endParaRPr lang="en-US" sz="6000" b="1" dirty="0">
              <a:solidFill>
                <a:srgbClr val="FFC000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8" y="1666629"/>
            <a:ext cx="8973803" cy="35247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908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984738" y="561703"/>
            <a:ext cx="106847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FFC000"/>
                </a:solidFill>
              </a:rPr>
              <a:t>تَدْريبُ الْكِتاب (3) صفحة 89</a:t>
            </a:r>
            <a:endParaRPr lang="en-US" sz="6000" b="1" dirty="0">
              <a:solidFill>
                <a:srgbClr val="FFC000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09" y="1567275"/>
            <a:ext cx="9002382" cy="4544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2422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888779" y="184946"/>
            <a:ext cx="30476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ar-SA" sz="5400" b="1" dirty="0" smtClean="0">
                <a:ln/>
                <a:solidFill>
                  <a:schemeClr val="accent4"/>
                </a:solidFill>
              </a:rPr>
              <a:t>فَريقُ الْعَمَل 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9564609"/>
              </p:ext>
            </p:extLst>
          </p:nvPr>
        </p:nvGraphicFramePr>
        <p:xfrm>
          <a:off x="2332890" y="1140544"/>
          <a:ext cx="7749626" cy="2763242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3874813">
                  <a:extLst>
                    <a:ext uri="{9D8B030D-6E8A-4147-A177-3AD203B41FA5}">
                      <a16:colId xmlns:a16="http://schemas.microsoft.com/office/drawing/2014/main" xmlns="" val="2910744203"/>
                    </a:ext>
                  </a:extLst>
                </a:gridCol>
                <a:gridCol w="3874813">
                  <a:extLst>
                    <a:ext uri="{9D8B030D-6E8A-4147-A177-3AD203B41FA5}">
                      <a16:colId xmlns:a16="http://schemas.microsoft.com/office/drawing/2014/main" xmlns="" val="1601702208"/>
                    </a:ext>
                  </a:extLst>
                </a:gridCol>
              </a:tblGrid>
              <a:tr h="847394">
                <a:tc>
                  <a:txBody>
                    <a:bodyPr/>
                    <a:lstStyle/>
                    <a:p>
                      <a:pPr algn="ctr"/>
                      <a:r>
                        <a:rPr lang="ar-SA" sz="4500" dirty="0" smtClean="0">
                          <a:latin typeface="Traditional Arabic" pitchFamily="18" charset="-78"/>
                          <a:cs typeface="Traditional Arabic" pitchFamily="18" charset="-78"/>
                        </a:rPr>
                        <a:t>مكان العمل </a:t>
                      </a:r>
                      <a:endParaRPr lang="en-US" sz="4500" dirty="0"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4500" dirty="0" smtClean="0">
                          <a:latin typeface="Traditional Arabic" pitchFamily="18" charset="-78"/>
                          <a:cs typeface="Traditional Arabic" pitchFamily="18" charset="-78"/>
                        </a:rPr>
                        <a:t>اسم المعلم/ة</a:t>
                      </a:r>
                      <a:endParaRPr lang="en-US" sz="4500" dirty="0"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04535598"/>
                  </a:ext>
                </a:extLst>
              </a:tr>
              <a:tr h="478962">
                <a:tc>
                  <a:txBody>
                    <a:bodyPr/>
                    <a:lstStyle/>
                    <a:p>
                      <a:pPr algn="ct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بنات مراح رباح الثانوية 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1) أسيل سعيد جبرين الحسنات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9583613"/>
                  </a:ext>
                </a:extLst>
              </a:tr>
              <a:tr h="478962">
                <a:tc>
                  <a:txBody>
                    <a:bodyPr/>
                    <a:lstStyle/>
                    <a:p>
                      <a:pPr algn="ct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أبو عمّار الأساسية المختلطة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2) رانية فتحي علي صبح 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74169801"/>
                  </a:ext>
                </a:extLst>
              </a:tr>
              <a:tr h="478962">
                <a:tc>
                  <a:txBody>
                    <a:bodyPr/>
                    <a:lstStyle/>
                    <a:p>
                      <a:pPr algn="ct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ذكور حسن مصطفى الأساسية 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3) منى عبدالله يوسف محمود 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74222740"/>
                  </a:ext>
                </a:extLst>
              </a:tr>
              <a:tr h="478962">
                <a:tc>
                  <a:txBody>
                    <a:bodyPr/>
                    <a:lstStyle/>
                    <a:p>
                      <a:pPr algn="ct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رياض الأقصى الأساسية المختلطة 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4) ياسمين موسى أحمد الأطرش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06081902"/>
                  </a:ext>
                </a:extLst>
              </a:tr>
            </a:tbl>
          </a:graphicData>
        </a:graphic>
      </p:graphicFrame>
      <p:sp>
        <p:nvSpPr>
          <p:cNvPr id="4" name="مربع نص 3"/>
          <p:cNvSpPr txBox="1"/>
          <p:nvPr/>
        </p:nvSpPr>
        <p:spPr>
          <a:xfrm>
            <a:off x="2754923" y="3997571"/>
            <a:ext cx="658836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FFC000"/>
                </a:solidFill>
              </a:rPr>
              <a:t>بإشراف الأستاذ عصام عبيد الله</a:t>
            </a:r>
            <a:endParaRPr lang="ar-SA" sz="3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80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37996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نَلْعَب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920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"/>
            <a:ext cx="12192000" cy="68580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18" y="3443847"/>
            <a:ext cx="2357059" cy="2357059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5403">
            <a:off x="8883258" y="932019"/>
            <a:ext cx="2013862" cy="201386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1729656" y="808663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هيّا نَلْعَب</a:t>
            </a:r>
          </a:p>
        </p:txBody>
      </p:sp>
      <p:sp>
        <p:nvSpPr>
          <p:cNvPr id="5" name="وسيلة شرح مع سهم إلى الأعلى 4">
            <a:hlinkClick r:id="rId5"/>
          </p:cNvPr>
          <p:cNvSpPr/>
          <p:nvPr/>
        </p:nvSpPr>
        <p:spPr>
          <a:xfrm>
            <a:off x="4103075" y="2520462"/>
            <a:ext cx="3727939" cy="2965938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7200" b="1" dirty="0" smtClean="0"/>
              <a:t>اضغط هنا</a:t>
            </a:r>
            <a:endParaRPr lang="ar-SA" sz="7200" b="1" dirty="0"/>
          </a:p>
        </p:txBody>
      </p:sp>
    </p:spTree>
    <p:extLst>
      <p:ext uri="{BB962C8B-B14F-4D97-AF65-F5344CB8AC3E}">
        <p14:creationId xmlns:p14="http://schemas.microsoft.com/office/powerpoint/2010/main" val="397724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الْمَهامُ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2378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-13063"/>
            <a:ext cx="3596639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898177" y="404947"/>
            <a:ext cx="299100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4800" b="1" dirty="0" smtClean="0">
                <a:solidFill>
                  <a:srgbClr val="FF0000"/>
                </a:solidFill>
              </a:rPr>
              <a:t>نشاط تطبيقي</a:t>
            </a:r>
          </a:p>
          <a:p>
            <a:pPr algn="ctr">
              <a:lnSpc>
                <a:spcPct val="200000"/>
              </a:lnSpc>
            </a:pP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</a:rPr>
              <a:t>حل </a:t>
            </a:r>
            <a:r>
              <a:rPr lang="ar-SA" sz="4400" b="1" dirty="0" smtClean="0">
                <a:solidFill>
                  <a:schemeClr val="accent1">
                    <a:lumMod val="50000"/>
                  </a:schemeClr>
                </a:solidFill>
              </a:rPr>
              <a:t>ورقة العمل</a:t>
            </a:r>
          </a:p>
          <a:p>
            <a:pPr algn="ctr">
              <a:lnSpc>
                <a:spcPct val="200000"/>
              </a:lnSpc>
            </a:pPr>
            <a:r>
              <a:rPr lang="ar-SA" sz="4400" b="1" dirty="0" smtClean="0">
                <a:solidFill>
                  <a:schemeClr val="accent1">
                    <a:lumMod val="50000"/>
                  </a:schemeClr>
                </a:solidFill>
              </a:rPr>
              <a:t>التالية</a:t>
            </a:r>
            <a:endParaRPr lang="en-US" sz="6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200000"/>
              </a:lnSpc>
            </a:pPr>
            <a:endParaRPr lang="en-US" sz="2000" dirty="0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55" y="404947"/>
            <a:ext cx="7622907" cy="628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80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203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543593" y="352697"/>
            <a:ext cx="93900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وفقكم الله يا أبطال </a:t>
            </a:r>
          </a:p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أحسنتم </a:t>
            </a:r>
          </a:p>
          <a:p>
            <a:pPr algn="ctr"/>
            <a:endParaRPr lang="ar-SA" sz="6600" b="1" dirty="0" smtClean="0">
              <a:solidFill>
                <a:srgbClr val="C00000"/>
              </a:solidFill>
            </a:endParaRPr>
          </a:p>
          <a:p>
            <a:pPr algn="l"/>
            <a:r>
              <a:rPr lang="ar-SA" sz="8800" b="1" dirty="0" smtClean="0">
                <a:solidFill>
                  <a:schemeClr val="tx2"/>
                </a:solidFill>
              </a:rPr>
              <a:t>إلى اللقــــاء</a:t>
            </a:r>
            <a:endParaRPr lang="en-US" sz="8800" b="1" dirty="0">
              <a:solidFill>
                <a:schemeClr val="tx2"/>
              </a:solidFill>
            </a:endParaRPr>
          </a:p>
        </p:txBody>
      </p:sp>
      <p:sp>
        <p:nvSpPr>
          <p:cNvPr id="6" name="وجه ضاحك 5"/>
          <p:cNvSpPr/>
          <p:nvPr/>
        </p:nvSpPr>
        <p:spPr>
          <a:xfrm rot="20079790">
            <a:off x="463659" y="422227"/>
            <a:ext cx="1937396" cy="1720019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الرِّياضِيّات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585598" y="3163277"/>
            <a:ext cx="30235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الصَّفُّ الرابع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0387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888779" y="184946"/>
            <a:ext cx="30476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ar-SA" sz="5400" b="1" dirty="0" smtClean="0">
                <a:ln/>
                <a:solidFill>
                  <a:schemeClr val="accent4"/>
                </a:solidFill>
              </a:rPr>
              <a:t>فَريقُ الْعَمَل 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9564609"/>
              </p:ext>
            </p:extLst>
          </p:nvPr>
        </p:nvGraphicFramePr>
        <p:xfrm>
          <a:off x="2332890" y="1140544"/>
          <a:ext cx="7749626" cy="2763242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3874813">
                  <a:extLst>
                    <a:ext uri="{9D8B030D-6E8A-4147-A177-3AD203B41FA5}">
                      <a16:colId xmlns:a16="http://schemas.microsoft.com/office/drawing/2014/main" xmlns="" val="2910744203"/>
                    </a:ext>
                  </a:extLst>
                </a:gridCol>
                <a:gridCol w="3874813">
                  <a:extLst>
                    <a:ext uri="{9D8B030D-6E8A-4147-A177-3AD203B41FA5}">
                      <a16:colId xmlns:a16="http://schemas.microsoft.com/office/drawing/2014/main" xmlns="" val="1601702208"/>
                    </a:ext>
                  </a:extLst>
                </a:gridCol>
              </a:tblGrid>
              <a:tr h="847394">
                <a:tc>
                  <a:txBody>
                    <a:bodyPr/>
                    <a:lstStyle/>
                    <a:p>
                      <a:pPr algn="ctr"/>
                      <a:r>
                        <a:rPr lang="ar-SA" sz="4500" dirty="0" smtClean="0">
                          <a:latin typeface="Traditional Arabic" pitchFamily="18" charset="-78"/>
                          <a:cs typeface="Traditional Arabic" pitchFamily="18" charset="-78"/>
                        </a:rPr>
                        <a:t>مكان العمل </a:t>
                      </a:r>
                      <a:endParaRPr lang="en-US" sz="4500" dirty="0"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4500" dirty="0" smtClean="0">
                          <a:latin typeface="Traditional Arabic" pitchFamily="18" charset="-78"/>
                          <a:cs typeface="Traditional Arabic" pitchFamily="18" charset="-78"/>
                        </a:rPr>
                        <a:t>اسم المعلم/ة</a:t>
                      </a:r>
                      <a:endParaRPr lang="en-US" sz="4500" dirty="0"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04535598"/>
                  </a:ext>
                </a:extLst>
              </a:tr>
              <a:tr h="478962">
                <a:tc>
                  <a:txBody>
                    <a:bodyPr/>
                    <a:lstStyle/>
                    <a:p>
                      <a:pPr algn="ct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بنات مراح رباح الثانوية 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1) أسيل سعيد جبرين الحسنات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9583613"/>
                  </a:ext>
                </a:extLst>
              </a:tr>
              <a:tr h="478962">
                <a:tc>
                  <a:txBody>
                    <a:bodyPr/>
                    <a:lstStyle/>
                    <a:p>
                      <a:pPr algn="ct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أبو عمّار الأساسية المختلطة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2) رانية فتحي علي صبح 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74169801"/>
                  </a:ext>
                </a:extLst>
              </a:tr>
              <a:tr h="478962">
                <a:tc>
                  <a:txBody>
                    <a:bodyPr/>
                    <a:lstStyle/>
                    <a:p>
                      <a:pPr algn="ct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ذكور حسن مصطفى الأساسية 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3) منى عبدالله يوسف محمود 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74222740"/>
                  </a:ext>
                </a:extLst>
              </a:tr>
              <a:tr h="478962">
                <a:tc>
                  <a:txBody>
                    <a:bodyPr/>
                    <a:lstStyle/>
                    <a:p>
                      <a:pPr algn="ct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رياض الأقصى الأساسية المختلطة 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4) ياسمين موسى أحمد الأطرش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06081902"/>
                  </a:ext>
                </a:extLst>
              </a:tr>
            </a:tbl>
          </a:graphicData>
        </a:graphic>
      </p:graphicFrame>
      <p:sp>
        <p:nvSpPr>
          <p:cNvPr id="4" name="مربع نص 3"/>
          <p:cNvSpPr txBox="1"/>
          <p:nvPr/>
        </p:nvSpPr>
        <p:spPr>
          <a:xfrm>
            <a:off x="2754923" y="3997571"/>
            <a:ext cx="658836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FFC000"/>
                </a:solidFill>
              </a:rPr>
              <a:t>بإشراف الأستاذ عصام عبيد الله</a:t>
            </a:r>
            <a:endParaRPr lang="ar-SA" sz="3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80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hlinkClick r:id="rId3" action="ppaction://hlinksldjump"/>
          </p:cNvPr>
          <p:cNvSpPr txBox="1"/>
          <p:nvPr/>
        </p:nvSpPr>
        <p:spPr>
          <a:xfrm>
            <a:off x="5095875" y="723901"/>
            <a:ext cx="2305050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عنوان الدرس </a:t>
            </a:r>
            <a:endParaRPr lang="ar-JO" sz="3200" b="1" dirty="0">
              <a:solidFill>
                <a:schemeClr val="tx1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835" y="444502"/>
            <a:ext cx="1828801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مجموعة 9"/>
          <p:cNvGrpSpPr/>
          <p:nvPr/>
        </p:nvGrpSpPr>
        <p:grpSpPr>
          <a:xfrm>
            <a:off x="152400" y="222977"/>
            <a:ext cx="12192000" cy="6779522"/>
            <a:chOff x="1" y="78656"/>
            <a:chExt cx="9143999" cy="6801792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rId6" action="ppaction://hlinksldjump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tx1"/>
                  </a:solidFill>
                  <a:hlinkClick r:id="rId7" action="ppaction://hlinksldjump"/>
                </a:rPr>
                <a:t>تدريب الكتاب </a:t>
              </a:r>
              <a:endParaRPr lang="ar-JO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rId9" action="ppaction://hlinksldjump"/>
          </p:cNvPr>
          <p:cNvSpPr txBox="1"/>
          <p:nvPr/>
        </p:nvSpPr>
        <p:spPr>
          <a:xfrm>
            <a:off x="9525024" y="2143116"/>
            <a:ext cx="1142976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0" action="ppaction://hlinksldjump"/>
              </a:rPr>
              <a:t>المهام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9" name="مربع نص 8">
            <a:hlinkClick r:id="rId11" action="ppaction://hlinksldjump"/>
          </p:cNvPr>
          <p:cNvSpPr txBox="1"/>
          <p:nvPr/>
        </p:nvSpPr>
        <p:spPr>
          <a:xfrm>
            <a:off x="7688156" y="2446010"/>
            <a:ext cx="107336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2" action="ppaction://hlinksldjump"/>
              </a:rPr>
              <a:t>الهدف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1" name="مربع نص 10">
            <a:hlinkClick r:id="rId9" action="ppaction://hlinksldjump"/>
          </p:cNvPr>
          <p:cNvSpPr txBox="1"/>
          <p:nvPr/>
        </p:nvSpPr>
        <p:spPr>
          <a:xfrm>
            <a:off x="804477" y="2184400"/>
            <a:ext cx="1857388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3" action="ppaction://hlinksldjump"/>
              </a:rPr>
              <a:t>لعبة تفاعلية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3" name="مربع نص 12">
            <a:hlinkClick r:id="rId14" action="ppaction://hlinksldjump"/>
          </p:cNvPr>
          <p:cNvSpPr txBox="1"/>
          <p:nvPr/>
        </p:nvSpPr>
        <p:spPr>
          <a:xfrm>
            <a:off x="4226636" y="2462681"/>
            <a:ext cx="1071570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5" action="ppaction://hlinksldjump"/>
              </a:rPr>
              <a:t>العرض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3" name="مربع نص 2">
            <a:hlinkClick r:id="" action="ppaction://noaction"/>
          </p:cNvPr>
          <p:cNvSpPr txBox="1"/>
          <p:nvPr/>
        </p:nvSpPr>
        <p:spPr>
          <a:xfrm>
            <a:off x="3395670" y="723900"/>
            <a:ext cx="1031081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  <a:hlinkClick r:id="rId16" action="ppaction://hlinksldjump"/>
              </a:rPr>
              <a:t>فيديو</a:t>
            </a:r>
            <a:endParaRPr lang="ar-JO" sz="3200" b="1" dirty="0">
              <a:solidFill>
                <a:schemeClr val="tx1"/>
              </a:solidFill>
            </a:endParaRPr>
          </a:p>
        </p:txBody>
      </p:sp>
      <p:sp>
        <p:nvSpPr>
          <p:cNvPr id="14" name="مربع نص 13">
            <a:hlinkClick r:id="rId9" action="ppaction://hlinksldjump"/>
          </p:cNvPr>
          <p:cNvSpPr txBox="1"/>
          <p:nvPr/>
        </p:nvSpPr>
        <p:spPr>
          <a:xfrm>
            <a:off x="5441899" y="1047065"/>
            <a:ext cx="193142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1" action="ppaction://hlinksldjump"/>
              </a:rPr>
              <a:t>عنوان الدرس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5" name="مربع نص 14">
            <a:hlinkClick r:id="rId6" action="ppaction://hlinksldjump"/>
          </p:cNvPr>
          <p:cNvSpPr txBox="1"/>
          <p:nvPr/>
        </p:nvSpPr>
        <p:spPr>
          <a:xfrm>
            <a:off x="594572" y="222977"/>
            <a:ext cx="2571768" cy="521507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4" action="ppaction://hlinksldjump"/>
              </a:rPr>
              <a:t>نشاط كاشف </a:t>
            </a:r>
            <a:endParaRPr lang="ar-JO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306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1922585" y="1851632"/>
            <a:ext cx="814753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عِنْوانُ الدَّرْس</a:t>
            </a:r>
          </a:p>
          <a:p>
            <a:pPr algn="ctr"/>
            <a:r>
              <a:rPr lang="ar-SA" sz="6600" b="1" dirty="0" smtClean="0">
                <a:ln/>
                <a:solidFill>
                  <a:srgbClr val="FF0000"/>
                </a:solidFill>
              </a:rPr>
              <a:t>المستطيل وخواصه</a:t>
            </a:r>
            <a:endParaRPr lang="ar-SA" sz="66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3877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1321302" y="1804740"/>
            <a:ext cx="9549410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6000" b="1" dirty="0" smtClean="0">
                <a:ln/>
                <a:solidFill>
                  <a:srgbClr val="FF0000"/>
                </a:solidFill>
              </a:rPr>
              <a:t>الهَــــدَف</a:t>
            </a:r>
          </a:p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أن يتعرف الطالب إلى خصائص المستطيل</a:t>
            </a:r>
          </a:p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9108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hlinkClick r:id="rId3" action="ppaction://hlinksldjump"/>
          </p:cNvPr>
          <p:cNvSpPr txBox="1"/>
          <p:nvPr/>
        </p:nvSpPr>
        <p:spPr>
          <a:xfrm>
            <a:off x="5095875" y="723901"/>
            <a:ext cx="2305050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عنوان الدرس </a:t>
            </a:r>
            <a:endParaRPr lang="ar-JO" sz="3200" b="1" dirty="0">
              <a:solidFill>
                <a:schemeClr val="tx1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835" y="444502"/>
            <a:ext cx="1828801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مجموعة 9"/>
          <p:cNvGrpSpPr/>
          <p:nvPr/>
        </p:nvGrpSpPr>
        <p:grpSpPr>
          <a:xfrm>
            <a:off x="152400" y="222977"/>
            <a:ext cx="12192000" cy="6779522"/>
            <a:chOff x="1" y="78656"/>
            <a:chExt cx="9143999" cy="6801792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rId6" action="ppaction://hlinksldjump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tx1"/>
                  </a:solidFill>
                  <a:hlinkClick r:id="rId7" action="ppaction://hlinksldjump"/>
                </a:rPr>
                <a:t>تدريب الكتاب </a:t>
              </a:r>
              <a:endParaRPr lang="ar-JO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rId9" action="ppaction://hlinksldjump"/>
          </p:cNvPr>
          <p:cNvSpPr txBox="1"/>
          <p:nvPr/>
        </p:nvSpPr>
        <p:spPr>
          <a:xfrm>
            <a:off x="9525024" y="2143116"/>
            <a:ext cx="1142976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0" action="ppaction://hlinksldjump"/>
              </a:rPr>
              <a:t>المهام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9" name="مربع نص 8">
            <a:hlinkClick r:id="rId11" action="ppaction://hlinksldjump"/>
          </p:cNvPr>
          <p:cNvSpPr txBox="1"/>
          <p:nvPr/>
        </p:nvSpPr>
        <p:spPr>
          <a:xfrm>
            <a:off x="7688156" y="2446010"/>
            <a:ext cx="107336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2" action="ppaction://hlinksldjump"/>
              </a:rPr>
              <a:t>الهدف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1" name="مربع نص 10">
            <a:hlinkClick r:id="rId9" action="ppaction://hlinksldjump"/>
          </p:cNvPr>
          <p:cNvSpPr txBox="1"/>
          <p:nvPr/>
        </p:nvSpPr>
        <p:spPr>
          <a:xfrm>
            <a:off x="804477" y="2184400"/>
            <a:ext cx="1857388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3" action="ppaction://hlinksldjump"/>
              </a:rPr>
              <a:t>لعبة تفاعلية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3" name="مربع نص 12">
            <a:hlinkClick r:id="rId14" action="ppaction://hlinksldjump"/>
          </p:cNvPr>
          <p:cNvSpPr txBox="1"/>
          <p:nvPr/>
        </p:nvSpPr>
        <p:spPr>
          <a:xfrm>
            <a:off x="4226636" y="2462681"/>
            <a:ext cx="1071570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5" action="ppaction://hlinksldjump"/>
              </a:rPr>
              <a:t>العرض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3" name="مربع نص 2">
            <a:hlinkClick r:id="" action="ppaction://noaction"/>
          </p:cNvPr>
          <p:cNvSpPr txBox="1"/>
          <p:nvPr/>
        </p:nvSpPr>
        <p:spPr>
          <a:xfrm>
            <a:off x="3395670" y="723900"/>
            <a:ext cx="1031081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  <a:hlinkClick r:id="rId16" action="ppaction://hlinksldjump"/>
              </a:rPr>
              <a:t>فيديو</a:t>
            </a:r>
            <a:endParaRPr lang="ar-JO" sz="3200" b="1" dirty="0">
              <a:solidFill>
                <a:schemeClr val="tx1"/>
              </a:solidFill>
            </a:endParaRPr>
          </a:p>
        </p:txBody>
      </p:sp>
      <p:sp>
        <p:nvSpPr>
          <p:cNvPr id="14" name="مربع نص 13">
            <a:hlinkClick r:id="rId9" action="ppaction://hlinksldjump"/>
          </p:cNvPr>
          <p:cNvSpPr txBox="1"/>
          <p:nvPr/>
        </p:nvSpPr>
        <p:spPr>
          <a:xfrm>
            <a:off x="5441899" y="1047065"/>
            <a:ext cx="193142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1" action="ppaction://hlinksldjump"/>
              </a:rPr>
              <a:t>عنوان الدرس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5" name="مربع نص 14">
            <a:hlinkClick r:id="rId6" action="ppaction://hlinksldjump"/>
          </p:cNvPr>
          <p:cNvSpPr txBox="1"/>
          <p:nvPr/>
        </p:nvSpPr>
        <p:spPr>
          <a:xfrm>
            <a:off x="594572" y="222977"/>
            <a:ext cx="2571768" cy="521507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4" action="ppaction://hlinksldjump"/>
              </a:rPr>
              <a:t>نشاط كاشف </a:t>
            </a:r>
            <a:endParaRPr lang="ar-JO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316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679269" y="1478168"/>
            <a:ext cx="659674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نَشاط كاشف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3" name="سهم إلى اليمين 2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مربع نص 3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9158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5907493" y="1804740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3681047" y="604411"/>
            <a:ext cx="77841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5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- من يذكرني بخصائص المستطيل التي تعرفنا عليها سابقا يا أعزائي الطلبة؟</a:t>
            </a:r>
            <a:endParaRPr lang="en-US" sz="5400" b="1" dirty="0">
              <a:solidFill>
                <a:schemeClr val="accent4">
                  <a:lumMod val="60000"/>
                  <a:lumOff val="40000"/>
                </a:schemeClr>
              </a:solidFill>
              <a:latin typeface="Traditional Arabic" pitchFamily="18" charset="-78"/>
              <a:cs typeface="Traditional Arabic" pitchFamily="18" charset="-78"/>
            </a:endParaRPr>
          </a:p>
          <a:p>
            <a:r>
              <a:rPr lang="ar-SA" b="1" dirty="0">
                <a:latin typeface="Traditional Arabic" pitchFamily="18" charset="-78"/>
                <a:cs typeface="Traditional Arabic" pitchFamily="18" charset="-78"/>
              </a:rPr>
              <a:t> </a:t>
            </a:r>
            <a:endParaRPr lang="en-US" b="1" dirty="0">
              <a:latin typeface="Traditional Arabic" pitchFamily="18" charset="-78"/>
              <a:cs typeface="Traditional Arabic" pitchFamily="18" charset="-78"/>
            </a:endParaRPr>
          </a:p>
          <a:p>
            <a:r>
              <a:rPr lang="en-US" b="1" dirty="0">
                <a:latin typeface="Traditional Arabic" pitchFamily="18" charset="-78"/>
                <a:cs typeface="Traditional Arabic" pitchFamily="18" charset="-78"/>
              </a:rPr>
              <a:t> 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949569" y="691661"/>
            <a:ext cx="1430216" cy="330613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ربع نص 5"/>
          <p:cNvSpPr txBox="1"/>
          <p:nvPr/>
        </p:nvSpPr>
        <p:spPr>
          <a:xfrm>
            <a:off x="2567358" y="250540"/>
            <a:ext cx="363416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000" b="1" dirty="0" smtClean="0">
                <a:solidFill>
                  <a:srgbClr val="FF0000"/>
                </a:solidFill>
              </a:rPr>
              <a:t>س</a:t>
            </a:r>
            <a:endParaRPr lang="ar-SA" sz="3000" b="1" dirty="0">
              <a:solidFill>
                <a:srgbClr val="FF0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562707" y="3648305"/>
            <a:ext cx="363416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000" b="1" dirty="0">
                <a:solidFill>
                  <a:srgbClr val="FF0000"/>
                </a:solidFill>
              </a:rPr>
              <a:t>ع</a:t>
            </a:r>
          </a:p>
        </p:txBody>
      </p:sp>
      <p:sp>
        <p:nvSpPr>
          <p:cNvPr id="9" name="مربع نص 8"/>
          <p:cNvSpPr txBox="1"/>
          <p:nvPr/>
        </p:nvSpPr>
        <p:spPr>
          <a:xfrm>
            <a:off x="656491" y="379493"/>
            <a:ext cx="363416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000" b="1" dirty="0">
                <a:solidFill>
                  <a:srgbClr val="FF0000"/>
                </a:solidFill>
              </a:rPr>
              <a:t>ل</a:t>
            </a:r>
          </a:p>
        </p:txBody>
      </p:sp>
      <p:sp>
        <p:nvSpPr>
          <p:cNvPr id="10" name="مربع نص 9"/>
          <p:cNvSpPr txBox="1"/>
          <p:nvPr/>
        </p:nvSpPr>
        <p:spPr>
          <a:xfrm>
            <a:off x="2584943" y="3582735"/>
            <a:ext cx="363416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000" b="1" dirty="0">
                <a:solidFill>
                  <a:srgbClr val="FF0000"/>
                </a:solidFill>
              </a:rPr>
              <a:t>ص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4700954" y="2412599"/>
            <a:ext cx="6764216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500" b="1" dirty="0" smtClean="0">
                <a:solidFill>
                  <a:srgbClr val="00B0F0"/>
                </a:solidFill>
              </a:rPr>
              <a:t>له أربعة رؤوس هي      </a:t>
            </a:r>
            <a:r>
              <a:rPr lang="ar-SA" sz="3500" b="1" dirty="0" smtClean="0">
                <a:solidFill>
                  <a:srgbClr val="FF0000"/>
                </a:solidFill>
              </a:rPr>
              <a:t>س</a:t>
            </a:r>
            <a:r>
              <a:rPr lang="ar-SA" sz="3500" b="1" dirty="0" smtClean="0">
                <a:solidFill>
                  <a:srgbClr val="002060"/>
                </a:solidFill>
              </a:rPr>
              <a:t>، </a:t>
            </a:r>
            <a:r>
              <a:rPr lang="ar-SA" sz="3500" b="1" dirty="0" smtClean="0">
                <a:solidFill>
                  <a:srgbClr val="FFFF00"/>
                </a:solidFill>
              </a:rPr>
              <a:t>ص</a:t>
            </a:r>
            <a:r>
              <a:rPr lang="ar-SA" sz="3500" b="1" dirty="0" smtClean="0">
                <a:solidFill>
                  <a:srgbClr val="002060"/>
                </a:solidFill>
              </a:rPr>
              <a:t>، </a:t>
            </a:r>
            <a:r>
              <a:rPr lang="ar-SA" sz="3500" b="1" dirty="0" smtClean="0">
                <a:solidFill>
                  <a:srgbClr val="00B050"/>
                </a:solidFill>
              </a:rPr>
              <a:t>ع</a:t>
            </a:r>
            <a:r>
              <a:rPr lang="ar-SA" sz="3500" b="1" dirty="0" smtClean="0">
                <a:solidFill>
                  <a:srgbClr val="002060"/>
                </a:solidFill>
              </a:rPr>
              <a:t>، </a:t>
            </a:r>
            <a:r>
              <a:rPr lang="ar-SA" sz="3500" b="1" dirty="0" smtClean="0">
                <a:solidFill>
                  <a:schemeClr val="accent2">
                    <a:lumMod val="75000"/>
                  </a:schemeClr>
                </a:solidFill>
              </a:rPr>
              <a:t>ل</a:t>
            </a:r>
            <a:endParaRPr lang="ar-SA" sz="35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2731478" y="3286532"/>
            <a:ext cx="8733693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500" b="1" dirty="0" smtClean="0">
                <a:solidFill>
                  <a:srgbClr val="00B0F0"/>
                </a:solidFill>
              </a:rPr>
              <a:t>له أربعة أضلاع هي       </a:t>
            </a:r>
            <a:r>
              <a:rPr lang="ar-SA" sz="3500" b="1" dirty="0" smtClean="0">
                <a:solidFill>
                  <a:srgbClr val="FF0000"/>
                </a:solidFill>
              </a:rPr>
              <a:t>س ص</a:t>
            </a:r>
            <a:r>
              <a:rPr lang="ar-SA" sz="3500" b="1" dirty="0" smtClean="0">
                <a:solidFill>
                  <a:srgbClr val="002060"/>
                </a:solidFill>
              </a:rPr>
              <a:t>، </a:t>
            </a:r>
            <a:r>
              <a:rPr lang="ar-SA" sz="3500" b="1" dirty="0" smtClean="0">
                <a:solidFill>
                  <a:srgbClr val="FFFF00"/>
                </a:solidFill>
              </a:rPr>
              <a:t>ص ع</a:t>
            </a:r>
            <a:r>
              <a:rPr lang="ar-SA" sz="3500" b="1" dirty="0" smtClean="0">
                <a:solidFill>
                  <a:srgbClr val="002060"/>
                </a:solidFill>
              </a:rPr>
              <a:t>، </a:t>
            </a:r>
            <a:r>
              <a:rPr lang="ar-SA" sz="3500" b="1" dirty="0" smtClean="0">
                <a:solidFill>
                  <a:srgbClr val="00B050"/>
                </a:solidFill>
              </a:rPr>
              <a:t>ع ل</a:t>
            </a:r>
            <a:r>
              <a:rPr lang="ar-SA" sz="3500" b="1" dirty="0" smtClean="0">
                <a:solidFill>
                  <a:srgbClr val="002060"/>
                </a:solidFill>
              </a:rPr>
              <a:t>، </a:t>
            </a:r>
            <a:r>
              <a:rPr lang="ar-SA" sz="3500" b="1" dirty="0" smtClean="0">
                <a:solidFill>
                  <a:schemeClr val="accent2">
                    <a:lumMod val="75000"/>
                  </a:schemeClr>
                </a:solidFill>
              </a:rPr>
              <a:t>ل س</a:t>
            </a:r>
            <a:endParaRPr lang="ar-SA" sz="35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586153" y="3997794"/>
            <a:ext cx="10879018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500" b="1" dirty="0" smtClean="0">
                <a:solidFill>
                  <a:srgbClr val="00B0F0"/>
                </a:solidFill>
              </a:rPr>
              <a:t>له أربعة زوايا هي        </a:t>
            </a:r>
            <a:r>
              <a:rPr lang="ar-SA" sz="3500" b="1" dirty="0" smtClean="0">
                <a:solidFill>
                  <a:srgbClr val="FF0000"/>
                </a:solidFill>
              </a:rPr>
              <a:t>الزاوية س</a:t>
            </a:r>
            <a:r>
              <a:rPr lang="ar-SA" sz="3500" b="1" dirty="0" smtClean="0">
                <a:solidFill>
                  <a:srgbClr val="002060"/>
                </a:solidFill>
              </a:rPr>
              <a:t>، </a:t>
            </a:r>
            <a:r>
              <a:rPr lang="ar-SA" sz="3500" b="1" dirty="0" smtClean="0">
                <a:solidFill>
                  <a:srgbClr val="FFFF00"/>
                </a:solidFill>
              </a:rPr>
              <a:t>الزاوية ص</a:t>
            </a:r>
            <a:r>
              <a:rPr lang="ar-SA" sz="3500" b="1" dirty="0" smtClean="0">
                <a:solidFill>
                  <a:srgbClr val="00B050"/>
                </a:solidFill>
              </a:rPr>
              <a:t>، الزاوية ع</a:t>
            </a:r>
            <a:r>
              <a:rPr lang="ar-SA" sz="3500" b="1" dirty="0" smtClean="0">
                <a:solidFill>
                  <a:srgbClr val="002060"/>
                </a:solidFill>
              </a:rPr>
              <a:t>، </a:t>
            </a:r>
            <a:r>
              <a:rPr lang="ar-SA" sz="3500" b="1" dirty="0" smtClean="0">
                <a:solidFill>
                  <a:schemeClr val="accent2">
                    <a:lumMod val="75000"/>
                  </a:schemeClr>
                </a:solidFill>
              </a:rPr>
              <a:t>الزاوية ل</a:t>
            </a:r>
            <a:endParaRPr lang="ar-SA" sz="35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2567358" y="4749682"/>
            <a:ext cx="8897813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200" b="1" dirty="0" smtClean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كل ضلعين متقابلين متساويان في الطول ومتوازيان</a:t>
            </a:r>
            <a:endParaRPr lang="ar-SA" sz="4200" b="1" dirty="0">
              <a:solidFill>
                <a:srgbClr val="92D05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3012830" y="5390839"/>
            <a:ext cx="8452341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200" b="1" dirty="0" smtClean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زواياه الأربعة قوائم قياس كل منها = 90 درجة</a:t>
            </a:r>
            <a:endParaRPr lang="ar-SA" sz="4200" b="1" dirty="0">
              <a:solidFill>
                <a:srgbClr val="92D05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592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8" grpId="0"/>
      <p:bldP spid="9" grpId="0"/>
      <p:bldP spid="10" grpId="0"/>
      <p:bldP spid="7" grpId="0"/>
      <p:bldP spid="12" grpId="0"/>
      <p:bldP spid="13" grpId="0"/>
      <p:bldP spid="14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الْعَرْض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5297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65918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نٌشاهِدُ مَعاً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5684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445477" y="430854"/>
            <a:ext cx="112248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ar-SA" sz="4800" b="1" dirty="0" smtClean="0">
                <a:ln/>
                <a:solidFill>
                  <a:srgbClr val="92D050"/>
                </a:solidFill>
              </a:rPr>
              <a:t>هيا يا أحبائي نكمل أيضا التعرف إلى خصائص المستطيل</a:t>
            </a:r>
            <a:endParaRPr lang="ar-SA" sz="5400" b="1" cap="none" spc="0" dirty="0">
              <a:ln/>
              <a:solidFill>
                <a:srgbClr val="92D050"/>
              </a:solidFill>
              <a:effectLst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7256585" y="2379785"/>
            <a:ext cx="18473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 dirty="0"/>
          </a:p>
        </p:txBody>
      </p:sp>
      <p:sp>
        <p:nvSpPr>
          <p:cNvPr id="5" name="تمرير أفقي 4"/>
          <p:cNvSpPr/>
          <p:nvPr/>
        </p:nvSpPr>
        <p:spPr>
          <a:xfrm>
            <a:off x="3001112" y="1043360"/>
            <a:ext cx="6072554" cy="1137133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 smtClean="0"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فيديو عن أقطار المستطيل</a:t>
            </a:r>
            <a:endParaRPr lang="ar-SA" sz="4000" b="1" dirty="0">
              <a:solidFill>
                <a:srgbClr val="FFFF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3" name="أقطار المستطيل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740" y="1922584"/>
            <a:ext cx="10439397" cy="424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8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" y="11723"/>
            <a:ext cx="12192000" cy="6858000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4536827" y="2491836"/>
            <a:ext cx="445477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FF0000"/>
                </a:solidFill>
              </a:rPr>
              <a:t>أ</a:t>
            </a:r>
            <a:endParaRPr lang="ar-SA" sz="4500" b="1" dirty="0">
              <a:solidFill>
                <a:srgbClr val="FF0000"/>
              </a:solidFill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928688" y="2433425"/>
            <a:ext cx="445477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FF0000"/>
                </a:solidFill>
              </a:rPr>
              <a:t>د</a:t>
            </a:r>
            <a:endParaRPr lang="ar-SA" sz="4500" b="1" dirty="0">
              <a:solidFill>
                <a:srgbClr val="FF0000"/>
              </a:solidFill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4771288" y="5264305"/>
            <a:ext cx="445477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FF0000"/>
                </a:solidFill>
              </a:rPr>
              <a:t>ب</a:t>
            </a:r>
            <a:endParaRPr lang="ar-SA" sz="4500" b="1" dirty="0">
              <a:solidFill>
                <a:srgbClr val="FF0000"/>
              </a:solidFill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679939" y="5030431"/>
            <a:ext cx="694227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FF0000"/>
                </a:solidFill>
              </a:rPr>
              <a:t>جـ</a:t>
            </a:r>
            <a:endParaRPr lang="ar-SA" sz="4500" b="1" dirty="0">
              <a:solidFill>
                <a:srgbClr val="FF0000"/>
              </a:solidFill>
            </a:endParaRPr>
          </a:p>
        </p:txBody>
      </p:sp>
      <p:cxnSp>
        <p:nvCxnSpPr>
          <p:cNvPr id="5" name="رابط مستقيم 4"/>
          <p:cNvCxnSpPr/>
          <p:nvPr/>
        </p:nvCxnSpPr>
        <p:spPr>
          <a:xfrm>
            <a:off x="1397610" y="2825636"/>
            <a:ext cx="0" cy="2637935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رابط مستقيم 22"/>
          <p:cNvCxnSpPr/>
          <p:nvPr/>
        </p:nvCxnSpPr>
        <p:spPr>
          <a:xfrm>
            <a:off x="4700951" y="2849083"/>
            <a:ext cx="0" cy="2637935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رابط مستقيم 23"/>
          <p:cNvCxnSpPr/>
          <p:nvPr/>
        </p:nvCxnSpPr>
        <p:spPr>
          <a:xfrm flipV="1">
            <a:off x="1395041" y="2825636"/>
            <a:ext cx="3305910" cy="3312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رابط مستقيم 26"/>
          <p:cNvCxnSpPr/>
          <p:nvPr/>
        </p:nvCxnSpPr>
        <p:spPr>
          <a:xfrm flipH="1" flipV="1">
            <a:off x="1406777" y="5457864"/>
            <a:ext cx="3294174" cy="5707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رابط مستقيم 3"/>
          <p:cNvCxnSpPr/>
          <p:nvPr/>
        </p:nvCxnSpPr>
        <p:spPr>
          <a:xfrm flipH="1">
            <a:off x="1406777" y="2849082"/>
            <a:ext cx="3294174" cy="2573764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رابط مستقيم 9"/>
          <p:cNvCxnSpPr/>
          <p:nvPr/>
        </p:nvCxnSpPr>
        <p:spPr>
          <a:xfrm>
            <a:off x="1395041" y="2837359"/>
            <a:ext cx="3305910" cy="258548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مربع نص 10"/>
          <p:cNvSpPr txBox="1"/>
          <p:nvPr/>
        </p:nvSpPr>
        <p:spPr>
          <a:xfrm>
            <a:off x="2801815" y="1207474"/>
            <a:ext cx="8721969" cy="8617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000" b="1" dirty="0" smtClean="0">
                <a:solidFill>
                  <a:srgbClr val="C00000"/>
                </a:solidFill>
                <a:latin typeface="Traditional Arabic" pitchFamily="18" charset="-78"/>
                <a:cs typeface="Traditional Arabic" pitchFamily="18" charset="-78"/>
              </a:rPr>
              <a:t>أستنتج: </a:t>
            </a:r>
            <a:r>
              <a:rPr lang="ar-SA" sz="5000" b="1" dirty="0" smtClean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للمستطيل قطران متساويان في الطول</a:t>
            </a:r>
            <a:endParaRPr lang="ar-SA" sz="5000" b="1" dirty="0">
              <a:solidFill>
                <a:srgbClr val="92D05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8651630" y="3118332"/>
            <a:ext cx="261424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00B0F0"/>
                </a:solidFill>
                <a:latin typeface="Traditional Arabic" pitchFamily="18" charset="-78"/>
                <a:cs typeface="Traditional Arabic" pitchFamily="18" charset="-78"/>
              </a:rPr>
              <a:t>طول  القطر  أجـ</a:t>
            </a:r>
          </a:p>
        </p:txBody>
      </p:sp>
      <p:cxnSp>
        <p:nvCxnSpPr>
          <p:cNvPr id="25" name="رابط مستقيم 24"/>
          <p:cNvCxnSpPr/>
          <p:nvPr/>
        </p:nvCxnSpPr>
        <p:spPr>
          <a:xfrm flipH="1">
            <a:off x="6307022" y="4276924"/>
            <a:ext cx="4114793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رابط مستقيم 25"/>
          <p:cNvCxnSpPr/>
          <p:nvPr/>
        </p:nvCxnSpPr>
        <p:spPr>
          <a:xfrm>
            <a:off x="6318744" y="4971211"/>
            <a:ext cx="410307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" name="مربع نص 30"/>
          <p:cNvSpPr txBox="1"/>
          <p:nvPr/>
        </p:nvSpPr>
        <p:spPr>
          <a:xfrm>
            <a:off x="5076093" y="3130056"/>
            <a:ext cx="273147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00B0F0"/>
                </a:solidFill>
                <a:latin typeface="Traditional Arabic" pitchFamily="18" charset="-78"/>
                <a:cs typeface="Traditional Arabic" pitchFamily="18" charset="-78"/>
              </a:rPr>
              <a:t>طول  القطر ب د</a:t>
            </a:r>
            <a:endParaRPr lang="ar-SA" sz="4000" b="1" dirty="0">
              <a:solidFill>
                <a:srgbClr val="00B0F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33" name="مربع نص 32"/>
          <p:cNvSpPr txBox="1"/>
          <p:nvPr/>
        </p:nvSpPr>
        <p:spPr>
          <a:xfrm>
            <a:off x="7995140" y="3118711"/>
            <a:ext cx="66821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 = </a:t>
            </a:r>
            <a:endParaRPr lang="ar-SA" sz="40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34" name="مربع نص 33"/>
          <p:cNvSpPr txBox="1"/>
          <p:nvPr/>
        </p:nvSpPr>
        <p:spPr>
          <a:xfrm>
            <a:off x="7655169" y="509822"/>
            <a:ext cx="3845170" cy="8617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بعد مشاهدة الفيديو</a:t>
            </a:r>
            <a:endParaRPr lang="ar-SA" sz="5000" b="1" dirty="0">
              <a:solidFill>
                <a:schemeClr val="accent4">
                  <a:lumMod val="60000"/>
                  <a:lumOff val="40000"/>
                </a:schemeClr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9430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  <p:bldP spid="16" grpId="0"/>
      <p:bldP spid="11" grpId="0"/>
      <p:bldP spid="12" grpId="0"/>
      <p:bldP spid="31" grpId="0"/>
      <p:bldP spid="33" grpId="0"/>
      <p:bldP spid="3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" y="11723"/>
            <a:ext cx="12192000" cy="6858000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4185137" y="2491836"/>
            <a:ext cx="445477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FF0000"/>
                </a:solidFill>
              </a:rPr>
              <a:t>أ</a:t>
            </a:r>
            <a:endParaRPr lang="ar-SA" sz="4500" b="1" dirty="0">
              <a:solidFill>
                <a:srgbClr val="FF0000"/>
              </a:solidFill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389430" y="2433425"/>
            <a:ext cx="445477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FF0000"/>
                </a:solidFill>
              </a:rPr>
              <a:t>د</a:t>
            </a:r>
            <a:endParaRPr lang="ar-SA" sz="4500" b="1" dirty="0">
              <a:solidFill>
                <a:srgbClr val="FF0000"/>
              </a:solidFill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4278922" y="5264305"/>
            <a:ext cx="445477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FF0000"/>
                </a:solidFill>
              </a:rPr>
              <a:t>ب</a:t>
            </a:r>
            <a:endParaRPr lang="ar-SA" sz="4500" b="1" dirty="0">
              <a:solidFill>
                <a:srgbClr val="FF0000"/>
              </a:solidFill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140681" y="5030431"/>
            <a:ext cx="694227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FF0000"/>
                </a:solidFill>
              </a:rPr>
              <a:t>جـ</a:t>
            </a:r>
            <a:endParaRPr lang="ar-SA" sz="4500" b="1" dirty="0">
              <a:solidFill>
                <a:srgbClr val="FF0000"/>
              </a:solidFill>
            </a:endParaRPr>
          </a:p>
        </p:txBody>
      </p:sp>
      <p:cxnSp>
        <p:nvCxnSpPr>
          <p:cNvPr id="5" name="رابط مستقيم 4"/>
          <p:cNvCxnSpPr/>
          <p:nvPr/>
        </p:nvCxnSpPr>
        <p:spPr>
          <a:xfrm>
            <a:off x="858352" y="2825636"/>
            <a:ext cx="0" cy="2637935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رابط مستقيم 22"/>
          <p:cNvCxnSpPr/>
          <p:nvPr/>
        </p:nvCxnSpPr>
        <p:spPr>
          <a:xfrm>
            <a:off x="4384430" y="2825637"/>
            <a:ext cx="0" cy="2637935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رابط مستقيم 23"/>
          <p:cNvCxnSpPr/>
          <p:nvPr/>
        </p:nvCxnSpPr>
        <p:spPr>
          <a:xfrm flipV="1">
            <a:off x="879229" y="2817151"/>
            <a:ext cx="3528646" cy="11798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رابط مستقيم 26"/>
          <p:cNvCxnSpPr/>
          <p:nvPr/>
        </p:nvCxnSpPr>
        <p:spPr>
          <a:xfrm flipH="1">
            <a:off x="890965" y="5399322"/>
            <a:ext cx="3516910" cy="58542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رابط مستقيم 3"/>
          <p:cNvCxnSpPr/>
          <p:nvPr/>
        </p:nvCxnSpPr>
        <p:spPr>
          <a:xfrm flipH="1">
            <a:off x="867519" y="2849083"/>
            <a:ext cx="3493467" cy="2573763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رابط مستقيم 9"/>
          <p:cNvCxnSpPr/>
          <p:nvPr/>
        </p:nvCxnSpPr>
        <p:spPr>
          <a:xfrm>
            <a:off x="855783" y="2837359"/>
            <a:ext cx="3528647" cy="256196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مربع نص 10"/>
          <p:cNvSpPr txBox="1"/>
          <p:nvPr/>
        </p:nvSpPr>
        <p:spPr>
          <a:xfrm>
            <a:off x="1590137" y="1688117"/>
            <a:ext cx="9933648" cy="8617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000" b="1" dirty="0" smtClean="0">
                <a:solidFill>
                  <a:srgbClr val="C00000"/>
                </a:solidFill>
                <a:latin typeface="Traditional Arabic" pitchFamily="18" charset="-78"/>
                <a:cs typeface="Traditional Arabic" pitchFamily="18" charset="-78"/>
              </a:rPr>
              <a:t>أستنتج: </a:t>
            </a:r>
            <a:r>
              <a:rPr lang="ar-SA" sz="5000" b="1" dirty="0" smtClean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قطرا المستطيل ينصف كل منهما الآخر</a:t>
            </a:r>
            <a:endParaRPr lang="ar-SA" sz="5000" b="1" dirty="0">
              <a:solidFill>
                <a:srgbClr val="92D05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8979874" y="2754919"/>
            <a:ext cx="261424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00B0F0"/>
                </a:solidFill>
                <a:latin typeface="Traditional Arabic" pitchFamily="18" charset="-78"/>
                <a:cs typeface="Traditional Arabic" pitchFamily="18" charset="-78"/>
              </a:rPr>
              <a:t> القطر  ب دـ</a:t>
            </a:r>
          </a:p>
        </p:txBody>
      </p:sp>
      <p:sp>
        <p:nvSpPr>
          <p:cNvPr id="31" name="مربع نص 30"/>
          <p:cNvSpPr txBox="1"/>
          <p:nvPr/>
        </p:nvSpPr>
        <p:spPr>
          <a:xfrm>
            <a:off x="5861534" y="2778366"/>
            <a:ext cx="273147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00B0F0"/>
                </a:solidFill>
                <a:latin typeface="Traditional Arabic" pitchFamily="18" charset="-78"/>
                <a:cs typeface="Traditional Arabic" pitchFamily="18" charset="-78"/>
              </a:rPr>
              <a:t>  القطر أ </a:t>
            </a:r>
            <a:r>
              <a:rPr lang="ar-SA" sz="4000" b="1" dirty="0">
                <a:solidFill>
                  <a:srgbClr val="00B0F0"/>
                </a:solidFill>
                <a:latin typeface="Traditional Arabic" pitchFamily="18" charset="-78"/>
                <a:cs typeface="Traditional Arabic" pitchFamily="18" charset="-78"/>
              </a:rPr>
              <a:t>ج</a:t>
            </a:r>
          </a:p>
        </p:txBody>
      </p:sp>
      <p:sp>
        <p:nvSpPr>
          <p:cNvPr id="33" name="مربع نص 32"/>
          <p:cNvSpPr txBox="1"/>
          <p:nvPr/>
        </p:nvSpPr>
        <p:spPr>
          <a:xfrm>
            <a:off x="8299935" y="2755298"/>
            <a:ext cx="123092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يقطع</a:t>
            </a:r>
            <a:endParaRPr lang="ar-SA" sz="40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34" name="مربع نص 33"/>
          <p:cNvSpPr txBox="1"/>
          <p:nvPr/>
        </p:nvSpPr>
        <p:spPr>
          <a:xfrm>
            <a:off x="7655169" y="732559"/>
            <a:ext cx="3845170" cy="8617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بعد مشاهدة الفيديو</a:t>
            </a:r>
            <a:endParaRPr lang="ar-SA" sz="5000" b="1" dirty="0">
              <a:solidFill>
                <a:schemeClr val="accent4">
                  <a:lumMod val="60000"/>
                  <a:lumOff val="40000"/>
                </a:schemeClr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2385646" y="3384588"/>
            <a:ext cx="381002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dirty="0" smtClean="0"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م</a:t>
            </a:r>
            <a:endParaRPr lang="ar-SA" sz="4500" dirty="0">
              <a:solidFill>
                <a:srgbClr val="FFFF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4360986" y="2817151"/>
            <a:ext cx="212187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في النقطة م</a:t>
            </a:r>
            <a:endParaRPr lang="ar-SA" sz="40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8944705" y="3460164"/>
            <a:ext cx="261424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00B0F0"/>
                </a:solidFill>
                <a:latin typeface="Traditional Arabic" pitchFamily="18" charset="-78"/>
                <a:cs typeface="Traditional Arabic" pitchFamily="18" charset="-78"/>
              </a:rPr>
              <a:t> القطر  ب دـ</a:t>
            </a:r>
          </a:p>
        </p:txBody>
      </p:sp>
      <p:sp>
        <p:nvSpPr>
          <p:cNvPr id="28" name="مربع نص 27"/>
          <p:cNvSpPr txBox="1"/>
          <p:nvPr/>
        </p:nvSpPr>
        <p:spPr>
          <a:xfrm>
            <a:off x="8317520" y="3411337"/>
            <a:ext cx="123092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ينصف</a:t>
            </a:r>
            <a:endParaRPr lang="ar-SA" sz="40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29" name="مربع نص 28"/>
          <p:cNvSpPr txBox="1"/>
          <p:nvPr/>
        </p:nvSpPr>
        <p:spPr>
          <a:xfrm>
            <a:off x="5861534" y="3439358"/>
            <a:ext cx="273147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00B0F0"/>
                </a:solidFill>
                <a:latin typeface="Traditional Arabic" pitchFamily="18" charset="-78"/>
                <a:cs typeface="Traditional Arabic" pitchFamily="18" charset="-78"/>
              </a:rPr>
              <a:t>  القطر أ </a:t>
            </a:r>
            <a:r>
              <a:rPr lang="ar-SA" sz="4000" b="1" dirty="0">
                <a:solidFill>
                  <a:srgbClr val="00B0F0"/>
                </a:solidFill>
                <a:latin typeface="Traditional Arabic" pitchFamily="18" charset="-78"/>
                <a:cs typeface="Traditional Arabic" pitchFamily="18" charset="-78"/>
              </a:rPr>
              <a:t>ج</a:t>
            </a:r>
          </a:p>
        </p:txBody>
      </p:sp>
      <p:sp>
        <p:nvSpPr>
          <p:cNvPr id="30" name="مربع نص 29"/>
          <p:cNvSpPr txBox="1"/>
          <p:nvPr/>
        </p:nvSpPr>
        <p:spPr>
          <a:xfrm>
            <a:off x="8886092" y="4311196"/>
            <a:ext cx="261424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00B0F0"/>
                </a:solidFill>
                <a:latin typeface="Traditional Arabic" pitchFamily="18" charset="-78"/>
                <a:cs typeface="Traditional Arabic" pitchFamily="18" charset="-78"/>
              </a:rPr>
              <a:t> القطر  أ جـ</a:t>
            </a:r>
          </a:p>
        </p:txBody>
      </p:sp>
      <p:sp>
        <p:nvSpPr>
          <p:cNvPr id="32" name="مربع نص 31"/>
          <p:cNvSpPr txBox="1"/>
          <p:nvPr/>
        </p:nvSpPr>
        <p:spPr>
          <a:xfrm>
            <a:off x="8135811" y="4299847"/>
            <a:ext cx="123092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يقطع</a:t>
            </a:r>
            <a:endParaRPr lang="ar-SA" sz="40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35" name="مربع نص 34"/>
          <p:cNvSpPr txBox="1"/>
          <p:nvPr/>
        </p:nvSpPr>
        <p:spPr>
          <a:xfrm>
            <a:off x="5767749" y="4181138"/>
            <a:ext cx="273147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00B0F0"/>
                </a:solidFill>
                <a:latin typeface="Traditional Arabic" pitchFamily="18" charset="-78"/>
                <a:cs typeface="Traditional Arabic" pitchFamily="18" charset="-78"/>
              </a:rPr>
              <a:t>  القطر ب د</a:t>
            </a:r>
            <a:endParaRPr lang="ar-SA" sz="4000" b="1" dirty="0">
              <a:solidFill>
                <a:srgbClr val="00B0F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36" name="مربع نص 35"/>
          <p:cNvSpPr txBox="1"/>
          <p:nvPr/>
        </p:nvSpPr>
        <p:spPr>
          <a:xfrm>
            <a:off x="4360986" y="4162580"/>
            <a:ext cx="212187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في النقطة م</a:t>
            </a:r>
            <a:endParaRPr lang="ar-SA" sz="40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37" name="مربع نص 36"/>
          <p:cNvSpPr txBox="1"/>
          <p:nvPr/>
        </p:nvSpPr>
        <p:spPr>
          <a:xfrm>
            <a:off x="8751272" y="5068903"/>
            <a:ext cx="261424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00B0F0"/>
                </a:solidFill>
                <a:latin typeface="Traditional Arabic" pitchFamily="18" charset="-78"/>
                <a:cs typeface="Traditional Arabic" pitchFamily="18" charset="-78"/>
              </a:rPr>
              <a:t> القطر  أ جـ</a:t>
            </a:r>
          </a:p>
        </p:txBody>
      </p:sp>
      <p:sp>
        <p:nvSpPr>
          <p:cNvPr id="38" name="مربع نص 37"/>
          <p:cNvSpPr txBox="1"/>
          <p:nvPr/>
        </p:nvSpPr>
        <p:spPr>
          <a:xfrm>
            <a:off x="8188569" y="5045379"/>
            <a:ext cx="123092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ينصف</a:t>
            </a:r>
            <a:endParaRPr lang="ar-SA" sz="40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39" name="مربع نص 38"/>
          <p:cNvSpPr txBox="1"/>
          <p:nvPr/>
        </p:nvSpPr>
        <p:spPr>
          <a:xfrm>
            <a:off x="5597767" y="4965054"/>
            <a:ext cx="273147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00B0F0"/>
                </a:solidFill>
                <a:latin typeface="Traditional Arabic" pitchFamily="18" charset="-78"/>
                <a:cs typeface="Traditional Arabic" pitchFamily="18" charset="-78"/>
              </a:rPr>
              <a:t>  القطر ب د</a:t>
            </a:r>
            <a:endParaRPr lang="ar-SA" sz="4000" b="1" dirty="0">
              <a:solidFill>
                <a:srgbClr val="00B0F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7" name="مربع نص 6"/>
          <p:cNvSpPr txBox="1"/>
          <p:nvPr/>
        </p:nvSpPr>
        <p:spPr>
          <a:xfrm rot="19210690">
            <a:off x="2988897" y="3185093"/>
            <a:ext cx="63304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 smtClean="0"/>
              <a:t>3 سم</a:t>
            </a:r>
            <a:endParaRPr lang="ar-SA" b="1" dirty="0"/>
          </a:p>
        </p:txBody>
      </p:sp>
      <p:sp>
        <p:nvSpPr>
          <p:cNvPr id="40" name="مربع نص 39"/>
          <p:cNvSpPr txBox="1"/>
          <p:nvPr/>
        </p:nvSpPr>
        <p:spPr>
          <a:xfrm rot="19129844">
            <a:off x="1359879" y="4256776"/>
            <a:ext cx="63304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 smtClean="0"/>
              <a:t>3 سم</a:t>
            </a:r>
            <a:endParaRPr lang="ar-SA" b="1" dirty="0"/>
          </a:p>
        </p:txBody>
      </p:sp>
      <p:sp>
        <p:nvSpPr>
          <p:cNvPr id="41" name="مربع نص 40"/>
          <p:cNvSpPr txBox="1"/>
          <p:nvPr/>
        </p:nvSpPr>
        <p:spPr>
          <a:xfrm rot="2156763">
            <a:off x="2662702" y="4610455"/>
            <a:ext cx="63304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 smtClean="0">
                <a:solidFill>
                  <a:srgbClr val="002060"/>
                </a:solidFill>
              </a:rPr>
              <a:t>3 سم</a:t>
            </a:r>
            <a:endParaRPr lang="ar-SA" b="1" dirty="0">
              <a:solidFill>
                <a:srgbClr val="002060"/>
              </a:solidFill>
            </a:endParaRPr>
          </a:p>
        </p:txBody>
      </p:sp>
      <p:sp>
        <p:nvSpPr>
          <p:cNvPr id="42" name="مربع نص 41"/>
          <p:cNvSpPr txBox="1"/>
          <p:nvPr/>
        </p:nvSpPr>
        <p:spPr>
          <a:xfrm rot="2325644">
            <a:off x="1233459" y="3542083"/>
            <a:ext cx="63304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 smtClean="0">
                <a:solidFill>
                  <a:srgbClr val="002060"/>
                </a:solidFill>
              </a:rPr>
              <a:t>3 سم</a:t>
            </a:r>
            <a:endParaRPr lang="ar-SA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58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  <p:bldP spid="16" grpId="0"/>
      <p:bldP spid="11" grpId="0"/>
      <p:bldP spid="12" grpId="0"/>
      <p:bldP spid="31" grpId="0"/>
      <p:bldP spid="33" grpId="0"/>
      <p:bldP spid="34" grpId="0"/>
      <p:bldP spid="3" grpId="0"/>
      <p:bldP spid="21" grpId="0"/>
      <p:bldP spid="22" grpId="0"/>
      <p:bldP spid="28" grpId="0"/>
      <p:bldP spid="29" grpId="0"/>
      <p:bldP spid="30" grpId="0"/>
      <p:bldP spid="32" grpId="0"/>
      <p:bldP spid="35" grpId="0"/>
      <p:bldP spid="36" grpId="0"/>
      <p:bldP spid="37" grpId="0"/>
      <p:bldP spid="38" grpId="0"/>
      <p:bldP spid="39" grpId="0"/>
      <p:bldP spid="7" grpId="0"/>
      <p:bldP spid="40" grpId="0"/>
      <p:bldP spid="41" grpId="0"/>
      <p:bldP spid="4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" y="0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1606062" y="926123"/>
            <a:ext cx="9601200" cy="34163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7200" b="1" dirty="0" smtClean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أستنتج: </a:t>
            </a:r>
          </a:p>
          <a:p>
            <a:pPr algn="ctr"/>
            <a:r>
              <a:rPr lang="ar-SA" sz="72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للمستطيل قطران متساويان في الطول</a:t>
            </a:r>
          </a:p>
          <a:p>
            <a:pPr algn="ctr"/>
            <a:r>
              <a:rPr lang="ar-SA" sz="72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وينصف كل منهما الآخر</a:t>
            </a:r>
            <a:endParaRPr lang="ar-SA" sz="72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9690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509451" y="1478168"/>
            <a:ext cx="6988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تَدْريباتُ الْكِتاب</a:t>
            </a:r>
            <a:r>
              <a:rPr lang="ar-SA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94960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1938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26"/>
            <a:ext cx="12192000" cy="685800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2074985" y="418011"/>
            <a:ext cx="8889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FFC000"/>
                </a:solidFill>
              </a:rPr>
              <a:t>تَدْريبُ الْكِتاب (4) صفحة 90</a:t>
            </a:r>
            <a:endParaRPr lang="en-US" sz="6000" b="1" dirty="0">
              <a:solidFill>
                <a:srgbClr val="FFC000"/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846" y="1348155"/>
            <a:ext cx="8721969" cy="45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4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3252574" y="1804740"/>
            <a:ext cx="587970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عِنْوانُ الدَّرْس</a:t>
            </a:r>
          </a:p>
          <a:p>
            <a:pPr algn="ctr"/>
            <a:r>
              <a:rPr lang="ar-SA" sz="6600" b="1" dirty="0" smtClean="0">
                <a:ln/>
                <a:solidFill>
                  <a:srgbClr val="FF0000"/>
                </a:solidFill>
              </a:rPr>
              <a:t>المستطيل وخواصه</a:t>
            </a:r>
            <a:r>
              <a:rPr lang="ar-SA" sz="6600" b="1" cap="none" spc="0" dirty="0" smtClean="0">
                <a:ln/>
                <a:solidFill>
                  <a:srgbClr val="FF0000"/>
                </a:solidFill>
                <a:effectLst/>
              </a:rPr>
              <a:t> </a:t>
            </a:r>
            <a:endParaRPr lang="ar-SA" sz="66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4763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26"/>
            <a:ext cx="12192000" cy="685800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2074985" y="418011"/>
            <a:ext cx="8889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FFC000"/>
                </a:solidFill>
              </a:rPr>
              <a:t>تَدْريبُ الْكِتاب (5) صفحة 91</a:t>
            </a:r>
            <a:endParaRPr lang="en-US" sz="6000" b="1" dirty="0">
              <a:solidFill>
                <a:srgbClr val="FFC000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1547446"/>
            <a:ext cx="8628185" cy="347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5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6591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نٌشاهِدُ مَعاً</a:t>
            </a:r>
          </a:p>
          <a:p>
            <a:pPr algn="ctr"/>
            <a:r>
              <a:rPr lang="ar-SA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ونلخص ما تعلمناه سابقا  </a:t>
            </a:r>
            <a:endParaRPr lang="en-US" sz="60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6517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2903639" y="142074"/>
            <a:ext cx="6962502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ar-SA" sz="5400" b="1" dirty="0" smtClean="0">
              <a:ln/>
              <a:solidFill>
                <a:schemeClr val="accent4"/>
              </a:solidFill>
            </a:endParaRPr>
          </a:p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فيديو (المستطيل وخواصه)</a:t>
            </a:r>
          </a:p>
          <a:p>
            <a:pPr algn="ctr"/>
            <a:endParaRPr lang="ar-SA" sz="5400" b="1" dirty="0" smtClean="0">
              <a:ln/>
              <a:solidFill>
                <a:schemeClr val="accent4"/>
              </a:solidFill>
            </a:endParaRPr>
          </a:p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  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4" name="خصائص المستطيل كاملة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4277" y="1850234"/>
            <a:ext cx="8405446" cy="426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2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37996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نَلْعَب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1261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"/>
            <a:ext cx="12192000" cy="68580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18" y="3443847"/>
            <a:ext cx="2357059" cy="2357059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5403">
            <a:off x="8883258" y="932019"/>
            <a:ext cx="2013862" cy="201386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1729656" y="808663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هيّا نَلْعَب</a:t>
            </a:r>
          </a:p>
        </p:txBody>
      </p:sp>
      <p:sp>
        <p:nvSpPr>
          <p:cNvPr id="5" name="وسيلة شرح مع سهم إلى الأعلى 4">
            <a:hlinkClick r:id="rId5"/>
          </p:cNvPr>
          <p:cNvSpPr/>
          <p:nvPr/>
        </p:nvSpPr>
        <p:spPr>
          <a:xfrm>
            <a:off x="4314090" y="2670711"/>
            <a:ext cx="3223846" cy="2686735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7200" b="1" dirty="0" smtClean="0"/>
              <a:t>اضغط هنا</a:t>
            </a:r>
            <a:endParaRPr lang="ar-SA" sz="7200" b="1" dirty="0"/>
          </a:p>
        </p:txBody>
      </p:sp>
    </p:spTree>
    <p:extLst>
      <p:ext uri="{BB962C8B-B14F-4D97-AF65-F5344CB8AC3E}">
        <p14:creationId xmlns:p14="http://schemas.microsoft.com/office/powerpoint/2010/main" val="90438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الْمَهامُ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1038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-13063"/>
            <a:ext cx="3596639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898177" y="404947"/>
            <a:ext cx="299100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4800" b="1" dirty="0" smtClean="0">
                <a:solidFill>
                  <a:srgbClr val="FF0000"/>
                </a:solidFill>
              </a:rPr>
              <a:t>نشاط تطبيقي</a:t>
            </a:r>
          </a:p>
          <a:p>
            <a:pPr algn="ctr">
              <a:lnSpc>
                <a:spcPct val="200000"/>
              </a:lnSpc>
            </a:pP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</a:rPr>
              <a:t>حل </a:t>
            </a:r>
            <a:r>
              <a:rPr lang="ar-SA" sz="4400" b="1" dirty="0" smtClean="0">
                <a:solidFill>
                  <a:schemeClr val="accent1">
                    <a:lumMod val="50000"/>
                  </a:schemeClr>
                </a:solidFill>
              </a:rPr>
              <a:t>ورقة العمل</a:t>
            </a:r>
          </a:p>
          <a:p>
            <a:pPr algn="ctr">
              <a:lnSpc>
                <a:spcPct val="200000"/>
              </a:lnSpc>
            </a:pPr>
            <a:r>
              <a:rPr lang="ar-SA" sz="4400" b="1" dirty="0" smtClean="0">
                <a:solidFill>
                  <a:schemeClr val="accent1">
                    <a:lumMod val="50000"/>
                  </a:schemeClr>
                </a:solidFill>
              </a:rPr>
              <a:t>التالية</a:t>
            </a:r>
            <a:endParaRPr lang="en-US" sz="6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200000"/>
              </a:lnSpc>
            </a:pPr>
            <a:endParaRPr lang="en-US" sz="2000" dirty="0"/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615" y="398584"/>
            <a:ext cx="6680625" cy="617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54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203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543593" y="352697"/>
            <a:ext cx="93900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وفقكم الله يا أبطال </a:t>
            </a:r>
          </a:p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أحسنتم </a:t>
            </a:r>
          </a:p>
          <a:p>
            <a:pPr algn="ctr"/>
            <a:endParaRPr lang="ar-SA" sz="6600" b="1" dirty="0" smtClean="0">
              <a:solidFill>
                <a:srgbClr val="C00000"/>
              </a:solidFill>
            </a:endParaRPr>
          </a:p>
          <a:p>
            <a:pPr algn="l"/>
            <a:r>
              <a:rPr lang="ar-SA" sz="8800" b="1" dirty="0" smtClean="0">
                <a:solidFill>
                  <a:schemeClr val="tx2"/>
                </a:solidFill>
              </a:rPr>
              <a:t>إلى اللقــــاء</a:t>
            </a:r>
            <a:endParaRPr lang="en-US" sz="8800" b="1" dirty="0">
              <a:solidFill>
                <a:schemeClr val="tx2"/>
              </a:solidFill>
            </a:endParaRPr>
          </a:p>
        </p:txBody>
      </p:sp>
      <p:sp>
        <p:nvSpPr>
          <p:cNvPr id="6" name="وجه ضاحك 5"/>
          <p:cNvSpPr/>
          <p:nvPr/>
        </p:nvSpPr>
        <p:spPr>
          <a:xfrm rot="20079790">
            <a:off x="463659" y="422227"/>
            <a:ext cx="1937396" cy="1720019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96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الرِّياضِيّات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585598" y="3163277"/>
            <a:ext cx="30235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الصَّفُّ الرابع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1180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888779" y="184946"/>
            <a:ext cx="30476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ar-SA" sz="5400" b="1" dirty="0" smtClean="0">
                <a:ln/>
                <a:solidFill>
                  <a:schemeClr val="accent4"/>
                </a:solidFill>
              </a:rPr>
              <a:t>فَريقُ الْعَمَل 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9564609"/>
              </p:ext>
            </p:extLst>
          </p:nvPr>
        </p:nvGraphicFramePr>
        <p:xfrm>
          <a:off x="2332890" y="1140544"/>
          <a:ext cx="7749626" cy="2763242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3874813">
                  <a:extLst>
                    <a:ext uri="{9D8B030D-6E8A-4147-A177-3AD203B41FA5}">
                      <a16:colId xmlns:a16="http://schemas.microsoft.com/office/drawing/2014/main" xmlns="" val="2910744203"/>
                    </a:ext>
                  </a:extLst>
                </a:gridCol>
                <a:gridCol w="3874813">
                  <a:extLst>
                    <a:ext uri="{9D8B030D-6E8A-4147-A177-3AD203B41FA5}">
                      <a16:colId xmlns:a16="http://schemas.microsoft.com/office/drawing/2014/main" xmlns="" val="1601702208"/>
                    </a:ext>
                  </a:extLst>
                </a:gridCol>
              </a:tblGrid>
              <a:tr h="847394">
                <a:tc>
                  <a:txBody>
                    <a:bodyPr/>
                    <a:lstStyle/>
                    <a:p>
                      <a:pPr algn="ctr"/>
                      <a:r>
                        <a:rPr lang="ar-SA" sz="4500" dirty="0" smtClean="0">
                          <a:latin typeface="Traditional Arabic" pitchFamily="18" charset="-78"/>
                          <a:cs typeface="Traditional Arabic" pitchFamily="18" charset="-78"/>
                        </a:rPr>
                        <a:t>مكان العمل </a:t>
                      </a:r>
                      <a:endParaRPr lang="en-US" sz="4500" dirty="0"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4500" dirty="0" smtClean="0">
                          <a:latin typeface="Traditional Arabic" pitchFamily="18" charset="-78"/>
                          <a:cs typeface="Traditional Arabic" pitchFamily="18" charset="-78"/>
                        </a:rPr>
                        <a:t>اسم المعلم/ة</a:t>
                      </a:r>
                      <a:endParaRPr lang="en-US" sz="4500" dirty="0"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04535598"/>
                  </a:ext>
                </a:extLst>
              </a:tr>
              <a:tr h="478962">
                <a:tc>
                  <a:txBody>
                    <a:bodyPr/>
                    <a:lstStyle/>
                    <a:p>
                      <a:pPr algn="ct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بنات مراح رباح الثانوية 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1) أسيل سعيد جبرين الحسنات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9583613"/>
                  </a:ext>
                </a:extLst>
              </a:tr>
              <a:tr h="478962">
                <a:tc>
                  <a:txBody>
                    <a:bodyPr/>
                    <a:lstStyle/>
                    <a:p>
                      <a:pPr algn="ct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أبو عمّار الأساسية المختلطة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2) رانية فتحي علي صبح 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74169801"/>
                  </a:ext>
                </a:extLst>
              </a:tr>
              <a:tr h="478962">
                <a:tc>
                  <a:txBody>
                    <a:bodyPr/>
                    <a:lstStyle/>
                    <a:p>
                      <a:pPr algn="ct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ذكور حسن مصطفى الأساسية 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3) منى عبدالله يوسف محمود 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74222740"/>
                  </a:ext>
                </a:extLst>
              </a:tr>
              <a:tr h="478962">
                <a:tc>
                  <a:txBody>
                    <a:bodyPr/>
                    <a:lstStyle/>
                    <a:p>
                      <a:pPr algn="ct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رياض الأقصى الأساسية المختلطة 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4) ياسمين موسى أحمد الأطرش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06081902"/>
                  </a:ext>
                </a:extLst>
              </a:tr>
            </a:tbl>
          </a:graphicData>
        </a:graphic>
      </p:graphicFrame>
      <p:sp>
        <p:nvSpPr>
          <p:cNvPr id="4" name="مربع نص 3"/>
          <p:cNvSpPr txBox="1"/>
          <p:nvPr/>
        </p:nvSpPr>
        <p:spPr>
          <a:xfrm>
            <a:off x="2754923" y="3997571"/>
            <a:ext cx="658836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FFC000"/>
                </a:solidFill>
              </a:rPr>
              <a:t>بإشراف الأستاذ عصام عبيد الله</a:t>
            </a:r>
            <a:endParaRPr lang="ar-SA" sz="3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80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1321301" y="1793017"/>
            <a:ext cx="9549410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6000" b="1" dirty="0" smtClean="0">
                <a:ln/>
                <a:solidFill>
                  <a:srgbClr val="FF0000"/>
                </a:solidFill>
              </a:rPr>
              <a:t>الهَــــدَف</a:t>
            </a:r>
          </a:p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-أن يتعرف الطالب إلى خصائص المستطيل</a:t>
            </a:r>
          </a:p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1092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hlinkClick r:id="rId3" action="ppaction://hlinksldjump"/>
          </p:cNvPr>
          <p:cNvSpPr txBox="1"/>
          <p:nvPr/>
        </p:nvSpPr>
        <p:spPr>
          <a:xfrm>
            <a:off x="5095875" y="723901"/>
            <a:ext cx="2305050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عنوان الدرس </a:t>
            </a:r>
            <a:endParaRPr lang="ar-JO" sz="3200" b="1" dirty="0">
              <a:solidFill>
                <a:schemeClr val="tx1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835" y="444502"/>
            <a:ext cx="1828801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مجموعة 9"/>
          <p:cNvGrpSpPr/>
          <p:nvPr/>
        </p:nvGrpSpPr>
        <p:grpSpPr>
          <a:xfrm>
            <a:off x="152400" y="222977"/>
            <a:ext cx="12192000" cy="6779522"/>
            <a:chOff x="1" y="78656"/>
            <a:chExt cx="9143999" cy="6801792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rId6" action="ppaction://hlinksldjump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tx1"/>
                  </a:solidFill>
                  <a:hlinkClick r:id="rId7" action="ppaction://hlinksldjump"/>
                </a:rPr>
                <a:t>تدريب الكتاب </a:t>
              </a:r>
              <a:endParaRPr lang="ar-JO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rId9" action="ppaction://hlinksldjump"/>
          </p:cNvPr>
          <p:cNvSpPr txBox="1"/>
          <p:nvPr/>
        </p:nvSpPr>
        <p:spPr>
          <a:xfrm>
            <a:off x="9525024" y="2143116"/>
            <a:ext cx="1142976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0" action="ppaction://hlinksldjump"/>
              </a:rPr>
              <a:t>المهام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9" name="مربع نص 8">
            <a:hlinkClick r:id="rId11" action="ppaction://hlinksldjump"/>
          </p:cNvPr>
          <p:cNvSpPr txBox="1"/>
          <p:nvPr/>
        </p:nvSpPr>
        <p:spPr>
          <a:xfrm>
            <a:off x="7688156" y="2446010"/>
            <a:ext cx="107336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2" action="ppaction://hlinksldjump"/>
              </a:rPr>
              <a:t>الهدف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1" name="مربع نص 10">
            <a:hlinkClick r:id="rId9" action="ppaction://hlinksldjump"/>
          </p:cNvPr>
          <p:cNvSpPr txBox="1"/>
          <p:nvPr/>
        </p:nvSpPr>
        <p:spPr>
          <a:xfrm>
            <a:off x="804477" y="2184400"/>
            <a:ext cx="1857388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3" action="ppaction://hlinksldjump"/>
              </a:rPr>
              <a:t>لعبة تفاعلية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3" name="مربع نص 12">
            <a:hlinkClick r:id="rId14" action="ppaction://hlinksldjump"/>
          </p:cNvPr>
          <p:cNvSpPr txBox="1"/>
          <p:nvPr/>
        </p:nvSpPr>
        <p:spPr>
          <a:xfrm>
            <a:off x="4226636" y="2462681"/>
            <a:ext cx="1071570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5" action="ppaction://hlinksldjump"/>
              </a:rPr>
              <a:t>العرض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3" name="مربع نص 2">
            <a:hlinkClick r:id="" action="ppaction://noaction"/>
          </p:cNvPr>
          <p:cNvSpPr txBox="1"/>
          <p:nvPr/>
        </p:nvSpPr>
        <p:spPr>
          <a:xfrm>
            <a:off x="3395670" y="723900"/>
            <a:ext cx="1031081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  <a:hlinkClick r:id="rId16" action="ppaction://hlinksldjump"/>
              </a:rPr>
              <a:t>فيديو</a:t>
            </a:r>
            <a:endParaRPr lang="ar-JO" sz="3200" b="1" dirty="0">
              <a:solidFill>
                <a:schemeClr val="tx1"/>
              </a:solidFill>
            </a:endParaRPr>
          </a:p>
        </p:txBody>
      </p:sp>
      <p:sp>
        <p:nvSpPr>
          <p:cNvPr id="14" name="مربع نص 13">
            <a:hlinkClick r:id="rId9" action="ppaction://hlinksldjump"/>
          </p:cNvPr>
          <p:cNvSpPr txBox="1"/>
          <p:nvPr/>
        </p:nvSpPr>
        <p:spPr>
          <a:xfrm>
            <a:off x="5441899" y="1047065"/>
            <a:ext cx="193142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1" action="ppaction://hlinksldjump"/>
              </a:rPr>
              <a:t>عنوان الدرس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5" name="مربع نص 14">
            <a:hlinkClick r:id="rId6" action="ppaction://hlinksldjump"/>
          </p:cNvPr>
          <p:cNvSpPr txBox="1"/>
          <p:nvPr/>
        </p:nvSpPr>
        <p:spPr>
          <a:xfrm>
            <a:off x="594572" y="222977"/>
            <a:ext cx="2571768" cy="521507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4" action="ppaction://hlinksldjump"/>
              </a:rPr>
              <a:t>نشاط كاشف </a:t>
            </a:r>
            <a:endParaRPr lang="ar-JO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931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3709771" y="1804740"/>
            <a:ext cx="507081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عِنْوانُ الدَّرْس</a:t>
            </a:r>
          </a:p>
          <a:p>
            <a:pPr algn="ctr"/>
            <a:r>
              <a:rPr lang="ar-SA" sz="6600" b="1" dirty="0" smtClean="0">
                <a:ln/>
                <a:solidFill>
                  <a:srgbClr val="FF0000"/>
                </a:solidFill>
              </a:rPr>
              <a:t>المربع وخواصه</a:t>
            </a:r>
            <a:r>
              <a:rPr lang="ar-SA" sz="6600" b="1" cap="none" spc="0" dirty="0" smtClean="0">
                <a:ln/>
                <a:solidFill>
                  <a:srgbClr val="FF0000"/>
                </a:solidFill>
                <a:effectLst/>
              </a:rPr>
              <a:t> </a:t>
            </a:r>
            <a:endParaRPr lang="ar-SA" sz="66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4348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1730069" y="1617172"/>
            <a:ext cx="8731879" cy="35086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6000" b="1" dirty="0" smtClean="0">
                <a:ln/>
                <a:solidFill>
                  <a:srgbClr val="FF0000"/>
                </a:solidFill>
              </a:rPr>
              <a:t>الهَــــدَف</a:t>
            </a:r>
          </a:p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-أن يتعرف الطالب إلى مفهوم التماثل</a:t>
            </a:r>
          </a:p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-أن يحدد عدد محاور التماثل للمستطيل</a:t>
            </a:r>
            <a:endParaRPr lang="ar-SA" sz="5400" b="1" cap="none" spc="0" dirty="0" smtClean="0">
              <a:ln/>
              <a:solidFill>
                <a:schemeClr val="accent4"/>
              </a:solidFill>
              <a:effectLst/>
            </a:endParaRPr>
          </a:p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4991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679269" y="1478168"/>
            <a:ext cx="659674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نَشاط كاشف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3" name="سهم إلى اليمين 2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مربع نص 3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9187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5907493" y="1804740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3681047" y="604411"/>
            <a:ext cx="77841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5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- من يذكرني بخصائص المستطيل التي تعرفنا عليها سابقا يا أعزائي الطلبة؟</a:t>
            </a:r>
            <a:endParaRPr lang="en-US" sz="5400" b="1" dirty="0">
              <a:solidFill>
                <a:schemeClr val="accent4">
                  <a:lumMod val="60000"/>
                  <a:lumOff val="40000"/>
                </a:schemeClr>
              </a:solidFill>
              <a:latin typeface="Traditional Arabic" pitchFamily="18" charset="-78"/>
              <a:cs typeface="Traditional Arabic" pitchFamily="18" charset="-78"/>
            </a:endParaRPr>
          </a:p>
          <a:p>
            <a:r>
              <a:rPr lang="ar-SA" b="1" dirty="0">
                <a:latin typeface="Traditional Arabic" pitchFamily="18" charset="-78"/>
                <a:cs typeface="Traditional Arabic" pitchFamily="18" charset="-78"/>
              </a:rPr>
              <a:t> </a:t>
            </a:r>
            <a:endParaRPr lang="en-US" b="1" dirty="0">
              <a:latin typeface="Traditional Arabic" pitchFamily="18" charset="-78"/>
              <a:cs typeface="Traditional Arabic" pitchFamily="18" charset="-78"/>
            </a:endParaRPr>
          </a:p>
          <a:p>
            <a:r>
              <a:rPr lang="en-US" b="1" dirty="0">
                <a:latin typeface="Traditional Arabic" pitchFamily="18" charset="-78"/>
                <a:cs typeface="Traditional Arabic" pitchFamily="18" charset="-78"/>
              </a:rPr>
              <a:t> 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949569" y="691661"/>
            <a:ext cx="2215662" cy="330613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ربع نص 5"/>
          <p:cNvSpPr txBox="1"/>
          <p:nvPr/>
        </p:nvSpPr>
        <p:spPr>
          <a:xfrm>
            <a:off x="3259015" y="250540"/>
            <a:ext cx="363416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000" b="1" dirty="0" smtClean="0">
                <a:solidFill>
                  <a:srgbClr val="FF0000"/>
                </a:solidFill>
              </a:rPr>
              <a:t>س</a:t>
            </a:r>
            <a:endParaRPr lang="ar-SA" sz="3000" b="1" dirty="0">
              <a:solidFill>
                <a:srgbClr val="FF0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668214" y="3660028"/>
            <a:ext cx="363416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000" b="1" dirty="0">
                <a:solidFill>
                  <a:srgbClr val="FF0000"/>
                </a:solidFill>
              </a:rPr>
              <a:t>ع</a:t>
            </a:r>
          </a:p>
        </p:txBody>
      </p:sp>
      <p:sp>
        <p:nvSpPr>
          <p:cNvPr id="9" name="مربع نص 8"/>
          <p:cNvSpPr txBox="1"/>
          <p:nvPr/>
        </p:nvSpPr>
        <p:spPr>
          <a:xfrm>
            <a:off x="656491" y="379493"/>
            <a:ext cx="363416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000" b="1" dirty="0">
                <a:solidFill>
                  <a:srgbClr val="FF0000"/>
                </a:solidFill>
              </a:rPr>
              <a:t>ل</a:t>
            </a:r>
          </a:p>
        </p:txBody>
      </p:sp>
      <p:sp>
        <p:nvSpPr>
          <p:cNvPr id="10" name="مربع نص 9"/>
          <p:cNvSpPr txBox="1"/>
          <p:nvPr/>
        </p:nvSpPr>
        <p:spPr>
          <a:xfrm>
            <a:off x="3358661" y="3571012"/>
            <a:ext cx="363416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000" b="1" dirty="0">
                <a:solidFill>
                  <a:srgbClr val="FF0000"/>
                </a:solidFill>
              </a:rPr>
              <a:t>ص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4700954" y="2412599"/>
            <a:ext cx="6764216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500" b="1" dirty="0" smtClean="0">
                <a:solidFill>
                  <a:srgbClr val="00B0F0"/>
                </a:solidFill>
              </a:rPr>
              <a:t>له أربعة رؤوس هي      </a:t>
            </a:r>
            <a:r>
              <a:rPr lang="ar-SA" sz="3500" b="1" dirty="0" smtClean="0">
                <a:solidFill>
                  <a:srgbClr val="FF0000"/>
                </a:solidFill>
              </a:rPr>
              <a:t>س</a:t>
            </a:r>
            <a:r>
              <a:rPr lang="ar-SA" sz="3500" b="1" dirty="0" smtClean="0">
                <a:solidFill>
                  <a:srgbClr val="002060"/>
                </a:solidFill>
              </a:rPr>
              <a:t>، </a:t>
            </a:r>
            <a:r>
              <a:rPr lang="ar-SA" sz="3500" b="1" dirty="0" smtClean="0">
                <a:solidFill>
                  <a:srgbClr val="FFFF00"/>
                </a:solidFill>
              </a:rPr>
              <a:t>ص</a:t>
            </a:r>
            <a:r>
              <a:rPr lang="ar-SA" sz="3500" b="1" dirty="0" smtClean="0">
                <a:solidFill>
                  <a:srgbClr val="002060"/>
                </a:solidFill>
              </a:rPr>
              <a:t>، </a:t>
            </a:r>
            <a:r>
              <a:rPr lang="ar-SA" sz="3500" b="1" dirty="0" smtClean="0">
                <a:solidFill>
                  <a:srgbClr val="00B050"/>
                </a:solidFill>
              </a:rPr>
              <a:t>ع</a:t>
            </a:r>
            <a:r>
              <a:rPr lang="ar-SA" sz="3500" b="1" dirty="0" smtClean="0">
                <a:solidFill>
                  <a:srgbClr val="002060"/>
                </a:solidFill>
              </a:rPr>
              <a:t>، </a:t>
            </a:r>
            <a:r>
              <a:rPr lang="ar-SA" sz="3500" b="1" dirty="0" smtClean="0">
                <a:solidFill>
                  <a:schemeClr val="accent2">
                    <a:lumMod val="75000"/>
                  </a:schemeClr>
                </a:solidFill>
              </a:rPr>
              <a:t>ل</a:t>
            </a:r>
            <a:endParaRPr lang="ar-SA" sz="35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2731478" y="3286532"/>
            <a:ext cx="8733693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500" b="1" dirty="0" smtClean="0">
                <a:solidFill>
                  <a:srgbClr val="00B0F0"/>
                </a:solidFill>
              </a:rPr>
              <a:t>له أربعة أضلاع هي       </a:t>
            </a:r>
            <a:r>
              <a:rPr lang="ar-SA" sz="3500" b="1" dirty="0" smtClean="0">
                <a:solidFill>
                  <a:srgbClr val="FF0000"/>
                </a:solidFill>
              </a:rPr>
              <a:t>س ص</a:t>
            </a:r>
            <a:r>
              <a:rPr lang="ar-SA" sz="3500" b="1" dirty="0" smtClean="0">
                <a:solidFill>
                  <a:srgbClr val="002060"/>
                </a:solidFill>
              </a:rPr>
              <a:t>، </a:t>
            </a:r>
            <a:r>
              <a:rPr lang="ar-SA" sz="3500" b="1" dirty="0" smtClean="0">
                <a:solidFill>
                  <a:srgbClr val="FFFF00"/>
                </a:solidFill>
              </a:rPr>
              <a:t>ص ع</a:t>
            </a:r>
            <a:r>
              <a:rPr lang="ar-SA" sz="3500" b="1" dirty="0" smtClean="0">
                <a:solidFill>
                  <a:srgbClr val="002060"/>
                </a:solidFill>
              </a:rPr>
              <a:t>، </a:t>
            </a:r>
            <a:r>
              <a:rPr lang="ar-SA" sz="3500" b="1" dirty="0" smtClean="0">
                <a:solidFill>
                  <a:srgbClr val="00B050"/>
                </a:solidFill>
              </a:rPr>
              <a:t>ع ل</a:t>
            </a:r>
            <a:r>
              <a:rPr lang="ar-SA" sz="3500" b="1" dirty="0" smtClean="0">
                <a:solidFill>
                  <a:srgbClr val="002060"/>
                </a:solidFill>
              </a:rPr>
              <a:t>، </a:t>
            </a:r>
            <a:r>
              <a:rPr lang="ar-SA" sz="3500" b="1" dirty="0" smtClean="0">
                <a:solidFill>
                  <a:schemeClr val="accent2">
                    <a:lumMod val="75000"/>
                  </a:schemeClr>
                </a:solidFill>
              </a:rPr>
              <a:t>ل س</a:t>
            </a:r>
            <a:endParaRPr lang="ar-SA" sz="35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586153" y="3997794"/>
            <a:ext cx="10879018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500" b="1" dirty="0" smtClean="0">
                <a:solidFill>
                  <a:srgbClr val="00B0F0"/>
                </a:solidFill>
              </a:rPr>
              <a:t>له أربعة زوايا هي        </a:t>
            </a:r>
            <a:r>
              <a:rPr lang="ar-SA" sz="3500" b="1" dirty="0" smtClean="0">
                <a:solidFill>
                  <a:srgbClr val="FF0000"/>
                </a:solidFill>
              </a:rPr>
              <a:t>الزاوية س</a:t>
            </a:r>
            <a:r>
              <a:rPr lang="ar-SA" sz="3500" b="1" dirty="0" smtClean="0">
                <a:solidFill>
                  <a:srgbClr val="002060"/>
                </a:solidFill>
              </a:rPr>
              <a:t>، </a:t>
            </a:r>
            <a:r>
              <a:rPr lang="ar-SA" sz="3500" b="1" dirty="0" smtClean="0">
                <a:solidFill>
                  <a:srgbClr val="FFFF00"/>
                </a:solidFill>
              </a:rPr>
              <a:t>الزاوية ص</a:t>
            </a:r>
            <a:r>
              <a:rPr lang="ar-SA" sz="3500" b="1" dirty="0" smtClean="0">
                <a:solidFill>
                  <a:srgbClr val="00B050"/>
                </a:solidFill>
              </a:rPr>
              <a:t>، الزاوية ع</a:t>
            </a:r>
            <a:r>
              <a:rPr lang="ar-SA" sz="3500" b="1" dirty="0" smtClean="0">
                <a:solidFill>
                  <a:srgbClr val="002060"/>
                </a:solidFill>
              </a:rPr>
              <a:t>، </a:t>
            </a:r>
            <a:r>
              <a:rPr lang="ar-SA" sz="3500" b="1" dirty="0" smtClean="0">
                <a:solidFill>
                  <a:schemeClr val="accent2">
                    <a:lumMod val="75000"/>
                  </a:schemeClr>
                </a:solidFill>
              </a:rPr>
              <a:t>الزاوية ل</a:t>
            </a:r>
            <a:endParaRPr lang="ar-SA" sz="35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2731478" y="4749682"/>
            <a:ext cx="8733693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200" b="1" dirty="0" smtClean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كل ضلعين متقابلين متساويان في الطول ومتوازيان</a:t>
            </a:r>
            <a:endParaRPr lang="ar-SA" sz="4200" b="1" dirty="0">
              <a:solidFill>
                <a:srgbClr val="92D05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3012830" y="5390839"/>
            <a:ext cx="8452341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200" b="1" dirty="0" smtClean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زواياه الأربعة قوائم قياس كل منها = 90 درجة</a:t>
            </a:r>
            <a:endParaRPr lang="ar-SA" sz="4200" b="1" dirty="0">
              <a:solidFill>
                <a:srgbClr val="92D05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432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8" grpId="0"/>
      <p:bldP spid="9" grpId="0"/>
      <p:bldP spid="10" grpId="0"/>
      <p:bldP spid="7" grpId="0"/>
      <p:bldP spid="12" grpId="0"/>
      <p:bldP spid="13" grpId="0"/>
      <p:bldP spid="14" grpId="0"/>
      <p:bldP spid="1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" y="-2864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5907493" y="1804740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3681047" y="604411"/>
            <a:ext cx="77841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5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- من يذكرني بخصائص المستطيل التي تعرفنا عليها سابقا يا أعزائي الطلبة؟</a:t>
            </a:r>
            <a:endParaRPr lang="en-US" sz="5400" b="1" dirty="0">
              <a:solidFill>
                <a:schemeClr val="accent4">
                  <a:lumMod val="60000"/>
                  <a:lumOff val="40000"/>
                </a:schemeClr>
              </a:solidFill>
              <a:latin typeface="Traditional Arabic" pitchFamily="18" charset="-78"/>
              <a:cs typeface="Traditional Arabic" pitchFamily="18" charset="-78"/>
            </a:endParaRPr>
          </a:p>
          <a:p>
            <a:r>
              <a:rPr lang="ar-SA" b="1" dirty="0">
                <a:latin typeface="Traditional Arabic" pitchFamily="18" charset="-78"/>
                <a:cs typeface="Traditional Arabic" pitchFamily="18" charset="-78"/>
              </a:rPr>
              <a:t> </a:t>
            </a:r>
            <a:endParaRPr lang="en-US" b="1" dirty="0">
              <a:latin typeface="Traditional Arabic" pitchFamily="18" charset="-78"/>
              <a:cs typeface="Traditional Arabic" pitchFamily="18" charset="-78"/>
            </a:endParaRPr>
          </a:p>
          <a:p>
            <a:r>
              <a:rPr lang="en-US" b="1" dirty="0">
                <a:latin typeface="Traditional Arabic" pitchFamily="18" charset="-78"/>
                <a:cs typeface="Traditional Arabic" pitchFamily="18" charset="-78"/>
              </a:rPr>
              <a:t> 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1852240" y="2515255"/>
            <a:ext cx="2215662" cy="303259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ربع نص 5"/>
          <p:cNvSpPr txBox="1"/>
          <p:nvPr/>
        </p:nvSpPr>
        <p:spPr>
          <a:xfrm>
            <a:off x="4126517" y="2074134"/>
            <a:ext cx="363416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000" b="1" dirty="0" smtClean="0">
                <a:solidFill>
                  <a:srgbClr val="FF0000"/>
                </a:solidFill>
              </a:rPr>
              <a:t>س</a:t>
            </a:r>
            <a:endParaRPr lang="ar-SA" sz="3000" b="1" dirty="0">
              <a:solidFill>
                <a:srgbClr val="FF0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1523993" y="5383309"/>
            <a:ext cx="363416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000" b="1" dirty="0">
                <a:solidFill>
                  <a:srgbClr val="FF0000"/>
                </a:solidFill>
              </a:rPr>
              <a:t>ع</a:t>
            </a:r>
          </a:p>
        </p:txBody>
      </p:sp>
      <p:sp>
        <p:nvSpPr>
          <p:cNvPr id="9" name="مربع نص 8"/>
          <p:cNvSpPr txBox="1"/>
          <p:nvPr/>
        </p:nvSpPr>
        <p:spPr>
          <a:xfrm>
            <a:off x="1559162" y="2203087"/>
            <a:ext cx="363416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000" b="1" dirty="0">
                <a:solidFill>
                  <a:srgbClr val="FF0000"/>
                </a:solidFill>
              </a:rPr>
              <a:t>ل</a:t>
            </a:r>
          </a:p>
        </p:txBody>
      </p:sp>
      <p:sp>
        <p:nvSpPr>
          <p:cNvPr id="10" name="مربع نص 9"/>
          <p:cNvSpPr txBox="1"/>
          <p:nvPr/>
        </p:nvSpPr>
        <p:spPr>
          <a:xfrm>
            <a:off x="4179271" y="5270847"/>
            <a:ext cx="363416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000" b="1" dirty="0">
                <a:solidFill>
                  <a:srgbClr val="FF0000"/>
                </a:solidFill>
              </a:rPr>
              <a:t>ص</a:t>
            </a:r>
          </a:p>
        </p:txBody>
      </p:sp>
      <p:sp>
        <p:nvSpPr>
          <p:cNvPr id="12" name="مربع نص 11"/>
          <p:cNvSpPr txBox="1"/>
          <p:nvPr/>
        </p:nvSpPr>
        <p:spPr>
          <a:xfrm>
            <a:off x="2274280" y="2864504"/>
            <a:ext cx="8733693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00B0F0"/>
                </a:solidFill>
                <a:latin typeface="Traditional Arabic" pitchFamily="18" charset="-78"/>
                <a:cs typeface="Traditional Arabic" pitchFamily="18" charset="-78"/>
              </a:rPr>
              <a:t>قطراه متساويان في الطول</a:t>
            </a:r>
            <a:endParaRPr lang="ar-SA" sz="5500" b="1" dirty="0">
              <a:solidFill>
                <a:schemeClr val="accent2">
                  <a:lumMod val="75000"/>
                </a:schemeClr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4677508" y="4082304"/>
            <a:ext cx="6389084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00B0F0"/>
                </a:solidFill>
                <a:latin typeface="Traditional Arabic" pitchFamily="18" charset="-78"/>
                <a:cs typeface="Traditional Arabic" pitchFamily="18" charset="-78"/>
              </a:rPr>
              <a:t>قطراه ينصف كل منهما الآخر</a:t>
            </a:r>
            <a:endParaRPr lang="ar-SA" sz="5500" b="1" dirty="0">
              <a:solidFill>
                <a:schemeClr val="accent2">
                  <a:lumMod val="75000"/>
                </a:schemeClr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cxnSp>
        <p:nvCxnSpPr>
          <p:cNvPr id="16" name="رابط مستقيم 15"/>
          <p:cNvCxnSpPr/>
          <p:nvPr/>
        </p:nvCxnSpPr>
        <p:spPr>
          <a:xfrm flipH="1">
            <a:off x="1852240" y="2567341"/>
            <a:ext cx="2215662" cy="298050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رابط مستقيم 29"/>
          <p:cNvCxnSpPr/>
          <p:nvPr/>
        </p:nvCxnSpPr>
        <p:spPr>
          <a:xfrm flipH="1" flipV="1">
            <a:off x="1887409" y="2527819"/>
            <a:ext cx="2180493" cy="3020027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8" name="مربع نص 37"/>
          <p:cNvSpPr txBox="1"/>
          <p:nvPr/>
        </p:nvSpPr>
        <p:spPr>
          <a:xfrm>
            <a:off x="2872152" y="3934579"/>
            <a:ext cx="252041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000" dirty="0" smtClean="0">
                <a:solidFill>
                  <a:srgbClr val="7030A0"/>
                </a:solidFill>
                <a:latin typeface="Traditional Arabic" pitchFamily="18" charset="-78"/>
                <a:cs typeface="Traditional Arabic" pitchFamily="18" charset="-78"/>
              </a:rPr>
              <a:t>م</a:t>
            </a:r>
            <a:endParaRPr lang="ar-SA" sz="3000" dirty="0">
              <a:solidFill>
                <a:srgbClr val="7030A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536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8" grpId="0"/>
      <p:bldP spid="9" grpId="0"/>
      <p:bldP spid="10" grpId="0"/>
      <p:bldP spid="12" grpId="0"/>
      <p:bldP spid="13" grpId="0"/>
      <p:bldP spid="3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الْعَرْض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8815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65918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نٌشاهِدُ مَعاً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8041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099037" y="599950"/>
            <a:ext cx="1062696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4800" b="1" dirty="0" smtClean="0">
                <a:ln/>
                <a:solidFill>
                  <a:schemeClr val="accent4">
                    <a:lumMod val="60000"/>
                    <a:lumOff val="40000"/>
                  </a:schemeClr>
                </a:solidFill>
              </a:rPr>
              <a:t>هيا يا أحبائي نتعرف إلى مفهوم محور التماثل</a:t>
            </a:r>
            <a:endParaRPr lang="ar-SA" sz="5400" b="1" cap="none" spc="0" dirty="0">
              <a:ln/>
              <a:solidFill>
                <a:schemeClr val="accent4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7256585" y="2379785"/>
            <a:ext cx="18473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 dirty="0"/>
          </a:p>
        </p:txBody>
      </p:sp>
      <p:pic>
        <p:nvPicPr>
          <p:cNvPr id="20" name="مفهوم محور التماثل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41075" y="1519602"/>
            <a:ext cx="6635263" cy="415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4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" y="23446"/>
            <a:ext cx="12192000" cy="6858000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773723" y="1688117"/>
            <a:ext cx="10750061" cy="240065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000" b="1" dirty="0" smtClean="0">
                <a:solidFill>
                  <a:srgbClr val="C00000"/>
                </a:solidFill>
                <a:latin typeface="Traditional Arabic" pitchFamily="18" charset="-78"/>
                <a:cs typeface="Traditional Arabic" pitchFamily="18" charset="-78"/>
              </a:rPr>
              <a:t>أستنتج: </a:t>
            </a:r>
            <a:r>
              <a:rPr lang="ar-SA" sz="5000" b="1" dirty="0" smtClean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محور التماثل هو خط الطي</a:t>
            </a:r>
          </a:p>
          <a:p>
            <a:r>
              <a:rPr lang="ar-SA" sz="5000" b="1" dirty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 </a:t>
            </a:r>
            <a:r>
              <a:rPr lang="ar-SA" sz="5000" b="1" dirty="0" smtClean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         هو المحور الذي يقسم الشكل إلى نصفين متطابقين</a:t>
            </a:r>
          </a:p>
          <a:p>
            <a:r>
              <a:rPr lang="ar-SA" sz="5000" b="1" dirty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 </a:t>
            </a:r>
            <a:r>
              <a:rPr lang="ar-SA" sz="5000" b="1" dirty="0" smtClean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         بالثني والطي</a:t>
            </a:r>
            <a:endParaRPr lang="ar-SA" sz="5000" b="1" dirty="0">
              <a:solidFill>
                <a:srgbClr val="92D05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34" name="مربع نص 33"/>
          <p:cNvSpPr txBox="1"/>
          <p:nvPr/>
        </p:nvSpPr>
        <p:spPr>
          <a:xfrm>
            <a:off x="7655169" y="732559"/>
            <a:ext cx="3845170" cy="8617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بعد مشاهدة الفيديو</a:t>
            </a:r>
            <a:endParaRPr lang="ar-SA" sz="5000" b="1" dirty="0">
              <a:solidFill>
                <a:schemeClr val="accent4">
                  <a:lumMod val="60000"/>
                  <a:lumOff val="40000"/>
                </a:schemeClr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559169" y="3845170"/>
            <a:ext cx="2954216" cy="188741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ربع نص 6"/>
          <p:cNvSpPr txBox="1"/>
          <p:nvPr/>
        </p:nvSpPr>
        <p:spPr>
          <a:xfrm>
            <a:off x="5662247" y="4443046"/>
            <a:ext cx="6037382" cy="8617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0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عدد محاور التماثل للمستطيل = </a:t>
            </a:r>
            <a:endParaRPr lang="ar-SA" sz="50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1553307" y="3812542"/>
            <a:ext cx="2954216" cy="93237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ستطيل 20"/>
          <p:cNvSpPr/>
          <p:nvPr/>
        </p:nvSpPr>
        <p:spPr>
          <a:xfrm>
            <a:off x="1559169" y="4797669"/>
            <a:ext cx="2954216" cy="9550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17" name="رابط مستقيم 16"/>
          <p:cNvCxnSpPr/>
          <p:nvPr/>
        </p:nvCxnSpPr>
        <p:spPr>
          <a:xfrm flipV="1">
            <a:off x="773723" y="4768361"/>
            <a:ext cx="4337539" cy="918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مستطيل 21"/>
          <p:cNvSpPr/>
          <p:nvPr/>
        </p:nvSpPr>
        <p:spPr>
          <a:xfrm>
            <a:off x="3065584" y="3812542"/>
            <a:ext cx="1447801" cy="19346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9" name="رابط مستقيم 8"/>
          <p:cNvCxnSpPr/>
          <p:nvPr/>
        </p:nvCxnSpPr>
        <p:spPr>
          <a:xfrm flipH="1">
            <a:off x="3030415" y="3440723"/>
            <a:ext cx="5862" cy="2713892"/>
          </a:xfrm>
          <a:prstGeom prst="line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مستطيل 27"/>
          <p:cNvSpPr/>
          <p:nvPr/>
        </p:nvSpPr>
        <p:spPr>
          <a:xfrm>
            <a:off x="1553307" y="3801208"/>
            <a:ext cx="1447800" cy="19460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مربع نص 42"/>
          <p:cNvSpPr txBox="1"/>
          <p:nvPr/>
        </p:nvSpPr>
        <p:spPr>
          <a:xfrm>
            <a:off x="5111262" y="4494329"/>
            <a:ext cx="82647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2 </a:t>
            </a:r>
            <a:endParaRPr lang="ar-SA" sz="4000" b="1" dirty="0">
              <a:solidFill>
                <a:schemeClr val="accent2">
                  <a:lumMod val="60000"/>
                  <a:lumOff val="40000"/>
                </a:schemeClr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5902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4" grpId="0"/>
      <p:bldP spid="3" grpId="0" animBg="1"/>
      <p:bldP spid="7" grpId="0"/>
      <p:bldP spid="20" grpId="0" animBg="1"/>
      <p:bldP spid="21" grpId="0" animBg="1"/>
      <p:bldP spid="22" grpId="0" animBg="1"/>
      <p:bldP spid="28" grpId="0" animBg="1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679269" y="1478168"/>
            <a:ext cx="659674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نَشاط كاشف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3" name="سهم إلى اليمين 2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مربع نص 3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279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" y="0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1606062" y="926123"/>
            <a:ext cx="9202615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7200" b="1" dirty="0" smtClean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أستنتج: </a:t>
            </a:r>
          </a:p>
          <a:p>
            <a:pPr algn="ctr"/>
            <a:r>
              <a:rPr lang="ar-SA" sz="72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عدد محاور التماثل = 2</a:t>
            </a:r>
            <a:endParaRPr lang="ar-SA" sz="72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4" name="مستطيل 3">
            <a:hlinkClick r:id="rId3"/>
          </p:cNvPr>
          <p:cNvSpPr/>
          <p:nvPr/>
        </p:nvSpPr>
        <p:spPr>
          <a:xfrm>
            <a:off x="5087813" y="3429000"/>
            <a:ext cx="3505202" cy="2373923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6" name="رابط مستقيم 5"/>
          <p:cNvCxnSpPr/>
          <p:nvPr/>
        </p:nvCxnSpPr>
        <p:spPr>
          <a:xfrm>
            <a:off x="6811102" y="3059723"/>
            <a:ext cx="0" cy="30128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مستقيم 7"/>
          <p:cNvCxnSpPr/>
          <p:nvPr/>
        </p:nvCxnSpPr>
        <p:spPr>
          <a:xfrm>
            <a:off x="4536831" y="4592515"/>
            <a:ext cx="4689231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92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509451" y="1478168"/>
            <a:ext cx="6988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تَدْريباتُ الْكِتاب</a:t>
            </a:r>
            <a:r>
              <a:rPr lang="ar-SA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94960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5967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26"/>
            <a:ext cx="12192000" cy="685800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2074985" y="418011"/>
            <a:ext cx="8889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FFC000"/>
                </a:solidFill>
              </a:rPr>
              <a:t>تَدْريبُ الْكِتاب (7) صفحة 92</a:t>
            </a:r>
            <a:endParaRPr lang="en-US" sz="6000" b="1" dirty="0">
              <a:solidFill>
                <a:srgbClr val="FFC000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738" y="1719023"/>
            <a:ext cx="8663354" cy="341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02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37996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نَلْعَب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1490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"/>
            <a:ext cx="12192000" cy="68580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18" y="3443847"/>
            <a:ext cx="2357059" cy="2357059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5403">
            <a:off x="8883258" y="932019"/>
            <a:ext cx="2013862" cy="201386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1764825" y="1488601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هيّا نَلْعَب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3510559" y="4032738"/>
            <a:ext cx="5638800" cy="140038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8500" b="1" dirty="0" smtClean="0">
                <a:solidFill>
                  <a:schemeClr val="accent1">
                    <a:lumMod val="75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مع المحقق كونان</a:t>
            </a:r>
            <a:endParaRPr lang="ar-SA" sz="8500" b="1" dirty="0">
              <a:solidFill>
                <a:schemeClr val="accent1">
                  <a:lumMod val="75000"/>
                </a:schemeClr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3890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ما لا تعرفه عن المحقق كونان..من هو؟ سيرته الذاتية، إنجازاته  وأقواله..معلومات عن المحقق كونان">
            <a:extLst>
              <a:ext uri="{FF2B5EF4-FFF2-40B4-BE49-F238E27FC236}">
                <a16:creationId xmlns="" xmlns:a16="http://schemas.microsoft.com/office/drawing/2014/main" id="{9C38486B-5A33-41B9-BE66-7A3D5350F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38" y="1012874"/>
            <a:ext cx="5299433" cy="52994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81EBA1D-FAF1-4C66-BA87-1FA97592094B}"/>
              </a:ext>
            </a:extLst>
          </p:cNvPr>
          <p:cNvSpPr/>
          <p:nvPr/>
        </p:nvSpPr>
        <p:spPr>
          <a:xfrm>
            <a:off x="5518092" y="2221747"/>
            <a:ext cx="6417142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8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رحلة البحث عن الاسئلة </a:t>
            </a:r>
          </a:p>
          <a:p>
            <a:pPr algn="ctr"/>
            <a:r>
              <a:rPr lang="ar-KW" sz="8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مع المحقق كونان </a:t>
            </a:r>
            <a:endParaRPr lang="en-US" sz="8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" name="Detective conan أغنية المحقق كونان الجزء الأول ">
            <a:hlinkClick r:id="" action="ppaction://media"/>
            <a:extLst>
              <a:ext uri="{FF2B5EF4-FFF2-40B4-BE49-F238E27FC236}">
                <a16:creationId xmlns="" xmlns:a16="http://schemas.microsoft.com/office/drawing/2014/main" id="{E39DFBDE-4220-454C-8559-43123F5300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216" end="72474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9582" y="7103715"/>
            <a:ext cx="609600" cy="6096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B247BEF0-633A-4DC1-82F7-B8E8388B5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734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6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848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أضواء الشوارع على جانبي الطريق خلفية الكرتون, الطريق السريع, ضوء الشارع,  كرتون صورة الخلفية للتحميل مجانا">
            <a:extLst>
              <a:ext uri="{FF2B5EF4-FFF2-40B4-BE49-F238E27FC236}">
                <a16:creationId xmlns="" xmlns:a16="http://schemas.microsoft.com/office/drawing/2014/main" id="{BAF4A4CF-13BB-4683-9C74-AA061321D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700B61C-9990-4A03-AD33-62C654DE2F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039582" y="3610393"/>
            <a:ext cx="3357024" cy="26327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30D1FD5-6373-4D42-8445-E0ABE00664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74546" y="3082663"/>
            <a:ext cx="4996070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5F564E7-7746-4C2D-86A2-7ADCA8D97F3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42000" r="94000">
                        <a14:foregroundMark x1="46000" y1="36800" x2="41600" y2="32000"/>
                        <a14:foregroundMark x1="41600" y1="32000" x2="65600" y2="25600"/>
                        <a14:foregroundMark x1="65600" y1="25600" x2="67600" y2="32400"/>
                        <a14:foregroundMark x1="67600" y1="32400" x2="66800" y2="39600"/>
                        <a14:foregroundMark x1="66800" y1="39600" x2="62000" y2="44400"/>
                        <a14:foregroundMark x1="62000" y1="44400" x2="65200" y2="50800"/>
                        <a14:foregroundMark x1="65200" y1="50800" x2="52000" y2="50800"/>
                        <a14:foregroundMark x1="52000" y1="50800" x2="48803" y2="49947"/>
                        <a14:foregroundMark x1="46000" y1="49200" x2="49600" y2="43600"/>
                        <a14:foregroundMark x1="49600" y1="43600" x2="47600" y2="36800"/>
                        <a14:foregroundMark x1="47600" y1="36800" x2="45600" y2="37600"/>
                        <a14:foregroundMark x1="51600" y1="53600" x2="48000" y2="66400"/>
                        <a14:foregroundMark x1="48000" y1="66400" x2="43200" y2="71200"/>
                        <a14:foregroundMark x1="43200" y1="71200" x2="49200" y2="74000"/>
                        <a14:foregroundMark x1="49200" y1="74000" x2="51600" y2="53600"/>
                        <a14:foregroundMark x1="49200" y1="43200" x2="43600" y2="40400"/>
                        <a14:foregroundMark x1="43600" y1="40400" x2="47200" y2="38400"/>
                        <a14:foregroundMark x1="49600" y1="29600" x2="56400" y2="28000"/>
                        <a14:foregroundMark x1="56800" y1="27600" x2="50800" y2="28800"/>
                        <a14:foregroundMark x1="50800" y1="28800" x2="50800" y2="28800"/>
                        <a14:foregroundMark x1="46800" y1="30400" x2="46800" y2="30800"/>
                        <a14:foregroundMark x1="47200" y1="30400" x2="42000" y2="30400"/>
                        <a14:foregroundMark x1="54400" y1="65600" x2="53600" y2="63600"/>
                        <a14:foregroundMark x1="66800" y1="31600" x2="68800" y2="30400"/>
                        <a14:foregroundMark x1="68400" y1="30800" x2="66800" y2="26800"/>
                        <a14:foregroundMark x1="49200" y1="75200" x2="43600" y2="72400"/>
                        <a14:foregroundMark x1="43600" y1="72400" x2="43600" y2="72000"/>
                        <a14:foregroundMark x1="51600" y1="53600" x2="47200" y2="50000"/>
                        <a14:foregroundMark x1="43200" y1="38800" x2="44000" y2="34000"/>
                        <a14:foregroundMark x1="45600" y1="49200" x2="47200" y2="45200"/>
                        <a14:foregroundMark x1="47200" y1="45200" x2="45600" y2="48400"/>
                        <a14:foregroundMark x1="45600" y1="48400" x2="46400" y2="46000"/>
                        <a14:foregroundMark x1="46400" y1="46000" x2="44800" y2="48000"/>
                        <a14:foregroundMark x1="49200" y1="52800" x2="47600" y2="50400"/>
                        <a14:backgroundMark x1="43200" y1="51200" x2="42800" y2="51200"/>
                        <a14:backgroundMark x1="41600" y1="51600" x2="41889" y2="46679"/>
                        <a14:backgroundMark x1="42000" y1="46731" x2="42000" y2="5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4"/>
              </a:ext>
            </a:extLst>
          </a:blip>
          <a:srcRect l="41667"/>
          <a:stretch/>
        </p:blipFill>
        <p:spPr>
          <a:xfrm>
            <a:off x="8574157" y="714055"/>
            <a:ext cx="4731026" cy="71460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31B499D-33A1-4CC3-9CC1-49AFB48DF4B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7690965" y="4184670"/>
            <a:ext cx="1484244" cy="148424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81D4526E-AEAB-46DF-9EAD-968A377B7384}"/>
              </a:ext>
            </a:extLst>
          </p:cNvPr>
          <p:cNvGrpSpPr/>
          <p:nvPr/>
        </p:nvGrpSpPr>
        <p:grpSpPr>
          <a:xfrm>
            <a:off x="0" y="550515"/>
            <a:ext cx="5049671" cy="2397401"/>
            <a:chOff x="0" y="550515"/>
            <a:chExt cx="5049671" cy="2397401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="" xmlns:a16="http://schemas.microsoft.com/office/drawing/2014/main" id="{D8F40483-EF84-4F20-801E-EB900AD55362}"/>
                </a:ext>
              </a:extLst>
            </p:cNvPr>
            <p:cNvSpPr/>
            <p:nvPr/>
          </p:nvSpPr>
          <p:spPr>
            <a:xfrm>
              <a:off x="1805354" y="714055"/>
              <a:ext cx="3244317" cy="2233861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4000" b="1" dirty="0" smtClean="0">
                  <a:solidFill>
                    <a:schemeClr val="tx1"/>
                  </a:solidFill>
                </a:rPr>
                <a:t>ما ذا نقصد بالمستطيل؟</a:t>
              </a:r>
              <a:endParaRPr lang="ar-KW" sz="4000" b="1" dirty="0">
                <a:solidFill>
                  <a:schemeClr val="tx1"/>
                </a:solidFill>
              </a:endParaRPr>
            </a:p>
          </p:txBody>
        </p:sp>
        <p:pic>
          <p:nvPicPr>
            <p:cNvPr id="23" name="Picture 4" descr="Detective conan asian emoticons transparent sticker animated GIF">
              <a:extLst>
                <a:ext uri="{FF2B5EF4-FFF2-40B4-BE49-F238E27FC236}">
                  <a16:creationId xmlns="" xmlns:a16="http://schemas.microsoft.com/office/drawing/2014/main" id="{45A6E04A-9F5C-4A00-87D7-754BB7F3563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0515"/>
              <a:ext cx="2397401" cy="2397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Detective conan أغنية المحقق كونان الجزء الأول ">
            <a:hlinkClick r:id="" action="ppaction://media"/>
            <a:extLst>
              <a:ext uri="{FF2B5EF4-FFF2-40B4-BE49-F238E27FC236}">
                <a16:creationId xmlns="" xmlns:a16="http://schemas.microsoft.com/office/drawing/2014/main" id="{5BA66370-1ADB-440E-AD88-8FF5250CEF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9664.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39582" y="7103715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BB9D391-3C96-408D-9EB3-17C33BCC2205}"/>
              </a:ext>
            </a:extLst>
          </p:cNvPr>
          <p:cNvSpPr txBox="1"/>
          <p:nvPr/>
        </p:nvSpPr>
        <p:spPr>
          <a:xfrm>
            <a:off x="7832035" y="1747927"/>
            <a:ext cx="1484244" cy="369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r>
              <a:rPr lang="ar-KW" b="1" dirty="0"/>
              <a:t>الإجابة الصحيحة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74516B6-7792-4D00-A017-05CDABD05E8A}"/>
              </a:ext>
            </a:extLst>
          </p:cNvPr>
          <p:cNvSpPr txBox="1"/>
          <p:nvPr/>
        </p:nvSpPr>
        <p:spPr>
          <a:xfrm>
            <a:off x="5486400" y="1743790"/>
            <a:ext cx="1484244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r>
              <a:rPr lang="ar-KW" b="1" dirty="0"/>
              <a:t>الإجابة خاطئة </a:t>
            </a:r>
          </a:p>
        </p:txBody>
      </p:sp>
      <p:pic>
        <p:nvPicPr>
          <p:cNvPr id="15" name="مؤثرات صوتية - صوت الفشل . (128  kbps) (abdwap2.com)">
            <a:hlinkClick r:id="" action="ppaction://media"/>
            <a:extLst>
              <a:ext uri="{FF2B5EF4-FFF2-40B4-BE49-F238E27FC236}">
                <a16:creationId xmlns="" xmlns:a16="http://schemas.microsoft.com/office/drawing/2014/main" id="{C11B7D1E-54D8-43BF-BA09-483588554A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519" end="10210.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39711" y="7216515"/>
            <a:ext cx="609600" cy="6096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263EFF4-4851-4472-BF0B-310E9E832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271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208 L 3.33333E-6 0.00231 C -0.0043 -0.00556 -0.00795 -0.01366 -0.01211 -0.02014 C -0.01354 -0.02246 -0.01537 -0.02199 -0.0168 -0.02361 C -0.01953 -0.02616 -0.02175 -0.0294 -0.02409 -0.03287 C -0.03138 -0.0426 -0.03112 -0.04537 -0.03737 -0.04885 C -0.04011 -0.05 -0.04258 -0.0507 -0.04493 -0.05185 C -0.04649 -0.05417 -0.04805 -0.05672 -0.04935 -0.0581 C -0.05144 -0.05996 -0.05365 -0.05903 -0.05547 -0.06158 C -0.05729 -0.06389 -0.05873 -0.06783 -0.05964 -0.07107 C -0.06159 -0.07523 -0.06302 -0.07963 -0.06433 -0.0838 C -0.06758 -0.09375 -0.06823 -0.09815 -0.07331 -0.10602 C -0.07448 -0.10787 -0.07631 -0.1088 -0.07774 -0.10926 C -0.08425 -0.11088 -0.09063 -0.11135 -0.09701 -0.11158 L -0.16993 -0.10301 C -0.17162 -0.10255 -0.17279 -0.10047 -0.17435 -0.09954 C -0.17644 -0.09838 -0.17839 -0.09746 -0.18034 -0.09653 C -0.18347 -0.09514 -0.19597 -0.09028 -0.20118 -0.08704 C -0.2056 -0.08403 -0.2099 -0.07917 -0.21472 -0.07732 C -0.2194 -0.07523 -0.22461 -0.07408 -0.22956 -0.07107 C -0.24154 -0.06389 -0.23646 -0.0669 -0.2444 -0.06158 C -0.24688 -0.05741 -0.2517 -0.04931 -0.25482 -0.0456 C -0.2668 -0.03079 -0.25404 -0.04931 -0.26797 -0.0294 C -0.27396 -0.02176 -0.27943 -0.01019 -0.28607 -0.0044 C -0.28841 -0.00255 -0.29102 -0.0007 -0.29349 0.00208 C -0.29506 0.0037 -0.29649 0.00602 -0.29766 0.00833 C -0.30339 0.01666 -0.30873 0.02754 -0.31576 0.03055 C -0.3181 0.03171 -0.32071 0.03264 -0.32331 0.03402 C -0.32539 0.03449 -0.32696 0.03588 -0.32904 0.03657 C -0.33216 0.03819 -0.3349 0.03889 -0.33828 0.04004 C -0.3487 0.04768 -0.33555 0.03865 -0.34857 0.04629 C -0.34987 0.04745 -0.35144 0.04907 -0.353 0.04977 C -0.35677 0.05115 -0.36094 0.05162 -0.36472 0.05277 C -0.37422 0.05972 -0.37058 0.05879 -0.37487 0.05879 L -0.37487 0.05972 L -0.37487 0.05879 " pathEditMode="relative" rAng="0" ptsTypes="AAAAAAAAAAAAAAAAAAAAAAAAAAAAAAAAAAAA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0" y="-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8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 animBg="1"/>
      <p:bldP spid="1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أضواء الشوارع على جانبي الطريق خلفية الكرتون, الطريق السريع, ضوء الشارع,  كرتون صورة الخلفية للتحميل مجانا">
            <a:extLst>
              <a:ext uri="{FF2B5EF4-FFF2-40B4-BE49-F238E27FC236}">
                <a16:creationId xmlns="" xmlns:a16="http://schemas.microsoft.com/office/drawing/2014/main" id="{BAF4A4CF-13BB-4683-9C74-AA061321D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700B61C-9990-4A03-AD33-62C654DE2F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039582" y="3610393"/>
            <a:ext cx="3357024" cy="26327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30D1FD5-6373-4D42-8445-E0ABE00664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74546" y="3082663"/>
            <a:ext cx="4996070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5F564E7-7746-4C2D-86A2-7ADCA8D97F3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42000" r="94000">
                        <a14:foregroundMark x1="46000" y1="36800" x2="41600" y2="32000"/>
                        <a14:foregroundMark x1="41600" y1="32000" x2="65600" y2="25600"/>
                        <a14:foregroundMark x1="65600" y1="25600" x2="67600" y2="32400"/>
                        <a14:foregroundMark x1="67600" y1="32400" x2="66800" y2="39600"/>
                        <a14:foregroundMark x1="66800" y1="39600" x2="62000" y2="44400"/>
                        <a14:foregroundMark x1="62000" y1="44400" x2="65200" y2="50800"/>
                        <a14:foregroundMark x1="65200" y1="50800" x2="52000" y2="50800"/>
                        <a14:foregroundMark x1="52000" y1="50800" x2="48803" y2="49947"/>
                        <a14:foregroundMark x1="46000" y1="49200" x2="49600" y2="43600"/>
                        <a14:foregroundMark x1="49600" y1="43600" x2="47600" y2="36800"/>
                        <a14:foregroundMark x1="47600" y1="36800" x2="45600" y2="37600"/>
                        <a14:foregroundMark x1="51600" y1="53600" x2="48000" y2="66400"/>
                        <a14:foregroundMark x1="48000" y1="66400" x2="43200" y2="71200"/>
                        <a14:foregroundMark x1="43200" y1="71200" x2="49200" y2="74000"/>
                        <a14:foregroundMark x1="49200" y1="74000" x2="51600" y2="53600"/>
                        <a14:foregroundMark x1="49200" y1="43200" x2="43600" y2="40400"/>
                        <a14:foregroundMark x1="43600" y1="40400" x2="47200" y2="38400"/>
                        <a14:foregroundMark x1="49600" y1="29600" x2="56400" y2="28000"/>
                        <a14:foregroundMark x1="56800" y1="27600" x2="50800" y2="28800"/>
                        <a14:foregroundMark x1="50800" y1="28800" x2="50800" y2="28800"/>
                        <a14:foregroundMark x1="46800" y1="30400" x2="46800" y2="30800"/>
                        <a14:foregroundMark x1="47200" y1="30400" x2="42000" y2="30400"/>
                        <a14:foregroundMark x1="54400" y1="65600" x2="53600" y2="63600"/>
                        <a14:foregroundMark x1="66800" y1="31600" x2="68800" y2="30400"/>
                        <a14:foregroundMark x1="68400" y1="30800" x2="66800" y2="26800"/>
                        <a14:foregroundMark x1="49200" y1="75200" x2="43600" y2="72400"/>
                        <a14:foregroundMark x1="43600" y1="72400" x2="43600" y2="72000"/>
                        <a14:foregroundMark x1="51600" y1="53600" x2="47200" y2="50000"/>
                        <a14:foregroundMark x1="43200" y1="38800" x2="44000" y2="34000"/>
                        <a14:foregroundMark x1="45600" y1="49200" x2="47200" y2="45200"/>
                        <a14:foregroundMark x1="47200" y1="45200" x2="45600" y2="48400"/>
                        <a14:foregroundMark x1="45600" y1="48400" x2="46400" y2="46000"/>
                        <a14:foregroundMark x1="46400" y1="46000" x2="44800" y2="48000"/>
                        <a14:foregroundMark x1="49200" y1="52800" x2="47600" y2="50400"/>
                        <a14:backgroundMark x1="43200" y1="51200" x2="42800" y2="51200"/>
                        <a14:backgroundMark x1="41600" y1="51600" x2="41889" y2="46679"/>
                        <a14:backgroundMark x1="42000" y1="46731" x2="42000" y2="5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4"/>
              </a:ext>
            </a:extLst>
          </a:blip>
          <a:srcRect l="41667"/>
          <a:stretch/>
        </p:blipFill>
        <p:spPr>
          <a:xfrm>
            <a:off x="8574157" y="714055"/>
            <a:ext cx="4731026" cy="71460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31B499D-33A1-4CC3-9CC1-49AFB48DF4B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7690965" y="4184670"/>
            <a:ext cx="1484244" cy="148424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81D4526E-AEAB-46DF-9EAD-968A377B7384}"/>
              </a:ext>
            </a:extLst>
          </p:cNvPr>
          <p:cNvGrpSpPr/>
          <p:nvPr/>
        </p:nvGrpSpPr>
        <p:grpSpPr>
          <a:xfrm>
            <a:off x="0" y="550515"/>
            <a:ext cx="5049671" cy="2397401"/>
            <a:chOff x="0" y="550515"/>
            <a:chExt cx="5049671" cy="2397401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="" xmlns:a16="http://schemas.microsoft.com/office/drawing/2014/main" id="{D8F40483-EF84-4F20-801E-EB900AD55362}"/>
                </a:ext>
              </a:extLst>
            </p:cNvPr>
            <p:cNvSpPr/>
            <p:nvPr/>
          </p:nvSpPr>
          <p:spPr>
            <a:xfrm>
              <a:off x="1535722" y="714055"/>
              <a:ext cx="3513949" cy="2233861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4000" b="1" dirty="0" smtClean="0">
                  <a:solidFill>
                    <a:schemeClr val="tx1"/>
                  </a:solidFill>
                </a:rPr>
                <a:t>ما عدد محاور التماثل للمستطيل؟</a:t>
              </a:r>
              <a:endParaRPr lang="ar-KW" sz="4000" b="1" dirty="0">
                <a:solidFill>
                  <a:schemeClr val="tx1"/>
                </a:solidFill>
              </a:endParaRPr>
            </a:p>
          </p:txBody>
        </p:sp>
        <p:pic>
          <p:nvPicPr>
            <p:cNvPr id="23" name="Picture 4" descr="Detective conan asian emoticons transparent sticker animated GIF">
              <a:extLst>
                <a:ext uri="{FF2B5EF4-FFF2-40B4-BE49-F238E27FC236}">
                  <a16:creationId xmlns="" xmlns:a16="http://schemas.microsoft.com/office/drawing/2014/main" id="{45A6E04A-9F5C-4A00-87D7-754BB7F3563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0515"/>
              <a:ext cx="2397401" cy="2397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Detective conan أغنية المحقق كونان الجزء الأول ">
            <a:hlinkClick r:id="" action="ppaction://media"/>
            <a:extLst>
              <a:ext uri="{FF2B5EF4-FFF2-40B4-BE49-F238E27FC236}">
                <a16:creationId xmlns="" xmlns:a16="http://schemas.microsoft.com/office/drawing/2014/main" id="{5BA66370-1ADB-440E-AD88-8FF5250CEF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9664.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39582" y="7103715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BB9D391-3C96-408D-9EB3-17C33BCC2205}"/>
              </a:ext>
            </a:extLst>
          </p:cNvPr>
          <p:cNvSpPr txBox="1"/>
          <p:nvPr/>
        </p:nvSpPr>
        <p:spPr>
          <a:xfrm>
            <a:off x="7832035" y="1747927"/>
            <a:ext cx="1484244" cy="369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r>
              <a:rPr lang="ar-KW" b="1" dirty="0"/>
              <a:t>الإجابة الصحيحة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74516B6-7792-4D00-A017-05CDABD05E8A}"/>
              </a:ext>
            </a:extLst>
          </p:cNvPr>
          <p:cNvSpPr txBox="1"/>
          <p:nvPr/>
        </p:nvSpPr>
        <p:spPr>
          <a:xfrm>
            <a:off x="5486400" y="1743790"/>
            <a:ext cx="1484244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r>
              <a:rPr lang="ar-KW" b="1" dirty="0"/>
              <a:t>الإجابة خاطئة </a:t>
            </a:r>
          </a:p>
        </p:txBody>
      </p:sp>
      <p:pic>
        <p:nvPicPr>
          <p:cNvPr id="15" name="مؤثرات صوتية - صوت الفشل . (128  kbps) (abdwap2.com)">
            <a:hlinkClick r:id="" action="ppaction://media"/>
            <a:extLst>
              <a:ext uri="{FF2B5EF4-FFF2-40B4-BE49-F238E27FC236}">
                <a16:creationId xmlns="" xmlns:a16="http://schemas.microsoft.com/office/drawing/2014/main" id="{C11B7D1E-54D8-43BF-BA09-483588554A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519" end="10210.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39711" y="7216515"/>
            <a:ext cx="609600" cy="6096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263EFF4-4851-4472-BF0B-310E9E832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758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208 L 3.33333E-6 0.00231 C -0.0043 -0.00556 -0.00795 -0.01366 -0.01211 -0.02014 C -0.01354 -0.02246 -0.01537 -0.02199 -0.0168 -0.02361 C -0.01953 -0.02616 -0.02175 -0.0294 -0.02409 -0.03287 C -0.03138 -0.0426 -0.03112 -0.04537 -0.03737 -0.04885 C -0.04011 -0.05 -0.04258 -0.0507 -0.04493 -0.05185 C -0.04649 -0.05417 -0.04805 -0.05672 -0.04935 -0.0581 C -0.05144 -0.05996 -0.05365 -0.05903 -0.05547 -0.06158 C -0.05729 -0.06389 -0.05873 -0.06783 -0.05964 -0.07107 C -0.06159 -0.07523 -0.06302 -0.07963 -0.06433 -0.0838 C -0.06758 -0.09375 -0.06823 -0.09815 -0.07331 -0.10602 C -0.07448 -0.10787 -0.07631 -0.1088 -0.07774 -0.10926 C -0.08425 -0.11088 -0.09063 -0.11135 -0.09701 -0.11158 L -0.16993 -0.10301 C -0.17162 -0.10255 -0.17279 -0.10047 -0.17435 -0.09954 C -0.17644 -0.09838 -0.17839 -0.09746 -0.18034 -0.09653 C -0.18347 -0.09514 -0.19597 -0.09028 -0.20118 -0.08704 C -0.2056 -0.08403 -0.2099 -0.07917 -0.21472 -0.07732 C -0.2194 -0.07523 -0.22461 -0.07408 -0.22956 -0.07107 C -0.24154 -0.06389 -0.23646 -0.0669 -0.2444 -0.06158 C -0.24688 -0.05741 -0.2517 -0.04931 -0.25482 -0.0456 C -0.2668 -0.03079 -0.25404 -0.04931 -0.26797 -0.0294 C -0.27396 -0.02176 -0.27943 -0.01019 -0.28607 -0.0044 C -0.28841 -0.00255 -0.29102 -0.0007 -0.29349 0.00208 C -0.29506 0.0037 -0.29649 0.00602 -0.29766 0.00833 C -0.30339 0.01666 -0.30873 0.02754 -0.31576 0.03055 C -0.3181 0.03171 -0.32071 0.03264 -0.32331 0.03402 C -0.32539 0.03449 -0.32696 0.03588 -0.32904 0.03657 C -0.33216 0.03819 -0.3349 0.03889 -0.33828 0.04004 C -0.3487 0.04768 -0.33555 0.03865 -0.34857 0.04629 C -0.34987 0.04745 -0.35144 0.04907 -0.353 0.04977 C -0.35677 0.05115 -0.36094 0.05162 -0.36472 0.05277 C -0.37422 0.05972 -0.37058 0.05879 -0.37487 0.05879 L -0.37487 0.05972 L -0.37487 0.05879 " pathEditMode="relative" rAng="0" ptsTypes="AAAAAAAAAAAAAAAAAAAAAAAAAAAAAAAAAAAA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0" y="-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8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 animBg="1"/>
      <p:bldP spid="1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أضواء الشوارع على جانبي الطريق خلفية الكرتون, الطريق السريع, ضوء الشارع,  كرتون صورة الخلفية للتحميل مجانا">
            <a:extLst>
              <a:ext uri="{FF2B5EF4-FFF2-40B4-BE49-F238E27FC236}">
                <a16:creationId xmlns="" xmlns:a16="http://schemas.microsoft.com/office/drawing/2014/main" id="{BAF4A4CF-13BB-4683-9C74-AA061321D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700B61C-9990-4A03-AD33-62C654DE2F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039582" y="3610393"/>
            <a:ext cx="3357024" cy="26327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30D1FD5-6373-4D42-8445-E0ABE00664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74546" y="3082663"/>
            <a:ext cx="4996070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5F564E7-7746-4C2D-86A2-7ADCA8D97F3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42000" r="94000">
                        <a14:foregroundMark x1="46000" y1="36800" x2="41600" y2="32000"/>
                        <a14:foregroundMark x1="41600" y1="32000" x2="65600" y2="25600"/>
                        <a14:foregroundMark x1="65600" y1="25600" x2="67600" y2="32400"/>
                        <a14:foregroundMark x1="67600" y1="32400" x2="66800" y2="39600"/>
                        <a14:foregroundMark x1="66800" y1="39600" x2="62000" y2="44400"/>
                        <a14:foregroundMark x1="62000" y1="44400" x2="65200" y2="50800"/>
                        <a14:foregroundMark x1="65200" y1="50800" x2="52000" y2="50800"/>
                        <a14:foregroundMark x1="52000" y1="50800" x2="48803" y2="49947"/>
                        <a14:foregroundMark x1="46000" y1="49200" x2="49600" y2="43600"/>
                        <a14:foregroundMark x1="49600" y1="43600" x2="47600" y2="36800"/>
                        <a14:foregroundMark x1="47600" y1="36800" x2="45600" y2="37600"/>
                        <a14:foregroundMark x1="51600" y1="53600" x2="48000" y2="66400"/>
                        <a14:foregroundMark x1="48000" y1="66400" x2="43200" y2="71200"/>
                        <a14:foregroundMark x1="43200" y1="71200" x2="49200" y2="74000"/>
                        <a14:foregroundMark x1="49200" y1="74000" x2="51600" y2="53600"/>
                        <a14:foregroundMark x1="49200" y1="43200" x2="43600" y2="40400"/>
                        <a14:foregroundMark x1="43600" y1="40400" x2="47200" y2="38400"/>
                        <a14:foregroundMark x1="49600" y1="29600" x2="56400" y2="28000"/>
                        <a14:foregroundMark x1="56800" y1="27600" x2="50800" y2="28800"/>
                        <a14:foregroundMark x1="50800" y1="28800" x2="50800" y2="28800"/>
                        <a14:foregroundMark x1="46800" y1="30400" x2="46800" y2="30800"/>
                        <a14:foregroundMark x1="47200" y1="30400" x2="42000" y2="30400"/>
                        <a14:foregroundMark x1="54400" y1="65600" x2="53600" y2="63600"/>
                        <a14:foregroundMark x1="66800" y1="31600" x2="68800" y2="30400"/>
                        <a14:foregroundMark x1="68400" y1="30800" x2="66800" y2="26800"/>
                        <a14:foregroundMark x1="49200" y1="75200" x2="43600" y2="72400"/>
                        <a14:foregroundMark x1="43600" y1="72400" x2="43600" y2="72000"/>
                        <a14:foregroundMark x1="51600" y1="53600" x2="47200" y2="50000"/>
                        <a14:foregroundMark x1="43200" y1="38800" x2="44000" y2="34000"/>
                        <a14:foregroundMark x1="45600" y1="49200" x2="47200" y2="45200"/>
                        <a14:foregroundMark x1="47200" y1="45200" x2="45600" y2="48400"/>
                        <a14:foregroundMark x1="45600" y1="48400" x2="46400" y2="46000"/>
                        <a14:foregroundMark x1="46400" y1="46000" x2="44800" y2="48000"/>
                        <a14:foregroundMark x1="49200" y1="52800" x2="47600" y2="50400"/>
                        <a14:backgroundMark x1="43200" y1="51200" x2="42800" y2="51200"/>
                        <a14:backgroundMark x1="41600" y1="51600" x2="41889" y2="46679"/>
                        <a14:backgroundMark x1="42000" y1="46731" x2="42000" y2="5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4"/>
              </a:ext>
            </a:extLst>
          </a:blip>
          <a:srcRect l="41667"/>
          <a:stretch/>
        </p:blipFill>
        <p:spPr>
          <a:xfrm>
            <a:off x="8574157" y="714055"/>
            <a:ext cx="4731026" cy="71460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31B499D-33A1-4CC3-9CC1-49AFB48DF4B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7690965" y="4184670"/>
            <a:ext cx="1484244" cy="148424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81D4526E-AEAB-46DF-9EAD-968A377B7384}"/>
              </a:ext>
            </a:extLst>
          </p:cNvPr>
          <p:cNvGrpSpPr/>
          <p:nvPr/>
        </p:nvGrpSpPr>
        <p:grpSpPr>
          <a:xfrm>
            <a:off x="0" y="550515"/>
            <a:ext cx="5049671" cy="2397401"/>
            <a:chOff x="0" y="550515"/>
            <a:chExt cx="5049671" cy="2397401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="" xmlns:a16="http://schemas.microsoft.com/office/drawing/2014/main" id="{D8F40483-EF84-4F20-801E-EB900AD55362}"/>
                </a:ext>
              </a:extLst>
            </p:cNvPr>
            <p:cNvSpPr/>
            <p:nvPr/>
          </p:nvSpPr>
          <p:spPr>
            <a:xfrm>
              <a:off x="1758462" y="714055"/>
              <a:ext cx="3291209" cy="2233861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4000" b="1" dirty="0" smtClean="0">
                  <a:solidFill>
                    <a:schemeClr val="tx1"/>
                  </a:solidFill>
                </a:rPr>
                <a:t>اذكر خواص المستطيل التي تعرفنا عليها</a:t>
              </a:r>
              <a:endParaRPr lang="ar-KW" sz="4000" b="1" dirty="0">
                <a:solidFill>
                  <a:schemeClr val="tx1"/>
                </a:solidFill>
              </a:endParaRPr>
            </a:p>
          </p:txBody>
        </p:sp>
        <p:pic>
          <p:nvPicPr>
            <p:cNvPr id="23" name="Picture 4" descr="Detective conan asian emoticons transparent sticker animated GIF">
              <a:extLst>
                <a:ext uri="{FF2B5EF4-FFF2-40B4-BE49-F238E27FC236}">
                  <a16:creationId xmlns="" xmlns:a16="http://schemas.microsoft.com/office/drawing/2014/main" id="{45A6E04A-9F5C-4A00-87D7-754BB7F3563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0515"/>
              <a:ext cx="2397401" cy="2397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Detective conan أغنية المحقق كونان الجزء الأول ">
            <a:hlinkClick r:id="" action="ppaction://media"/>
            <a:extLst>
              <a:ext uri="{FF2B5EF4-FFF2-40B4-BE49-F238E27FC236}">
                <a16:creationId xmlns="" xmlns:a16="http://schemas.microsoft.com/office/drawing/2014/main" id="{5BA66370-1ADB-440E-AD88-8FF5250CEF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9664.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39582" y="7103715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BB9D391-3C96-408D-9EB3-17C33BCC2205}"/>
              </a:ext>
            </a:extLst>
          </p:cNvPr>
          <p:cNvSpPr txBox="1"/>
          <p:nvPr/>
        </p:nvSpPr>
        <p:spPr>
          <a:xfrm>
            <a:off x="7832035" y="1747927"/>
            <a:ext cx="1484244" cy="369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r>
              <a:rPr lang="ar-KW" b="1" dirty="0"/>
              <a:t>الإجابة الصحيحة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74516B6-7792-4D00-A017-05CDABD05E8A}"/>
              </a:ext>
            </a:extLst>
          </p:cNvPr>
          <p:cNvSpPr txBox="1"/>
          <p:nvPr/>
        </p:nvSpPr>
        <p:spPr>
          <a:xfrm>
            <a:off x="5486400" y="1743790"/>
            <a:ext cx="1484244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r>
              <a:rPr lang="ar-KW" b="1" dirty="0"/>
              <a:t>الإجابة خاطئة </a:t>
            </a:r>
          </a:p>
        </p:txBody>
      </p:sp>
      <p:pic>
        <p:nvPicPr>
          <p:cNvPr id="15" name="مؤثرات صوتية - صوت الفشل . (128  kbps) (abdwap2.com)">
            <a:hlinkClick r:id="" action="ppaction://media"/>
            <a:extLst>
              <a:ext uri="{FF2B5EF4-FFF2-40B4-BE49-F238E27FC236}">
                <a16:creationId xmlns="" xmlns:a16="http://schemas.microsoft.com/office/drawing/2014/main" id="{C11B7D1E-54D8-43BF-BA09-483588554A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519" end="10210.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39711" y="7216515"/>
            <a:ext cx="609600" cy="6096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263EFF4-4851-4472-BF0B-310E9E832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914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208 L 3.33333E-6 0.00231 C -0.0043 -0.00556 -0.00795 -0.01366 -0.01211 -0.02014 C -0.01354 -0.02246 -0.01537 -0.02199 -0.0168 -0.02361 C -0.01953 -0.02616 -0.02175 -0.0294 -0.02409 -0.03287 C -0.03138 -0.0426 -0.03112 -0.04537 -0.03737 -0.04885 C -0.04011 -0.05 -0.04258 -0.0507 -0.04493 -0.05185 C -0.04649 -0.05417 -0.04805 -0.05672 -0.04935 -0.0581 C -0.05144 -0.05996 -0.05365 -0.05903 -0.05547 -0.06158 C -0.05729 -0.06389 -0.05873 -0.06783 -0.05964 -0.07107 C -0.06159 -0.07523 -0.06302 -0.07963 -0.06433 -0.0838 C -0.06758 -0.09375 -0.06823 -0.09815 -0.07331 -0.10602 C -0.07448 -0.10787 -0.07631 -0.1088 -0.07774 -0.10926 C -0.08425 -0.11088 -0.09063 -0.11135 -0.09701 -0.11158 L -0.16993 -0.10301 C -0.17162 -0.10255 -0.17279 -0.10047 -0.17435 -0.09954 C -0.17644 -0.09838 -0.17839 -0.09746 -0.18034 -0.09653 C -0.18347 -0.09514 -0.19597 -0.09028 -0.20118 -0.08704 C -0.2056 -0.08403 -0.2099 -0.07917 -0.21472 -0.07732 C -0.2194 -0.07523 -0.22461 -0.07408 -0.22956 -0.07107 C -0.24154 -0.06389 -0.23646 -0.0669 -0.2444 -0.06158 C -0.24688 -0.05741 -0.2517 -0.04931 -0.25482 -0.0456 C -0.2668 -0.03079 -0.25404 -0.04931 -0.26797 -0.0294 C -0.27396 -0.02176 -0.27943 -0.01019 -0.28607 -0.0044 C -0.28841 -0.00255 -0.29102 -0.0007 -0.29349 0.00208 C -0.29506 0.0037 -0.29649 0.00602 -0.29766 0.00833 C -0.30339 0.01666 -0.30873 0.02754 -0.31576 0.03055 C -0.3181 0.03171 -0.32071 0.03264 -0.32331 0.03402 C -0.32539 0.03449 -0.32696 0.03588 -0.32904 0.03657 C -0.33216 0.03819 -0.3349 0.03889 -0.33828 0.04004 C -0.3487 0.04768 -0.33555 0.03865 -0.34857 0.04629 C -0.34987 0.04745 -0.35144 0.04907 -0.353 0.04977 C -0.35677 0.05115 -0.36094 0.05162 -0.36472 0.05277 C -0.37422 0.05972 -0.37058 0.05879 -0.37487 0.05879 L -0.37487 0.05972 L -0.37487 0.05879 " pathEditMode="relative" rAng="0" ptsTypes="AAAAAAAAAAAAAAAAAAAAAAAAAAAAAAAAAAAA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0" y="-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8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 animBg="1"/>
      <p:bldP spid="1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أضواء الشوارع على جانبي الطريق خلفية الكرتون, الطريق السريع, ضوء الشارع,  كرتون صورة الخلفية للتحميل مجانا">
            <a:extLst>
              <a:ext uri="{FF2B5EF4-FFF2-40B4-BE49-F238E27FC236}">
                <a16:creationId xmlns="" xmlns:a16="http://schemas.microsoft.com/office/drawing/2014/main" id="{BAF4A4CF-13BB-4683-9C74-AA061321D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700B61C-9990-4A03-AD33-62C654DE2F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039582" y="3610393"/>
            <a:ext cx="3357024" cy="26327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30D1FD5-6373-4D42-8445-E0ABE00664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74546" y="3082663"/>
            <a:ext cx="4996070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5F564E7-7746-4C2D-86A2-7ADCA8D97F3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42000" r="94000">
                        <a14:foregroundMark x1="46000" y1="36800" x2="41600" y2="32000"/>
                        <a14:foregroundMark x1="41600" y1="32000" x2="65600" y2="25600"/>
                        <a14:foregroundMark x1="65600" y1="25600" x2="67600" y2="32400"/>
                        <a14:foregroundMark x1="67600" y1="32400" x2="66800" y2="39600"/>
                        <a14:foregroundMark x1="66800" y1="39600" x2="62000" y2="44400"/>
                        <a14:foregroundMark x1="62000" y1="44400" x2="65200" y2="50800"/>
                        <a14:foregroundMark x1="65200" y1="50800" x2="52000" y2="50800"/>
                        <a14:foregroundMark x1="52000" y1="50800" x2="48803" y2="49947"/>
                        <a14:foregroundMark x1="46000" y1="49200" x2="49600" y2="43600"/>
                        <a14:foregroundMark x1="49600" y1="43600" x2="47600" y2="36800"/>
                        <a14:foregroundMark x1="47600" y1="36800" x2="45600" y2="37600"/>
                        <a14:foregroundMark x1="51600" y1="53600" x2="48000" y2="66400"/>
                        <a14:foregroundMark x1="48000" y1="66400" x2="43200" y2="71200"/>
                        <a14:foregroundMark x1="43200" y1="71200" x2="49200" y2="74000"/>
                        <a14:foregroundMark x1="49200" y1="74000" x2="51600" y2="53600"/>
                        <a14:foregroundMark x1="49200" y1="43200" x2="43600" y2="40400"/>
                        <a14:foregroundMark x1="43600" y1="40400" x2="47200" y2="38400"/>
                        <a14:foregroundMark x1="49600" y1="29600" x2="56400" y2="28000"/>
                        <a14:foregroundMark x1="56800" y1="27600" x2="50800" y2="28800"/>
                        <a14:foregroundMark x1="50800" y1="28800" x2="50800" y2="28800"/>
                        <a14:foregroundMark x1="46800" y1="30400" x2="46800" y2="30800"/>
                        <a14:foregroundMark x1="47200" y1="30400" x2="42000" y2="30400"/>
                        <a14:foregroundMark x1="54400" y1="65600" x2="53600" y2="63600"/>
                        <a14:foregroundMark x1="66800" y1="31600" x2="68800" y2="30400"/>
                        <a14:foregroundMark x1="68400" y1="30800" x2="66800" y2="26800"/>
                        <a14:foregroundMark x1="49200" y1="75200" x2="43600" y2="72400"/>
                        <a14:foregroundMark x1="43600" y1="72400" x2="43600" y2="72000"/>
                        <a14:foregroundMark x1="51600" y1="53600" x2="47200" y2="50000"/>
                        <a14:foregroundMark x1="43200" y1="38800" x2="44000" y2="34000"/>
                        <a14:foregroundMark x1="45600" y1="49200" x2="47200" y2="45200"/>
                        <a14:foregroundMark x1="47200" y1="45200" x2="45600" y2="48400"/>
                        <a14:foregroundMark x1="45600" y1="48400" x2="46400" y2="46000"/>
                        <a14:foregroundMark x1="46400" y1="46000" x2="44800" y2="48000"/>
                        <a14:foregroundMark x1="49200" y1="52800" x2="47600" y2="50400"/>
                        <a14:backgroundMark x1="43200" y1="51200" x2="42800" y2="51200"/>
                        <a14:backgroundMark x1="41600" y1="51600" x2="41889" y2="46679"/>
                        <a14:backgroundMark x1="42000" y1="46731" x2="42000" y2="5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4"/>
              </a:ext>
            </a:extLst>
          </a:blip>
          <a:srcRect l="41667"/>
          <a:stretch/>
        </p:blipFill>
        <p:spPr>
          <a:xfrm>
            <a:off x="8574157" y="714055"/>
            <a:ext cx="4731026" cy="7146046"/>
          </a:xfrm>
          <a:prstGeom prst="rect">
            <a:avLst/>
          </a:prstGeom>
        </p:spPr>
      </p:pic>
      <p:pic>
        <p:nvPicPr>
          <p:cNvPr id="18" name="Picture 17">
            <a:hlinkClick r:id="rId15"/>
            <a:extLst>
              <a:ext uri="{FF2B5EF4-FFF2-40B4-BE49-F238E27FC236}">
                <a16:creationId xmlns="" xmlns:a16="http://schemas.microsoft.com/office/drawing/2014/main" id="{D31B499D-33A1-4CC3-9CC1-49AFB48DF4B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7690965" y="4184670"/>
            <a:ext cx="1484244" cy="148424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81D4526E-AEAB-46DF-9EAD-968A377B7384}"/>
              </a:ext>
            </a:extLst>
          </p:cNvPr>
          <p:cNvGrpSpPr/>
          <p:nvPr/>
        </p:nvGrpSpPr>
        <p:grpSpPr>
          <a:xfrm>
            <a:off x="0" y="550515"/>
            <a:ext cx="5049671" cy="2397401"/>
            <a:chOff x="0" y="550515"/>
            <a:chExt cx="5049671" cy="2397401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="" xmlns:a16="http://schemas.microsoft.com/office/drawing/2014/main" id="{D8F40483-EF84-4F20-801E-EB900AD55362}"/>
                </a:ext>
              </a:extLst>
            </p:cNvPr>
            <p:cNvSpPr/>
            <p:nvPr/>
          </p:nvSpPr>
          <p:spPr>
            <a:xfrm>
              <a:off x="1758462" y="714055"/>
              <a:ext cx="3291209" cy="2233861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200" b="1" dirty="0" smtClean="0">
                  <a:solidFill>
                    <a:schemeClr val="tx1"/>
                  </a:solidFill>
                </a:rPr>
                <a:t>هل كل مربع مستطيل، وليس كل مستطيل مربع؟ وضح إجابتك</a:t>
              </a:r>
              <a:endParaRPr lang="ar-KW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23" name="Picture 4" descr="Detective conan asian emoticons transparent sticker animated GIF">
              <a:extLst>
                <a:ext uri="{FF2B5EF4-FFF2-40B4-BE49-F238E27FC236}">
                  <a16:creationId xmlns="" xmlns:a16="http://schemas.microsoft.com/office/drawing/2014/main" id="{45A6E04A-9F5C-4A00-87D7-754BB7F3563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0515"/>
              <a:ext cx="2397401" cy="2397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Detective conan أغنية المحقق كونان الجزء الأول ">
            <a:hlinkClick r:id="" action="ppaction://media"/>
            <a:extLst>
              <a:ext uri="{FF2B5EF4-FFF2-40B4-BE49-F238E27FC236}">
                <a16:creationId xmlns="" xmlns:a16="http://schemas.microsoft.com/office/drawing/2014/main" id="{5BA66370-1ADB-440E-AD88-8FF5250CEF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9664.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39582" y="7103715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BB9D391-3C96-408D-9EB3-17C33BCC2205}"/>
              </a:ext>
            </a:extLst>
          </p:cNvPr>
          <p:cNvSpPr txBox="1"/>
          <p:nvPr/>
        </p:nvSpPr>
        <p:spPr>
          <a:xfrm>
            <a:off x="7832035" y="1747927"/>
            <a:ext cx="1484244" cy="369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r>
              <a:rPr lang="ar-KW" b="1" dirty="0"/>
              <a:t>الإجابة الصحيحة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74516B6-7792-4D00-A017-05CDABD05E8A}"/>
              </a:ext>
            </a:extLst>
          </p:cNvPr>
          <p:cNvSpPr txBox="1"/>
          <p:nvPr/>
        </p:nvSpPr>
        <p:spPr>
          <a:xfrm>
            <a:off x="5486400" y="1743790"/>
            <a:ext cx="1484244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r>
              <a:rPr lang="ar-KW" b="1" dirty="0"/>
              <a:t>الإجابة خاطئة </a:t>
            </a:r>
          </a:p>
        </p:txBody>
      </p:sp>
      <p:pic>
        <p:nvPicPr>
          <p:cNvPr id="15" name="مؤثرات صوتية - صوت الفشل . (128  kbps) (abdwap2.com)">
            <a:hlinkClick r:id="" action="ppaction://media"/>
            <a:extLst>
              <a:ext uri="{FF2B5EF4-FFF2-40B4-BE49-F238E27FC236}">
                <a16:creationId xmlns="" xmlns:a16="http://schemas.microsoft.com/office/drawing/2014/main" id="{C11B7D1E-54D8-43BF-BA09-483588554A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519" end="10210.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39711" y="7216515"/>
            <a:ext cx="609600" cy="6096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263EFF4-4851-4472-BF0B-310E9E832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160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208 L 3.33333E-6 0.00231 C -0.0043 -0.00556 -0.00795 -0.01366 -0.01211 -0.02014 C -0.01354 -0.02246 -0.01537 -0.02199 -0.0168 -0.02361 C -0.01953 -0.02616 -0.02175 -0.0294 -0.02409 -0.03287 C -0.03138 -0.0426 -0.03112 -0.04537 -0.03737 -0.04885 C -0.04011 -0.05 -0.04258 -0.0507 -0.04493 -0.05185 C -0.04649 -0.05417 -0.04805 -0.05672 -0.04935 -0.0581 C -0.05144 -0.05996 -0.05365 -0.05903 -0.05547 -0.06158 C -0.05729 -0.06389 -0.05873 -0.06783 -0.05964 -0.07107 C -0.06159 -0.07523 -0.06302 -0.07963 -0.06433 -0.0838 C -0.06758 -0.09375 -0.06823 -0.09815 -0.07331 -0.10602 C -0.07448 -0.10787 -0.07631 -0.1088 -0.07774 -0.10926 C -0.08425 -0.11088 -0.09063 -0.11135 -0.09701 -0.11158 L -0.16993 -0.10301 C -0.17162 -0.10255 -0.17279 -0.10047 -0.17435 -0.09954 C -0.17644 -0.09838 -0.17839 -0.09746 -0.18034 -0.09653 C -0.18347 -0.09514 -0.19597 -0.09028 -0.20118 -0.08704 C -0.2056 -0.08403 -0.2099 -0.07917 -0.21472 -0.07732 C -0.2194 -0.07523 -0.22461 -0.07408 -0.22956 -0.07107 C -0.24154 -0.06389 -0.23646 -0.0669 -0.2444 -0.06158 C -0.24688 -0.05741 -0.2517 -0.04931 -0.25482 -0.0456 C -0.2668 -0.03079 -0.25404 -0.04931 -0.26797 -0.0294 C -0.27396 -0.02176 -0.27943 -0.01019 -0.28607 -0.0044 C -0.28841 -0.00255 -0.29102 -0.0007 -0.29349 0.00208 C -0.29506 0.0037 -0.29649 0.00602 -0.29766 0.00833 C -0.30339 0.01666 -0.30873 0.02754 -0.31576 0.03055 C -0.3181 0.03171 -0.32071 0.03264 -0.32331 0.03402 C -0.32539 0.03449 -0.32696 0.03588 -0.32904 0.03657 C -0.33216 0.03819 -0.3349 0.03889 -0.33828 0.04004 C -0.3487 0.04768 -0.33555 0.03865 -0.34857 0.04629 C -0.34987 0.04745 -0.35144 0.04907 -0.353 0.04977 C -0.35677 0.05115 -0.36094 0.05162 -0.36472 0.05277 C -0.37422 0.05972 -0.37058 0.05879 -0.37487 0.05879 L -0.37487 0.05972 L -0.37487 0.05879 " pathEditMode="relative" rAng="0" ptsTypes="AAAAAAAAAAAAAAAAAAAAAAAAAAAAAAAAAAAA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0" y="-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8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5907493" y="1804740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موجة 4"/>
          <p:cNvSpPr/>
          <p:nvPr/>
        </p:nvSpPr>
        <p:spPr>
          <a:xfrm>
            <a:off x="2004646" y="1406769"/>
            <a:ext cx="8569569" cy="4079631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/>
          <p:cNvSpPr/>
          <p:nvPr/>
        </p:nvSpPr>
        <p:spPr>
          <a:xfrm>
            <a:off x="2157045" y="2657117"/>
            <a:ext cx="8417170" cy="227754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ar-SA" sz="7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 </a:t>
            </a:r>
            <a:r>
              <a:rPr lang="ar-SA" sz="7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أسمي أشكالا مستطيلة من حولي </a:t>
            </a:r>
            <a:endParaRPr lang="en-US" sz="7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ditional Arabic" pitchFamily="18" charset="-78"/>
              <a:cs typeface="Traditional Arabic" pitchFamily="18" charset="-78"/>
            </a:endParaRPr>
          </a:p>
          <a:p>
            <a:r>
              <a:rPr lang="ar-SA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ditional Arabic" pitchFamily="18" charset="-78"/>
              <a:cs typeface="Traditional Arabic" pitchFamily="18" charset="-78"/>
            </a:endParaRPr>
          </a:p>
          <a:p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86917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الْمَهامُ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3497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-13063"/>
            <a:ext cx="3596639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898177" y="404947"/>
            <a:ext cx="299100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4800" b="1" dirty="0" smtClean="0">
                <a:solidFill>
                  <a:srgbClr val="FF0000"/>
                </a:solidFill>
              </a:rPr>
              <a:t>نشاط تطبيقي</a:t>
            </a:r>
          </a:p>
          <a:p>
            <a:pPr algn="ctr">
              <a:lnSpc>
                <a:spcPct val="200000"/>
              </a:lnSpc>
            </a:pPr>
            <a:r>
              <a:rPr lang="ar-SA" sz="4400" b="1" dirty="0" smtClean="0">
                <a:solidFill>
                  <a:schemeClr val="accent1">
                    <a:lumMod val="50000"/>
                  </a:schemeClr>
                </a:solidFill>
              </a:rPr>
              <a:t>حل سؤال 9</a:t>
            </a:r>
          </a:p>
          <a:p>
            <a:pPr algn="ctr">
              <a:lnSpc>
                <a:spcPct val="200000"/>
              </a:lnSpc>
            </a:pPr>
            <a:r>
              <a:rPr lang="ar-SA" sz="4400" b="1" dirty="0" smtClean="0">
                <a:solidFill>
                  <a:schemeClr val="accent1">
                    <a:lumMod val="50000"/>
                  </a:schemeClr>
                </a:solidFill>
              </a:rPr>
              <a:t>صفحة 85</a:t>
            </a:r>
            <a:endParaRPr lang="en-US" sz="6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200000"/>
              </a:lnSpc>
            </a:pPr>
            <a:endParaRPr lang="en-US" sz="2000" dirty="0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84" y="1872671"/>
            <a:ext cx="7995138" cy="308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2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8"/>
          <a:stretch/>
        </p:blipFill>
        <p:spPr>
          <a:xfrm>
            <a:off x="9394943" y="0"/>
            <a:ext cx="2797057" cy="68580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1406769" y="543594"/>
            <a:ext cx="7988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مُهِمْة أدائية: </a:t>
            </a:r>
          </a:p>
        </p:txBody>
      </p:sp>
      <p:sp>
        <p:nvSpPr>
          <p:cNvPr id="2" name="مربع نص 1"/>
          <p:cNvSpPr txBox="1"/>
          <p:nvPr/>
        </p:nvSpPr>
        <p:spPr>
          <a:xfrm>
            <a:off x="11724" y="1934308"/>
            <a:ext cx="9394942" cy="393954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justLow"/>
            <a:r>
              <a:rPr lang="ar-SA" sz="5000" b="1" dirty="0" smtClean="0">
                <a:solidFill>
                  <a:schemeClr val="accent1">
                    <a:lumMod val="75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اختلف </a:t>
            </a:r>
            <a:r>
              <a:rPr lang="ar-SA" sz="5000" b="1" dirty="0">
                <a:solidFill>
                  <a:schemeClr val="accent1">
                    <a:lumMod val="75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أربعة أخوة في تقسيم  أرض </a:t>
            </a:r>
            <a:r>
              <a:rPr lang="ar-SA" sz="5000" b="1" dirty="0" smtClean="0">
                <a:solidFill>
                  <a:schemeClr val="accent1">
                    <a:lumMod val="75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مستطيلة الشكل، وظف </a:t>
            </a:r>
            <a:r>
              <a:rPr lang="ar-SA" sz="5000" b="1" dirty="0">
                <a:solidFill>
                  <a:schemeClr val="accent1">
                    <a:lumMod val="75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ما </a:t>
            </a:r>
            <a:r>
              <a:rPr lang="ar-SA" sz="5000" b="1" dirty="0" smtClean="0">
                <a:solidFill>
                  <a:schemeClr val="accent1">
                    <a:lumMod val="75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تعلمته سابقًا </a:t>
            </a:r>
            <a:r>
              <a:rPr lang="ar-SA" sz="5000" b="1" dirty="0">
                <a:solidFill>
                  <a:schemeClr val="accent1">
                    <a:lumMod val="75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عن </a:t>
            </a:r>
            <a:r>
              <a:rPr lang="ar-SA" sz="5000" b="1" dirty="0" smtClean="0">
                <a:solidFill>
                  <a:schemeClr val="accent1">
                    <a:lumMod val="75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المستطيل وخواصه في </a:t>
            </a:r>
            <a:r>
              <a:rPr lang="ar-SA" sz="5000" b="1" dirty="0">
                <a:solidFill>
                  <a:schemeClr val="accent1">
                    <a:lumMod val="75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حل مشكلة الأخوة </a:t>
            </a:r>
            <a:r>
              <a:rPr lang="ar-SA" sz="5000" b="1" dirty="0" smtClean="0">
                <a:solidFill>
                  <a:schemeClr val="accent1">
                    <a:lumMod val="75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الأربعة.</a:t>
            </a:r>
          </a:p>
          <a:p>
            <a:pPr algn="justLow"/>
            <a:r>
              <a:rPr lang="ar-SA" sz="5000" b="1" dirty="0" smtClean="0">
                <a:solidFill>
                  <a:schemeClr val="accent1">
                    <a:lumMod val="75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(اقترح </a:t>
            </a:r>
            <a:r>
              <a:rPr lang="ar-SA" sz="5000" b="1">
                <a:solidFill>
                  <a:schemeClr val="accent1">
                    <a:lumMod val="75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طريقة </a:t>
            </a:r>
            <a:r>
              <a:rPr lang="ar-SA" sz="5000" b="1" smtClean="0">
                <a:solidFill>
                  <a:schemeClr val="accent1">
                    <a:lumMod val="75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لتقسيم </a:t>
            </a:r>
            <a:r>
              <a:rPr lang="ar-SA" sz="5000" b="1" dirty="0">
                <a:solidFill>
                  <a:schemeClr val="accent1">
                    <a:lumMod val="75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الأرض </a:t>
            </a:r>
            <a:r>
              <a:rPr lang="ar-SA" sz="5000" b="1" dirty="0" smtClean="0">
                <a:solidFill>
                  <a:schemeClr val="accent1">
                    <a:lumMod val="75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بينهم </a:t>
            </a:r>
            <a:r>
              <a:rPr lang="ar-SA" sz="5000" b="1" dirty="0">
                <a:solidFill>
                  <a:schemeClr val="accent1">
                    <a:lumMod val="75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بالتساوي) </a:t>
            </a:r>
            <a:endParaRPr lang="ar-SA" sz="5000" b="1" dirty="0" smtClean="0">
              <a:solidFill>
                <a:schemeClr val="accent1">
                  <a:lumMod val="75000"/>
                </a:schemeClr>
              </a:solidFill>
              <a:latin typeface="Traditional Arabic" pitchFamily="18" charset="-78"/>
              <a:cs typeface="Traditional Arabic" pitchFamily="18" charset="-78"/>
            </a:endParaRPr>
          </a:p>
          <a:p>
            <a:pPr algn="justLow"/>
            <a:r>
              <a:rPr lang="ar-SA" sz="5000" b="1" u="sng" dirty="0" smtClean="0">
                <a:solidFill>
                  <a:srgbClr val="C00000"/>
                </a:solidFill>
                <a:latin typeface="Traditional Arabic" pitchFamily="18" charset="-78"/>
                <a:cs typeface="Traditional Arabic" pitchFamily="18" charset="-78"/>
              </a:rPr>
              <a:t>ملاحظة: </a:t>
            </a:r>
            <a:r>
              <a:rPr lang="ar-SA" sz="5000" b="1" dirty="0" smtClean="0">
                <a:solidFill>
                  <a:srgbClr val="00B050"/>
                </a:solidFill>
                <a:latin typeface="Traditional Arabic" pitchFamily="18" charset="-78"/>
                <a:cs typeface="Traditional Arabic" pitchFamily="18" charset="-78"/>
              </a:rPr>
              <a:t>بإمكانك استخدام الرسم.</a:t>
            </a:r>
            <a:endParaRPr lang="ar-SA" sz="5000" dirty="0">
              <a:solidFill>
                <a:srgbClr val="00B05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049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203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543593" y="352697"/>
            <a:ext cx="93900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وفقكم الله يا أبطال </a:t>
            </a:r>
          </a:p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أحسنتم </a:t>
            </a:r>
          </a:p>
          <a:p>
            <a:pPr algn="ctr"/>
            <a:endParaRPr lang="ar-SA" sz="6600" b="1" dirty="0" smtClean="0">
              <a:solidFill>
                <a:srgbClr val="C00000"/>
              </a:solidFill>
            </a:endParaRPr>
          </a:p>
          <a:p>
            <a:pPr algn="l"/>
            <a:r>
              <a:rPr lang="ar-SA" sz="8800" b="1" dirty="0" smtClean="0">
                <a:solidFill>
                  <a:schemeClr val="tx2"/>
                </a:solidFill>
              </a:rPr>
              <a:t>إلى اللقــــاء</a:t>
            </a:r>
            <a:endParaRPr lang="en-US" sz="8800" b="1" dirty="0">
              <a:solidFill>
                <a:schemeClr val="tx2"/>
              </a:solidFill>
            </a:endParaRPr>
          </a:p>
        </p:txBody>
      </p:sp>
      <p:sp>
        <p:nvSpPr>
          <p:cNvPr id="6" name="وجه ضاحك 5"/>
          <p:cNvSpPr/>
          <p:nvPr/>
        </p:nvSpPr>
        <p:spPr>
          <a:xfrm rot="20079790">
            <a:off x="463659" y="422227"/>
            <a:ext cx="1937396" cy="1720019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5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الْعَرْض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165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65918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نٌشاهِدُ مَعاً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9389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3886</TotalTime>
  <Words>1016</Words>
  <Application>Microsoft Office PowerPoint</Application>
  <PresentationFormat>Personnalisé</PresentationFormat>
  <Paragraphs>350</Paragraphs>
  <Slides>73</Slides>
  <Notes>0</Notes>
  <HiddenSlides>0</HiddenSlides>
  <MMClips>14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73</vt:i4>
      </vt:variant>
    </vt:vector>
  </HeadingPairs>
  <TitlesOfParts>
    <vt:vector size="74" baseType="lpstr">
      <vt:lpstr>نسق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>داود ابو مويس</Manager>
  <Company>الملتقى التربوي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بربوينت درس المستطيل وخواصهرياضيات للصف الرابع الوحدة العاشرة الفصل الثاني</dc:title>
  <dc:subject>بربوينت رياضيات للصف الرابع الوحدة العاشرة الفصل الثاني المستطيل وخواصه</dc:subject>
  <dc:creator>الملتقى التربوي</dc:creator>
  <cp:keywords>رياضيات; الصف الرابع; الفصل الثاني</cp:keywords>
  <dc:description>بربوينت رياضيات للصف الرابع الوحدة العاشرة الفصل الثاني درس المستطيل وخواصه</dc:description>
  <cp:lastModifiedBy>HDNL2GSR557</cp:lastModifiedBy>
  <cp:revision>144</cp:revision>
  <dcterms:created xsi:type="dcterms:W3CDTF">2021-03-08T21:44:21Z</dcterms:created>
  <dcterms:modified xsi:type="dcterms:W3CDTF">2021-03-09T01:13:29Z</dcterms:modified>
  <cp:category>عرض بوربوينت; رياضيات; الصف الرابع</cp:category>
</cp:coreProperties>
</file>