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79" r:id="rId3"/>
    <p:sldId id="258" r:id="rId4"/>
    <p:sldId id="259" r:id="rId5"/>
    <p:sldId id="281" r:id="rId6"/>
    <p:sldId id="265" r:id="rId7"/>
    <p:sldId id="284" r:id="rId8"/>
    <p:sldId id="283" r:id="rId9"/>
    <p:sldId id="276" r:id="rId10"/>
    <p:sldId id="272" r:id="rId11"/>
    <p:sldId id="287" r:id="rId12"/>
    <p:sldId id="285" r:id="rId13"/>
    <p:sldId id="275" r:id="rId14"/>
    <p:sldId id="280" r:id="rId15"/>
    <p:sldId id="271" r:id="rId16"/>
    <p:sldId id="264" r:id="rId17"/>
    <p:sldId id="273" r:id="rId18"/>
    <p:sldId id="270" r:id="rId19"/>
    <p:sldId id="274" r:id="rId20"/>
    <p:sldId id="268" r:id="rId21"/>
    <p:sldId id="26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29" r:id="rId62"/>
    <p:sldId id="330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39" r:id="rId71"/>
    <p:sldId id="340" r:id="rId72"/>
    <p:sldId id="341" r:id="rId73"/>
    <p:sldId id="342" r:id="rId74"/>
    <p:sldId id="343" r:id="rId75"/>
    <p:sldId id="344" r:id="rId76"/>
    <p:sldId id="345" r:id="rId77"/>
    <p:sldId id="347" r:id="rId78"/>
    <p:sldId id="348" r:id="rId79"/>
    <p:sldId id="349" r:id="rId80"/>
    <p:sldId id="350" r:id="rId81"/>
    <p:sldId id="351" r:id="rId82"/>
    <p:sldId id="352" r:id="rId83"/>
    <p:sldId id="353" r:id="rId84"/>
    <p:sldId id="354" r:id="rId85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>
        <p:scale>
          <a:sx n="81" d="100"/>
          <a:sy n="81" d="100"/>
        </p:scale>
        <p:origin x="-1692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4&amp;semester=2&amp;subject=2&amp;type=2&amp;submit=submit" TargetMode="External"/><Relationship Id="rId7" Type="http://schemas.microsoft.com/office/2007/relationships/hdphoto" Target="../media/hdphoto6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xep7yqqOlk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4&amp;semester=2&amp;subject=2&amp;type=2&amp;submit=submit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uizizz.com/join/quiz/6015a9ae874ceb001c591f16/start" TargetMode="External"/><Relationship Id="rId5" Type="http://schemas.openxmlformats.org/officeDocument/2006/relationships/image" Target="../media/image21.png"/><Relationship Id="rId4" Type="http://schemas.openxmlformats.org/officeDocument/2006/relationships/hyperlink" Target="https://www.wepal.net/library/?app=content.list&amp;level=4&amp;semester=2&amp;subject=2&amp;type=2&amp;submit=submi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wepal.net/library/?app=content.list&amp;level=4&amp;semester=2&amp;subject=2&amp;type=5&amp;submit=submi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17.xml"/><Relationship Id="rId3" Type="http://schemas.openxmlformats.org/officeDocument/2006/relationships/slide" Target="slide3.xml"/><Relationship Id="rId7" Type="http://schemas.openxmlformats.org/officeDocument/2006/relationships/slide" Target="slide15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9.xml"/><Relationship Id="rId1" Type="http://schemas.openxmlformats.org/officeDocument/2006/relationships/tags" Target="../tags/tag2.xml"/><Relationship Id="rId6" Type="http://schemas.openxmlformats.org/officeDocument/2006/relationships/slide" Target="slide21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8.xml"/><Relationship Id="rId10" Type="http://schemas.openxmlformats.org/officeDocument/2006/relationships/slide" Target="slide19.xml"/><Relationship Id="rId4" Type="http://schemas.openxmlformats.org/officeDocument/2006/relationships/image" Target="../media/image3.emf"/><Relationship Id="rId9" Type="http://schemas.openxmlformats.org/officeDocument/2006/relationships/slide" Target="slide10.xml"/><Relationship Id="rId14" Type="http://schemas.openxmlformats.org/officeDocument/2006/relationships/slide" Target="slide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10" Type="http://schemas.microsoft.com/office/2007/relationships/hdphoto" Target="../media/hdphoto8.wdp"/><Relationship Id="rId4" Type="http://schemas.microsoft.com/office/2007/relationships/hdphoto" Target="../media/hdphoto3.wdp"/><Relationship Id="rId9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17.xml"/><Relationship Id="rId3" Type="http://schemas.openxmlformats.org/officeDocument/2006/relationships/slide" Target="slide3.xml"/><Relationship Id="rId7" Type="http://schemas.openxmlformats.org/officeDocument/2006/relationships/slide" Target="slide15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9.xml"/><Relationship Id="rId1" Type="http://schemas.openxmlformats.org/officeDocument/2006/relationships/tags" Target="../tags/tag1.xml"/><Relationship Id="rId6" Type="http://schemas.openxmlformats.org/officeDocument/2006/relationships/slide" Target="slide21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8.xml"/><Relationship Id="rId10" Type="http://schemas.openxmlformats.org/officeDocument/2006/relationships/slide" Target="slide19.xml"/><Relationship Id="rId4" Type="http://schemas.openxmlformats.org/officeDocument/2006/relationships/image" Target="../media/image3.emf"/><Relationship Id="rId9" Type="http://schemas.openxmlformats.org/officeDocument/2006/relationships/slide" Target="slide10.xml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LCaAKx2MZM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quizizz.com/join/quiz/6015ab99d29636001b3de91d/start" TargetMode="Externa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4&amp;semester=2&amp;subject=2&amp;type=2&amp;submit=submit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17.xml"/><Relationship Id="rId3" Type="http://schemas.openxmlformats.org/officeDocument/2006/relationships/slide" Target="slide3.xml"/><Relationship Id="rId7" Type="http://schemas.openxmlformats.org/officeDocument/2006/relationships/slide" Target="slide15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9.xml"/><Relationship Id="rId1" Type="http://schemas.openxmlformats.org/officeDocument/2006/relationships/tags" Target="../tags/tag3.xml"/><Relationship Id="rId6" Type="http://schemas.openxmlformats.org/officeDocument/2006/relationships/slide" Target="slide21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8.xml"/><Relationship Id="rId10" Type="http://schemas.openxmlformats.org/officeDocument/2006/relationships/slide" Target="slide19.xml"/><Relationship Id="rId4" Type="http://schemas.openxmlformats.org/officeDocument/2006/relationships/image" Target="../media/image3.emf"/><Relationship Id="rId9" Type="http://schemas.openxmlformats.org/officeDocument/2006/relationships/slide" Target="slide10.xml"/><Relationship Id="rId14" Type="http://schemas.openxmlformats.org/officeDocument/2006/relationships/slide" Target="slide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5.png"/><Relationship Id="rId4" Type="http://schemas.openxmlformats.org/officeDocument/2006/relationships/image" Target="../media/image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7.png"/><Relationship Id="rId4" Type="http://schemas.microsoft.com/office/2007/relationships/hdphoto" Target="../media/hdphoto13.wdp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9.png"/><Relationship Id="rId4" Type="http://schemas.openxmlformats.org/officeDocument/2006/relationships/image" Target="../media/image1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quizizz.com/join/quiz/6015acc23a0790001b06f4d6/start" TargetMode="External"/><Relationship Id="rId4" Type="http://schemas.openxmlformats.org/officeDocument/2006/relationships/image" Target="../media/image2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17.xml"/><Relationship Id="rId3" Type="http://schemas.openxmlformats.org/officeDocument/2006/relationships/slide" Target="slide3.xml"/><Relationship Id="rId7" Type="http://schemas.openxmlformats.org/officeDocument/2006/relationships/slide" Target="slide15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9.xml"/><Relationship Id="rId1" Type="http://schemas.openxmlformats.org/officeDocument/2006/relationships/tags" Target="../tags/tag4.xml"/><Relationship Id="rId6" Type="http://schemas.openxmlformats.org/officeDocument/2006/relationships/slide" Target="slide21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8.xml"/><Relationship Id="rId10" Type="http://schemas.openxmlformats.org/officeDocument/2006/relationships/slide" Target="slide19.xml"/><Relationship Id="rId4" Type="http://schemas.openxmlformats.org/officeDocument/2006/relationships/image" Target="../media/image3.emf"/><Relationship Id="rId9" Type="http://schemas.openxmlformats.org/officeDocument/2006/relationships/slide" Target="slide10.xml"/><Relationship Id="rId14" Type="http://schemas.openxmlformats.org/officeDocument/2006/relationships/slide" Target="slide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43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4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6.png"/><Relationship Id="rId4" Type="http://schemas.openxmlformats.org/officeDocument/2006/relationships/image" Target="../media/image7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quizizz.com/join/quiz/5e5a4af2d19d02001f689972/start" TargetMode="External"/><Relationship Id="rId4" Type="http://schemas.openxmlformats.org/officeDocument/2006/relationships/image" Target="../media/image2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5597" y="3163277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الرابع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وحدات قياس الطول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6092" y="1465385"/>
            <a:ext cx="10128739" cy="446649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426677" y="562708"/>
            <a:ext cx="644769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نشاهد فيديو عن وحدات الطول</a:t>
            </a:r>
            <a:endParaRPr lang="ar-SA" sz="5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15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426676" y="562708"/>
            <a:ext cx="8464061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بعد مشاهدة الفيديو وحدات الطول هي  </a:t>
            </a:r>
            <a:endParaRPr lang="ar-SA" sz="5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8850922" y="1501427"/>
            <a:ext cx="203981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الكيلومتر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7491046" y="2579078"/>
            <a:ext cx="203981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المتر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682152" y="3670196"/>
            <a:ext cx="203981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السنتيمتر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451231" y="4608915"/>
            <a:ext cx="203981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المليمتر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275383" y="1441500"/>
            <a:ext cx="3446584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ويرمز لها بالرمز</a:t>
            </a:r>
            <a:endParaRPr lang="ar-SA" sz="55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3294188" y="1441501"/>
            <a:ext cx="203981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كم</a:t>
            </a:r>
            <a:endParaRPr lang="ar-SA" sz="5500" b="1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3235572" y="1603631"/>
            <a:ext cx="10785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 smtClean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=</a:t>
            </a:r>
            <a:endParaRPr lang="ar-SA" sz="6000" b="1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735018" y="1558729"/>
            <a:ext cx="203981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1000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70338" y="1547008"/>
            <a:ext cx="203981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م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958860" y="2630579"/>
            <a:ext cx="3446584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ويرمز لها بالرمز</a:t>
            </a:r>
            <a:endParaRPr lang="ar-SA" sz="55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4079631" y="2630579"/>
            <a:ext cx="1019908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م</a:t>
            </a:r>
            <a:endParaRPr lang="ar-SA" sz="5500" b="1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3247296" y="2670432"/>
            <a:ext cx="10785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 smtClean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=</a:t>
            </a:r>
            <a:endParaRPr lang="ar-SA" sz="6000" b="1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1582617" y="2682155"/>
            <a:ext cx="203981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100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246182" y="2618856"/>
            <a:ext cx="203981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سم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3247296" y="3721698"/>
            <a:ext cx="3446584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ويرمز لها بالرمز</a:t>
            </a:r>
            <a:endParaRPr lang="ar-SA" sz="55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2784234" y="3721698"/>
            <a:ext cx="1019908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سم</a:t>
            </a:r>
            <a:endParaRPr lang="ar-SA" sz="5500" b="1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1887414" y="3813053"/>
            <a:ext cx="10785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 smtClean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=</a:t>
            </a:r>
            <a:endParaRPr lang="ar-SA" sz="6000" b="1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386861" y="3810623"/>
            <a:ext cx="203981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10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-422030" y="3745766"/>
            <a:ext cx="203981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ملم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2391507" y="4643076"/>
            <a:ext cx="3446584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ويرمز لها بالرمز</a:t>
            </a:r>
            <a:endParaRPr lang="ar-SA" sz="55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2004643" y="4660417"/>
            <a:ext cx="1019908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ملم</a:t>
            </a:r>
            <a:endParaRPr lang="ar-SA" sz="5500" b="1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252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مربع نص 27"/>
          <p:cNvSpPr txBox="1"/>
          <p:nvPr/>
        </p:nvSpPr>
        <p:spPr>
          <a:xfrm>
            <a:off x="691663" y="586154"/>
            <a:ext cx="10808676" cy="26314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قطع عبد الله مسافة  2 كيلو متر بالسيارة، ثم أكمل 400 مترًا مشيًا على الأقدام، احسب المسافة التي قطعها عبد الله بالمتر؟</a:t>
            </a:r>
            <a:endParaRPr lang="ar-SA" sz="55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29" name="صورة 28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91" b="33333"/>
          <a:stretch/>
        </p:blipFill>
        <p:spPr>
          <a:xfrm>
            <a:off x="545122" y="2286001"/>
            <a:ext cx="11166231" cy="4079630"/>
          </a:xfrm>
          <a:prstGeom prst="rect">
            <a:avLst/>
          </a:prstGeom>
        </p:spPr>
      </p:pic>
      <p:pic>
        <p:nvPicPr>
          <p:cNvPr id="31" name="صورة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100000" l="10000" r="100000">
                        <a14:backgroundMark x1="68333" y1="97778" x2="83611" y2="96944"/>
                        <a14:backgroundMark x1="60278" y1="98333" x2="40556" y2="97222"/>
                        <a14:backgroundMark x1="71389" y1="82778" x2="88333" y2="81389"/>
                        <a14:backgroundMark x1="56111" y1="82500" x2="50556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0" t="8120" r="16496" b="2650"/>
          <a:stretch/>
        </p:blipFill>
        <p:spPr>
          <a:xfrm>
            <a:off x="545122" y="2930769"/>
            <a:ext cx="1116626" cy="3329354"/>
          </a:xfrm>
          <a:prstGeom prst="rect">
            <a:avLst/>
          </a:prstGeom>
        </p:spPr>
      </p:pic>
      <p:sp>
        <p:nvSpPr>
          <p:cNvPr id="33" name="نجمة مكونة من 6 نقاط 32"/>
          <p:cNvSpPr/>
          <p:nvPr/>
        </p:nvSpPr>
        <p:spPr>
          <a:xfrm>
            <a:off x="2649417" y="1901900"/>
            <a:ext cx="3130062" cy="3725178"/>
          </a:xfrm>
          <a:prstGeom prst="star6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SA" sz="3200" b="1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هيا بنا نساعد عبد الله</a:t>
            </a:r>
          </a:p>
          <a:p>
            <a:pPr lvl="0" algn="ctr"/>
            <a:r>
              <a:rPr lang="ar-SA" sz="3200" b="1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 في حساب المسافة</a:t>
            </a:r>
          </a:p>
        </p:txBody>
      </p:sp>
    </p:spTree>
    <p:extLst>
      <p:ext uri="{BB962C8B-B14F-4D97-AF65-F5344CB8AC3E}">
        <p14:creationId xmlns:p14="http://schemas.microsoft.com/office/powerpoint/2010/main" val="131316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008185" y="1863969"/>
            <a:ext cx="10175630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5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لمساعدة عبد الله نركز على وحدة </a:t>
            </a:r>
          </a:p>
          <a:p>
            <a:pPr algn="ctr"/>
            <a:r>
              <a:rPr lang="ar-SA" sz="55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الكيلومتر  =  1000 متر</a:t>
            </a:r>
            <a:endParaRPr lang="ar-SA" sz="55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4769"/>
            <a:ext cx="9507415" cy="1324707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1219200" y="3299247"/>
            <a:ext cx="10175630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الحل: </a:t>
            </a:r>
          </a:p>
          <a:p>
            <a:r>
              <a:rPr lang="ar-SA" sz="5500" b="1" dirty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2</a:t>
            </a:r>
            <a:r>
              <a:rPr lang="ar-SA" sz="55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 كم = 2 ×             م  =            م</a:t>
            </a:r>
            <a:endParaRPr lang="ar-SA" sz="55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752492" y="4072702"/>
            <a:ext cx="1641231" cy="7806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4500" dirty="0"/>
          </a:p>
        </p:txBody>
      </p:sp>
      <p:sp>
        <p:nvSpPr>
          <p:cNvPr id="8" name="مستطيل 7"/>
          <p:cNvSpPr/>
          <p:nvPr/>
        </p:nvSpPr>
        <p:spPr>
          <a:xfrm>
            <a:off x="3739661" y="4004231"/>
            <a:ext cx="1641231" cy="7806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/>
          <p:cNvSpPr txBox="1"/>
          <p:nvPr/>
        </p:nvSpPr>
        <p:spPr>
          <a:xfrm>
            <a:off x="773724" y="5084351"/>
            <a:ext cx="10984522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المسافة التي قطعها =              م  +  400 =               م  </a:t>
            </a:r>
            <a:endParaRPr lang="ar-SA" sz="4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6494580" y="5033994"/>
            <a:ext cx="1641231" cy="7806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/>
          <p:cNvSpPr/>
          <p:nvPr/>
        </p:nvSpPr>
        <p:spPr>
          <a:xfrm>
            <a:off x="2133595" y="5033994"/>
            <a:ext cx="1641231" cy="7806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11"/>
          <p:cNvSpPr txBox="1"/>
          <p:nvPr/>
        </p:nvSpPr>
        <p:spPr>
          <a:xfrm>
            <a:off x="6869724" y="4072702"/>
            <a:ext cx="1453661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0070C0"/>
                </a:solidFill>
                <a:latin typeface="Traditional Arabic" pitchFamily="18" charset="-78"/>
                <a:cs typeface="Traditional Arabic" pitchFamily="18" charset="-78"/>
              </a:rPr>
              <a:t>1000</a:t>
            </a:r>
            <a:endParaRPr lang="ar-SA" sz="4500" b="1" dirty="0">
              <a:solidFill>
                <a:srgbClr val="0070C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927231" y="4004231"/>
            <a:ext cx="1453661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0070C0"/>
                </a:solidFill>
                <a:latin typeface="Traditional Arabic" pitchFamily="18" charset="-78"/>
                <a:cs typeface="Traditional Arabic" pitchFamily="18" charset="-78"/>
              </a:rPr>
              <a:t>2000</a:t>
            </a:r>
            <a:endParaRPr lang="ar-SA" sz="4500" b="1" dirty="0">
              <a:solidFill>
                <a:srgbClr val="0070C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6588364" y="5033994"/>
            <a:ext cx="1453661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0070C0"/>
                </a:solidFill>
                <a:latin typeface="Traditional Arabic" pitchFamily="18" charset="-78"/>
                <a:cs typeface="Traditional Arabic" pitchFamily="18" charset="-78"/>
              </a:rPr>
              <a:t>2000</a:t>
            </a:r>
            <a:endParaRPr lang="ar-SA" sz="4500" b="1" dirty="0">
              <a:solidFill>
                <a:srgbClr val="0070C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168760" y="5033994"/>
            <a:ext cx="1453661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0070C0"/>
                </a:solidFill>
                <a:latin typeface="Traditional Arabic" pitchFamily="18" charset="-78"/>
                <a:cs typeface="Traditional Arabic" pitchFamily="18" charset="-78"/>
              </a:rPr>
              <a:t>2400</a:t>
            </a:r>
            <a:endParaRPr lang="ar-SA" sz="4500" b="1" dirty="0">
              <a:solidFill>
                <a:srgbClr val="0070C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422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336431" y="833735"/>
            <a:ext cx="87336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فيديو (التحويل بين وحدات الطول)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خماسي 3">
            <a:hlinkClick r:id="rId3"/>
          </p:cNvPr>
          <p:cNvSpPr/>
          <p:nvPr/>
        </p:nvSpPr>
        <p:spPr>
          <a:xfrm>
            <a:off x="3833446" y="2555631"/>
            <a:ext cx="4079631" cy="20515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0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اضغط هنا</a:t>
            </a:r>
            <a:endParaRPr lang="ar-SA" sz="50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8286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979693" y="551207"/>
            <a:ext cx="8279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 س2 صفحة 96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3" name="صورة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30" y="1594336"/>
            <a:ext cx="8651631" cy="431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8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86147" y="902448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هيّا نَلْعَب</a:t>
            </a:r>
          </a:p>
        </p:txBody>
      </p:sp>
      <p:sp>
        <p:nvSpPr>
          <p:cNvPr id="5" name="وسيلة شرح مع سهم إلى الأعلى 4">
            <a:hlinkClick r:id="rId6"/>
          </p:cNvPr>
          <p:cNvSpPr/>
          <p:nvPr/>
        </p:nvSpPr>
        <p:spPr>
          <a:xfrm>
            <a:off x="4548546" y="2520462"/>
            <a:ext cx="4173415" cy="249701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b="1" dirty="0" smtClean="0"/>
              <a:t>اضغط هنا</a:t>
            </a:r>
            <a:endParaRPr lang="ar-SA" sz="7200" b="1" dirty="0"/>
          </a:p>
        </p:txBody>
      </p:sp>
    </p:spTree>
    <p:extLst>
      <p:ext uri="{BB962C8B-B14F-4D97-AF65-F5344CB8AC3E}">
        <p14:creationId xmlns:p14="http://schemas.microsoft.com/office/powerpoint/2010/main" val="397724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572185" y="184946"/>
            <a:ext cx="3047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128117"/>
              </p:ext>
            </p:extLst>
          </p:nvPr>
        </p:nvGraphicFramePr>
        <p:xfrm>
          <a:off x="2485289" y="1081929"/>
          <a:ext cx="7749626" cy="276324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874813">
                  <a:extLst>
                    <a:ext uri="{9D8B030D-6E8A-4147-A177-3AD203B41FA5}">
                      <a16:colId xmlns:a16="http://schemas.microsoft.com/office/drawing/2014/main" xmlns="" val="2910744203"/>
                    </a:ext>
                  </a:extLst>
                </a:gridCol>
                <a:gridCol w="3874813">
                  <a:extLst>
                    <a:ext uri="{9D8B030D-6E8A-4147-A177-3AD203B41FA5}">
                      <a16:colId xmlns:a16="http://schemas.microsoft.com/office/drawing/2014/main" xmlns="" val="1601702208"/>
                    </a:ext>
                  </a:extLst>
                </a:gridCol>
              </a:tblGrid>
              <a:tr h="847394">
                <a:tc>
                  <a:txBody>
                    <a:bodyPr/>
                    <a:lstStyle/>
                    <a:p>
                      <a:pPr algn="ctr"/>
                      <a:r>
                        <a:rPr lang="ar-SA" sz="4500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مكان العمل </a:t>
                      </a:r>
                      <a:endParaRPr lang="en-US" sz="4500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500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اسم المعلم/ة</a:t>
                      </a:r>
                      <a:endParaRPr lang="en-US" sz="4500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04535598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بنات مراح رباح الثانوية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1) أسيل سعيد جبرين الحسنات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583613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أبو عمّار الأساسية المختلطة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2) رانية فتحي علي صبح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4169801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ذكور حسن مصطفى الأساسية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3) منى عبدالله يوسف محمود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4222740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رياض الأقصى الأساسية المختلطة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4) ياسمين موسى أحمد الأطرش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6081902"/>
                  </a:ext>
                </a:extLst>
              </a:tr>
            </a:tbl>
          </a:graphicData>
        </a:graphic>
      </p:graphicFrame>
      <p:sp>
        <p:nvSpPr>
          <p:cNvPr id="5" name="مربع نص 3"/>
          <p:cNvSpPr txBox="1"/>
          <p:nvPr/>
        </p:nvSpPr>
        <p:spPr>
          <a:xfrm>
            <a:off x="2768823" y="3845169"/>
            <a:ext cx="6654353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بإشراف الأستاذ عصام عبيد الله</a:t>
            </a:r>
            <a:endParaRPr lang="ar-SA" sz="4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671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تطبيقي:</a:t>
            </a: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5" y="162782"/>
            <a:ext cx="7889631" cy="622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5597" y="3163277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الرابع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7714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572185" y="184946"/>
            <a:ext cx="3047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707911"/>
              </p:ext>
            </p:extLst>
          </p:nvPr>
        </p:nvGraphicFramePr>
        <p:xfrm>
          <a:off x="2485289" y="1081929"/>
          <a:ext cx="7749626" cy="276324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874813">
                  <a:extLst>
                    <a:ext uri="{9D8B030D-6E8A-4147-A177-3AD203B41FA5}">
                      <a16:colId xmlns:a16="http://schemas.microsoft.com/office/drawing/2014/main" xmlns="" val="2910744203"/>
                    </a:ext>
                  </a:extLst>
                </a:gridCol>
                <a:gridCol w="3874813">
                  <a:extLst>
                    <a:ext uri="{9D8B030D-6E8A-4147-A177-3AD203B41FA5}">
                      <a16:colId xmlns:a16="http://schemas.microsoft.com/office/drawing/2014/main" xmlns="" val="1601702208"/>
                    </a:ext>
                  </a:extLst>
                </a:gridCol>
              </a:tblGrid>
              <a:tr h="847394">
                <a:tc>
                  <a:txBody>
                    <a:bodyPr/>
                    <a:lstStyle/>
                    <a:p>
                      <a:pPr algn="ctr"/>
                      <a:r>
                        <a:rPr lang="ar-SA" sz="4500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مكان العمل </a:t>
                      </a:r>
                      <a:endParaRPr lang="en-US" sz="4500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500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اسم المعلم/ة</a:t>
                      </a:r>
                      <a:endParaRPr lang="en-US" sz="4500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04535598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بنات مراح رباح الثانوية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1) أسيل سعيد جبرين الحسنات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583613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أبو عمّار الأساسية المختلطة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2) رانية فتحي علي صبح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4169801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ذكور حسن مصطفى الأساسية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3) منى عبدالله يوسف محمود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4222740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رياض الأقصى الأساسية المختلطة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4) ياسمين موسى أحمد الأطرش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6081902"/>
                  </a:ext>
                </a:extLst>
              </a:tr>
            </a:tbl>
          </a:graphicData>
        </a:graphic>
      </p:graphicFrame>
      <p:sp>
        <p:nvSpPr>
          <p:cNvPr id="5" name="مربع نص 3"/>
          <p:cNvSpPr txBox="1"/>
          <p:nvPr/>
        </p:nvSpPr>
        <p:spPr>
          <a:xfrm>
            <a:off x="2768823" y="3845169"/>
            <a:ext cx="6654353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بإشراف الأستاذ عصام عبيد الله</a:t>
            </a:r>
            <a:endParaRPr lang="ar-SA" sz="4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5299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716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894645" y="2144707"/>
            <a:ext cx="64027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</a:t>
            </a:r>
          </a:p>
          <a:p>
            <a:pPr algn="ctr"/>
            <a:r>
              <a:rPr lang="ar-SA" sz="5400" b="1" dirty="0" smtClean="0">
                <a:ln/>
                <a:solidFill>
                  <a:srgbClr val="FF0000"/>
                </a:solidFill>
              </a:rPr>
              <a:t>التحويل بين وحدات القياس</a:t>
            </a:r>
            <a:r>
              <a:rPr lang="ar-SA" sz="54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598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940864" y="1804740"/>
            <a:ext cx="831028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</a:p>
          <a:p>
            <a:pPr algn="ctr"/>
            <a:r>
              <a:rPr lang="ar-SA" sz="5400" b="1" dirty="0" smtClean="0">
                <a:ln/>
                <a:solidFill>
                  <a:srgbClr val="FF0000"/>
                </a:solidFill>
              </a:rPr>
              <a:t>-أن يتعرف الطالب إلى وحدات الكتلة</a:t>
            </a:r>
          </a:p>
          <a:p>
            <a:pPr algn="ctr"/>
            <a:r>
              <a:rPr lang="ar-SA" sz="5400" b="1" cap="none" spc="0" dirty="0" smtClean="0">
                <a:ln/>
                <a:solidFill>
                  <a:srgbClr val="FF0000"/>
                </a:solidFill>
                <a:effectLst/>
              </a:rPr>
              <a:t>-أن يحول الطالب بين وحدات الكتلة </a:t>
            </a:r>
            <a:endParaRPr lang="ar-SA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0844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670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949569" y="609600"/>
            <a:ext cx="10433539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هيا بنا يا أعزائي نستذكر معا الوحدات التي نقيس بها كتل ما يلي:</a:t>
            </a:r>
            <a:endParaRPr lang="ar-SA" sz="55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462" y="2743199"/>
            <a:ext cx="1477107" cy="140677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45" y="2454639"/>
            <a:ext cx="1952127" cy="2069788"/>
          </a:xfrm>
          <a:prstGeom prst="rect">
            <a:avLst/>
          </a:prstGeom>
        </p:spPr>
      </p:pic>
      <p:sp>
        <p:nvSpPr>
          <p:cNvPr id="12" name="مربع نص 11"/>
          <p:cNvSpPr txBox="1"/>
          <p:nvPr/>
        </p:nvSpPr>
        <p:spPr>
          <a:xfrm>
            <a:off x="9126181" y="4685330"/>
            <a:ext cx="214579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الكيلوغرام</a:t>
            </a:r>
            <a:endParaRPr lang="ar-SA" sz="5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6195883" y="4404586"/>
            <a:ext cx="214579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الغرام</a:t>
            </a:r>
            <a:endParaRPr lang="ar-SA" sz="5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4079167" y="4315738"/>
            <a:ext cx="214579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الغرام</a:t>
            </a:r>
            <a:endParaRPr lang="ar-SA" sz="5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184039" y="4701932"/>
            <a:ext cx="214579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الكيلوغرام</a:t>
            </a:r>
            <a:endParaRPr lang="ar-SA" sz="5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8" b="100000" l="417" r="100000">
                        <a14:foregroundMark x1="78958" y1="97222" x2="66875" y2="68611"/>
                        <a14:foregroundMark x1="76875" y1="68889" x2="76875" y2="68889"/>
                        <a14:foregroundMark x1="76875" y1="68889" x2="76875" y2="68889"/>
                        <a14:foregroundMark x1="76875" y1="68889" x2="76875" y2="68889"/>
                        <a14:foregroundMark x1="76875" y1="68889" x2="76875" y2="68889"/>
                        <a14:foregroundMark x1="76875" y1="68889" x2="76875" y2="68889"/>
                        <a14:foregroundMark x1="76875" y1="68889" x2="76875" y2="68889"/>
                        <a14:foregroundMark x1="76875" y1="68889" x2="76875" y2="68889"/>
                        <a14:foregroundMark x1="76875" y1="68889" x2="76875" y2="68889"/>
                        <a14:foregroundMark x1="75208" y1="66667" x2="75208" y2="66667"/>
                        <a14:foregroundMark x1="72917" y1="59722" x2="72917" y2="59722"/>
                        <a14:foregroundMark x1="78125" y1="65000" x2="78125" y2="65000"/>
                        <a14:foregroundMark x1="75833" y1="65000" x2="75833" y2="65000"/>
                        <a14:foregroundMark x1="75833" y1="78611" x2="75833" y2="78611"/>
                        <a14:foregroundMark x1="73750" y1="71389" x2="73750" y2="71389"/>
                        <a14:foregroundMark x1="75833" y1="73889" x2="75833" y2="73889"/>
                        <a14:foregroundMark x1="81042" y1="83333" x2="81042" y2="83333"/>
                        <a14:foregroundMark x1="63542" y1="68889" x2="63542" y2="68889"/>
                        <a14:foregroundMark x1="56458" y1="66944" x2="56458" y2="66944"/>
                        <a14:foregroundMark x1="47917" y1="69444" x2="47917" y2="69444"/>
                        <a14:foregroundMark x1="47708" y1="75556" x2="47708" y2="75556"/>
                        <a14:foregroundMark x1="36458" y1="65278" x2="36458" y2="65278"/>
                        <a14:foregroundMark x1="36458" y1="68889" x2="36458" y2="68889"/>
                        <a14:foregroundMark x1="32917" y1="68333" x2="32917" y2="68333"/>
                        <a14:foregroundMark x1="30417" y1="61111" x2="30417" y2="61111"/>
                        <a14:foregroundMark x1="28125" y1="56667" x2="28125" y2="56667"/>
                        <a14:foregroundMark x1="31042" y1="62500" x2="31042" y2="62500"/>
                        <a14:foregroundMark x1="35417" y1="67222" x2="35417" y2="67222"/>
                        <a14:foregroundMark x1="34167" y1="62222" x2="34167" y2="62222"/>
                        <a14:foregroundMark x1="44375" y1="78611" x2="44375" y2="78611"/>
                        <a14:foregroundMark x1="45625" y1="83889" x2="45625" y2="83889"/>
                        <a14:foregroundMark x1="77917" y1="83889" x2="77917" y2="83889"/>
                        <a14:foregroundMark x1="38542" y1="70556" x2="38542" y2="70556"/>
                        <a14:foregroundMark x1="61250" y1="80000" x2="61250" y2="80000"/>
                        <a14:foregroundMark x1="90000" y1="80000" x2="90000" y2="80000"/>
                        <a14:foregroundMark x1="89167" y1="56667" x2="89167" y2="56667"/>
                        <a14:foregroundMark x1="45208" y1="94722" x2="45208" y2="94722"/>
                        <a14:foregroundMark x1="43333" y1="98611" x2="43333" y2="98611"/>
                        <a14:foregroundMark x1="43333" y1="91667" x2="43333" y2="91667"/>
                        <a14:foregroundMark x1="43333" y1="80278" x2="43333" y2="80278"/>
                        <a14:foregroundMark x1="42917" y1="91111" x2="42917" y2="91111"/>
                        <a14:foregroundMark x1="42917" y1="87778" x2="42917" y2="87778"/>
                        <a14:foregroundMark x1="42917" y1="83056" x2="42917" y2="83056"/>
                        <a14:foregroundMark x1="66667" y1="93611" x2="66667" y2="93611"/>
                        <a14:foregroundMark x1="61042" y1="91667" x2="61042" y2="91667"/>
                        <a14:backgroundMark x1="94375" y1="82222" x2="94375" y2="82222"/>
                        <a14:backgroundMark x1="91042" y1="68333" x2="91042" y2="68333"/>
                        <a14:backgroundMark x1="68958" y1="89722" x2="68958" y2="89722"/>
                        <a14:backgroundMark x1="31250" y1="70556" x2="31250" y2="70556"/>
                        <a14:backgroundMark x1="57708" y1="86667" x2="57708" y2="86667"/>
                        <a14:backgroundMark x1="53542" y1="75000" x2="53542" y2="75000"/>
                        <a14:backgroundMark x1="45208" y1="88056" x2="45208" y2="88056"/>
                        <a14:backgroundMark x1="46667" y1="94722" x2="46667" y2="94722"/>
                        <a14:backgroundMark x1="46667" y1="94722" x2="46667" y2="94722"/>
                        <a14:backgroundMark x1="46667" y1="94722" x2="46667" y2="94722"/>
                        <a14:backgroundMark x1="46667" y1="94722" x2="46667" y2="94722"/>
                        <a14:backgroundMark x1="46667" y1="94722" x2="46667" y2="94722"/>
                        <a14:backgroundMark x1="46667" y1="94722" x2="46667" y2="94722"/>
                        <a14:backgroundMark x1="65208" y1="88889" x2="65208" y2="88889"/>
                        <a14:backgroundMark x1="64167" y1="83889" x2="64167" y2="83889"/>
                        <a14:backgroundMark x1="62292" y1="12222" x2="62292" y2="12222"/>
                        <a14:backgroundMark x1="55833" y1="26667" x2="74792" y2="23889"/>
                        <a14:backgroundMark x1="49792" y1="98056" x2="48125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6" y="1371600"/>
            <a:ext cx="3739662" cy="2879360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0" l="0" r="99000">
                        <a14:backgroundMark x1="49556" y1="88222" x2="49556" y2="8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986" y="2836984"/>
            <a:ext cx="1207476" cy="98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0665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2568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0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426677" y="562708"/>
            <a:ext cx="644769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نشاهد فيديو عن وحدات الكتلة</a:t>
            </a:r>
            <a:endParaRPr lang="ar-SA" sz="5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5" name="وحدات قياس الكتل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016" y="1501427"/>
            <a:ext cx="10468708" cy="437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4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مربع نص 27"/>
          <p:cNvSpPr txBox="1"/>
          <p:nvPr/>
        </p:nvSpPr>
        <p:spPr>
          <a:xfrm>
            <a:off x="691663" y="586154"/>
            <a:ext cx="10808676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استخدم تاجر الميزان ذو الكفتين لإيجاد كتلة كمية من الحلوى، فكانت كتلتها 3 كيلوغرام، كم كتلة قطع الحلوى بالغرامات؟</a:t>
            </a:r>
            <a:endParaRPr lang="ar-SA" sz="45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3" name="نجمة مكونة من 6 نقاط 32"/>
          <p:cNvSpPr/>
          <p:nvPr/>
        </p:nvSpPr>
        <p:spPr>
          <a:xfrm>
            <a:off x="8088926" y="2426677"/>
            <a:ext cx="3130062" cy="3725178"/>
          </a:xfrm>
          <a:prstGeom prst="star6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SA" sz="3200" b="1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هيا بنا نساعد </a:t>
            </a:r>
            <a:r>
              <a:rPr lang="ar-SA" sz="3200" b="1" dirty="0" smtClean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التاجر</a:t>
            </a:r>
            <a:endParaRPr lang="ar-SA" sz="3200" b="1" dirty="0">
              <a:solidFill>
                <a:srgbClr val="002060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lvl="0" algn="ctr"/>
            <a:r>
              <a:rPr lang="ar-SA" sz="3200" b="1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 في حساب </a:t>
            </a:r>
            <a:r>
              <a:rPr lang="ar-SA" sz="3200" b="1" dirty="0" smtClean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الكتلة</a:t>
            </a:r>
            <a:endParaRPr lang="ar-SA" sz="3200" b="1" dirty="0">
              <a:solidFill>
                <a:srgbClr val="00206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0964" y1="17763" x2="90964" y2="17763"/>
                        <a14:foregroundMark x1="62651" y1="15789" x2="62651" y2="15789"/>
                        <a14:foregroundMark x1="32229" y1="11842" x2="32229" y2="11842"/>
                        <a14:foregroundMark x1="26506" y1="11842" x2="26506" y2="11842"/>
                        <a14:foregroundMark x1="14759" y1="9868" x2="14759" y2="9868"/>
                        <a14:foregroundMark x1="30120" y1="33553" x2="30120" y2="33553"/>
                        <a14:foregroundMark x1="18373" y1="45395" x2="18373" y2="45395"/>
                        <a14:foregroundMark x1="62048" y1="38816" x2="62048" y2="38816"/>
                        <a14:foregroundMark x1="69578" y1="44079" x2="69578" y2="44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4" y="4193928"/>
            <a:ext cx="5791200" cy="1878623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13"/>
          <a:stretch/>
        </p:blipFill>
        <p:spPr>
          <a:xfrm rot="984577">
            <a:off x="671880" y="1701836"/>
            <a:ext cx="2962274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5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" y="59353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957749" y="1040051"/>
            <a:ext cx="8464061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لنتذكر معا، وحدات الكتلة هي</a:t>
            </a:r>
            <a:endParaRPr lang="ar-SA" sz="5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8405444" y="2620167"/>
            <a:ext cx="2485293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الكيلو غرام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7385536" y="4191057"/>
            <a:ext cx="203981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الغرام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023335" y="2666621"/>
            <a:ext cx="3446584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ويرمز لها بالرمز</a:t>
            </a:r>
            <a:endParaRPr lang="ar-SA" sz="55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3094891" y="2666620"/>
            <a:ext cx="203981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كغم</a:t>
            </a:r>
            <a:endParaRPr lang="ar-SA" sz="5500" b="1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3036276" y="2769697"/>
            <a:ext cx="10785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 smtClean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=</a:t>
            </a:r>
            <a:endParaRPr lang="ar-SA" sz="6000" b="1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494689" y="2666621"/>
            <a:ext cx="203981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1000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-35172" y="2685018"/>
            <a:ext cx="203981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غم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4712676" y="4174153"/>
            <a:ext cx="3446584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ويرمز لها بالرمز</a:t>
            </a:r>
            <a:endParaRPr lang="ar-SA" sz="55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4003427" y="4197411"/>
            <a:ext cx="1019908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غم</a:t>
            </a:r>
            <a:endParaRPr lang="ar-SA" sz="5500" b="1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179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1" grpId="0"/>
      <p:bldP spid="12" grpId="0"/>
      <p:bldP spid="13" grpId="0"/>
      <p:bldP spid="14" grpId="0"/>
      <p:bldP spid="25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008185" y="2051537"/>
            <a:ext cx="10175630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5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لمساعدة التاجر</a:t>
            </a:r>
          </a:p>
          <a:p>
            <a:pPr algn="ctr"/>
            <a:r>
              <a:rPr lang="ar-SA" sz="55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الكيلو غرام  =  1000 غرام</a:t>
            </a:r>
            <a:endParaRPr lang="ar-SA" sz="55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219200" y="3299247"/>
            <a:ext cx="10175630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الحل: </a:t>
            </a:r>
          </a:p>
          <a:p>
            <a:r>
              <a:rPr lang="ar-SA" sz="55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3كغم = 3×             غم  =            غم</a:t>
            </a:r>
            <a:endParaRPr lang="ar-SA" sz="55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752492" y="4072702"/>
            <a:ext cx="1641231" cy="7806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4500" dirty="0"/>
          </a:p>
        </p:txBody>
      </p:sp>
      <p:sp>
        <p:nvSpPr>
          <p:cNvPr id="8" name="مستطيل 7"/>
          <p:cNvSpPr/>
          <p:nvPr/>
        </p:nvSpPr>
        <p:spPr>
          <a:xfrm>
            <a:off x="3587262" y="4004231"/>
            <a:ext cx="1641231" cy="7806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11"/>
          <p:cNvSpPr txBox="1"/>
          <p:nvPr/>
        </p:nvSpPr>
        <p:spPr>
          <a:xfrm>
            <a:off x="6869724" y="4072702"/>
            <a:ext cx="1453661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0070C0"/>
                </a:solidFill>
                <a:latin typeface="Traditional Arabic" pitchFamily="18" charset="-78"/>
                <a:cs typeface="Traditional Arabic" pitchFamily="18" charset="-78"/>
              </a:rPr>
              <a:t>1000</a:t>
            </a:r>
            <a:endParaRPr lang="ar-SA" sz="4500" b="1" dirty="0">
              <a:solidFill>
                <a:srgbClr val="0070C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704494" y="4004231"/>
            <a:ext cx="1453661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0070C0"/>
                </a:solidFill>
                <a:latin typeface="Traditional Arabic" pitchFamily="18" charset="-78"/>
                <a:cs typeface="Traditional Arabic" pitchFamily="18" charset="-78"/>
              </a:rPr>
              <a:t>3000</a:t>
            </a:r>
            <a:endParaRPr lang="ar-SA" sz="4500" b="1" dirty="0">
              <a:solidFill>
                <a:srgbClr val="0070C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523" y="678014"/>
            <a:ext cx="5275385" cy="1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5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3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336431" y="833735"/>
            <a:ext cx="87336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فيديو (التحويل بين وحدات الكتلة)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خماسي 3">
            <a:hlinkClick r:id="rId3"/>
          </p:cNvPr>
          <p:cNvSpPr/>
          <p:nvPr/>
        </p:nvSpPr>
        <p:spPr>
          <a:xfrm>
            <a:off x="3833446" y="2555631"/>
            <a:ext cx="4079631" cy="20515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0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اضغط هنا</a:t>
            </a:r>
            <a:endParaRPr lang="ar-SA" sz="50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367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4766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979693" y="551207"/>
            <a:ext cx="8279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 س3 صفحة 97</a:t>
            </a:r>
            <a:endParaRPr lang="en-US" sz="6000" b="1" dirty="0">
              <a:solidFill>
                <a:srgbClr val="FFC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875692" y="2039815"/>
            <a:ext cx="8639908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600" b="1" dirty="0" smtClean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كتلة بطيخة = 4,5 كغم، ما كتلة 10 بطيخات من النوع نفسه بالغرام؟</a:t>
            </a:r>
            <a:endParaRPr lang="ar-SA" sz="6600" b="1" dirty="0">
              <a:solidFill>
                <a:srgbClr val="00206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3742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0427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198579" y="796940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هيّا نَلْعَب</a:t>
            </a:r>
          </a:p>
        </p:txBody>
      </p:sp>
      <p:sp>
        <p:nvSpPr>
          <p:cNvPr id="5" name="وسيلة شرح مع سهم إلى الأعلى 4">
            <a:hlinkClick r:id="rId5"/>
          </p:cNvPr>
          <p:cNvSpPr/>
          <p:nvPr/>
        </p:nvSpPr>
        <p:spPr>
          <a:xfrm>
            <a:off x="3739662" y="3059723"/>
            <a:ext cx="4677507" cy="259080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b="1" dirty="0" smtClean="0"/>
              <a:t>اضغط هنا</a:t>
            </a:r>
            <a:endParaRPr lang="ar-SA" sz="8000" b="1" dirty="0"/>
          </a:p>
        </p:txBody>
      </p:sp>
    </p:spTree>
    <p:extLst>
      <p:ext uri="{BB962C8B-B14F-4D97-AF65-F5344CB8AC3E}">
        <p14:creationId xmlns:p14="http://schemas.microsoft.com/office/powerpoint/2010/main" val="262562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894645" y="2144707"/>
            <a:ext cx="64027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</a:t>
            </a:r>
          </a:p>
          <a:p>
            <a:pPr algn="ctr"/>
            <a:r>
              <a:rPr lang="ar-SA" sz="5400" b="1" dirty="0" smtClean="0">
                <a:ln/>
                <a:solidFill>
                  <a:srgbClr val="FF0000"/>
                </a:solidFill>
              </a:rPr>
              <a:t>التحويل بين وحدات القياس</a:t>
            </a:r>
            <a:r>
              <a:rPr lang="ar-SA" sz="54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2651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تطبيقي:</a:t>
            </a: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5" name="صورة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4" y="757098"/>
            <a:ext cx="7683606" cy="531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7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5597" y="3163277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الرابع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1195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572185" y="184946"/>
            <a:ext cx="3047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72884"/>
              </p:ext>
            </p:extLst>
          </p:nvPr>
        </p:nvGraphicFramePr>
        <p:xfrm>
          <a:off x="2485289" y="1081929"/>
          <a:ext cx="7749626" cy="276324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874813">
                  <a:extLst>
                    <a:ext uri="{9D8B030D-6E8A-4147-A177-3AD203B41FA5}">
                      <a16:colId xmlns:a16="http://schemas.microsoft.com/office/drawing/2014/main" xmlns="" val="2910744203"/>
                    </a:ext>
                  </a:extLst>
                </a:gridCol>
                <a:gridCol w="3874813">
                  <a:extLst>
                    <a:ext uri="{9D8B030D-6E8A-4147-A177-3AD203B41FA5}">
                      <a16:colId xmlns:a16="http://schemas.microsoft.com/office/drawing/2014/main" xmlns="" val="1601702208"/>
                    </a:ext>
                  </a:extLst>
                </a:gridCol>
              </a:tblGrid>
              <a:tr h="847394">
                <a:tc>
                  <a:txBody>
                    <a:bodyPr/>
                    <a:lstStyle/>
                    <a:p>
                      <a:pPr algn="ctr"/>
                      <a:r>
                        <a:rPr lang="ar-SA" sz="4500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مكان العمل </a:t>
                      </a:r>
                      <a:endParaRPr lang="en-US" sz="4500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500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اسم المعلم/ة</a:t>
                      </a:r>
                      <a:endParaRPr lang="en-US" sz="4500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04535598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بنات مراح رباح الثانوية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1) أسيل سعيد جبرين الحسنات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583613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أبو عمّار الأساسية المختلطة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2) رانية فتحي علي صبح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4169801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ذكور حسن مصطفى الأساسية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3) منى عبدالله يوسف محمود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4222740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رياض الأقصى الأساسية المختلطة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4) ياسمين موسى أحمد الأطرش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6081902"/>
                  </a:ext>
                </a:extLst>
              </a:tr>
            </a:tbl>
          </a:graphicData>
        </a:graphic>
      </p:graphicFrame>
      <p:sp>
        <p:nvSpPr>
          <p:cNvPr id="5" name="مربع نص 3"/>
          <p:cNvSpPr txBox="1"/>
          <p:nvPr/>
        </p:nvSpPr>
        <p:spPr>
          <a:xfrm>
            <a:off x="2768823" y="3845169"/>
            <a:ext cx="6654353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بإشراف الأستاذ عصام عبيد الله</a:t>
            </a:r>
            <a:endParaRPr lang="ar-SA" sz="4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877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911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894645" y="2144707"/>
            <a:ext cx="64027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</a:t>
            </a:r>
          </a:p>
          <a:p>
            <a:pPr algn="ctr"/>
            <a:r>
              <a:rPr lang="ar-SA" sz="5400" b="1" dirty="0" smtClean="0">
                <a:ln/>
                <a:solidFill>
                  <a:srgbClr val="FF0000"/>
                </a:solidFill>
              </a:rPr>
              <a:t>التحويل بين وحدات القياس</a:t>
            </a:r>
            <a:r>
              <a:rPr lang="ar-SA" sz="54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6713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940864" y="1804740"/>
            <a:ext cx="831028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</a:p>
          <a:p>
            <a:pPr algn="ctr"/>
            <a:r>
              <a:rPr lang="ar-SA" sz="5400" b="1" dirty="0" smtClean="0">
                <a:ln/>
                <a:solidFill>
                  <a:srgbClr val="FF0000"/>
                </a:solidFill>
              </a:rPr>
              <a:t>-أن يتعرف الطالب إلى وحدات الزمن</a:t>
            </a:r>
          </a:p>
          <a:p>
            <a:pPr algn="ctr"/>
            <a:r>
              <a:rPr lang="ar-SA" sz="5400" b="1" cap="none" spc="0" dirty="0" smtClean="0">
                <a:ln/>
                <a:solidFill>
                  <a:srgbClr val="FF0000"/>
                </a:solidFill>
                <a:effectLst/>
              </a:rPr>
              <a:t>-أن يحول الطالب بين وحدات الزمن </a:t>
            </a:r>
            <a:endParaRPr lang="ar-SA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0127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4019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949569" y="609600"/>
            <a:ext cx="10433539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هيا بنا يا أعزائي نستذكر معا الوحدات التي نقيس بها الزمن فيما يلي:</a:t>
            </a:r>
            <a:endParaRPr lang="ar-SA" sz="55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8737238" y="5377427"/>
            <a:ext cx="214579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الدقيقة</a:t>
            </a:r>
            <a:endParaRPr lang="ar-SA" sz="55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6008316" y="5408270"/>
            <a:ext cx="214579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الثانية</a:t>
            </a:r>
            <a:endParaRPr lang="ar-SA" sz="55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258557" y="5405982"/>
            <a:ext cx="214579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الساعة</a:t>
            </a:r>
            <a:endParaRPr lang="ar-SA" sz="55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99307" y="5229467"/>
            <a:ext cx="214579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اليوم</a:t>
            </a:r>
            <a:endParaRPr lang="ar-SA" sz="55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184" y="3312551"/>
            <a:ext cx="2754923" cy="1871128"/>
          </a:xfrm>
          <a:prstGeom prst="rect">
            <a:avLst/>
          </a:prstGeom>
        </p:spPr>
      </p:pic>
      <p:sp>
        <p:nvSpPr>
          <p:cNvPr id="18" name="مربع نص 17"/>
          <p:cNvSpPr txBox="1"/>
          <p:nvPr/>
        </p:nvSpPr>
        <p:spPr>
          <a:xfrm>
            <a:off x="8458055" y="2370541"/>
            <a:ext cx="2747974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حصة صفية</a:t>
            </a:r>
            <a:endParaRPr lang="ar-SA" sz="5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9241" y1="75625" x2="29241" y2="7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41" y="2839900"/>
            <a:ext cx="1606533" cy="2414557"/>
          </a:xfrm>
          <a:prstGeom prst="rect">
            <a:avLst/>
          </a:prstGeom>
        </p:spPr>
      </p:pic>
      <p:sp>
        <p:nvSpPr>
          <p:cNvPr id="19" name="مربع نص 18"/>
          <p:cNvSpPr txBox="1"/>
          <p:nvPr/>
        </p:nvSpPr>
        <p:spPr>
          <a:xfrm>
            <a:off x="5699209" y="1926670"/>
            <a:ext cx="2747974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فتح الباب</a:t>
            </a:r>
            <a:endParaRPr lang="ar-SA" sz="5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838" y="3296160"/>
            <a:ext cx="2744162" cy="1887519"/>
          </a:xfrm>
          <a:prstGeom prst="rect">
            <a:avLst/>
          </a:prstGeom>
        </p:spPr>
      </p:pic>
      <p:sp>
        <p:nvSpPr>
          <p:cNvPr id="20" name="مربع نص 19"/>
          <p:cNvSpPr txBox="1"/>
          <p:nvPr/>
        </p:nvSpPr>
        <p:spPr>
          <a:xfrm>
            <a:off x="3351838" y="2342273"/>
            <a:ext cx="2747974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رحلة مدرسية</a:t>
            </a:r>
            <a:endParaRPr lang="ar-SA" sz="5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0" r="100000">
                        <a14:foregroundMark x1="62187" y1="65781" x2="62187" y2="65781"/>
                        <a14:foregroundMark x1="58125" y1="60781" x2="58125" y2="60781"/>
                        <a14:foregroundMark x1="54844" y1="60469" x2="54844" y2="60469"/>
                        <a14:foregroundMark x1="49531" y1="60469" x2="49531" y2="60469"/>
                        <a14:foregroundMark x1="43906" y1="60469" x2="43906" y2="60469"/>
                        <a14:foregroundMark x1="37500" y1="59688" x2="37500" y2="59688"/>
                        <a14:foregroundMark x1="38906" y1="52656" x2="38906" y2="52656"/>
                        <a14:foregroundMark x1="57813" y1="50000" x2="57813" y2="50000"/>
                        <a14:foregroundMark x1="23594" y1="34219" x2="23594" y2="34219"/>
                        <a14:foregroundMark x1="22031" y1="37188" x2="22031" y2="37188"/>
                        <a14:foregroundMark x1="20938" y1="39063" x2="20938" y2="39063"/>
                        <a14:foregroundMark x1="21563" y1="61719" x2="21563" y2="61719"/>
                        <a14:foregroundMark x1="22031" y1="63438" x2="22031" y2="63438"/>
                        <a14:foregroundMark x1="22969" y1="64688" x2="22969" y2="64688"/>
                        <a14:foregroundMark x1="24219" y1="66406" x2="24219" y2="6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2" y="2678295"/>
            <a:ext cx="2413861" cy="257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1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940864" y="1804740"/>
            <a:ext cx="831028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</a:p>
          <a:p>
            <a:pPr algn="ctr"/>
            <a:r>
              <a:rPr lang="ar-SA" sz="5400" b="1" dirty="0" smtClean="0">
                <a:ln/>
                <a:solidFill>
                  <a:srgbClr val="FF0000"/>
                </a:solidFill>
              </a:rPr>
              <a:t>-أن يتعرف الطالب إلى وحدات الطول</a:t>
            </a:r>
          </a:p>
          <a:p>
            <a:pPr algn="ctr"/>
            <a:r>
              <a:rPr lang="ar-SA" sz="5400" b="1" cap="none" spc="0" dirty="0" smtClean="0">
                <a:ln/>
                <a:solidFill>
                  <a:srgbClr val="FF0000"/>
                </a:solidFill>
                <a:effectLst/>
              </a:rPr>
              <a:t>-أن يحول الطالب بين وحدات الطول </a:t>
            </a:r>
            <a:endParaRPr lang="ar-SA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742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5348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0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426677" y="562708"/>
            <a:ext cx="644769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نشاهد فيديو عن وحدات الزمن</a:t>
            </a:r>
            <a:endParaRPr lang="ar-SA" sz="5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6" name="وحدات الزمن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138" y="1336429"/>
            <a:ext cx="10070124" cy="432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5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مربع نص 27"/>
          <p:cNvSpPr txBox="1"/>
          <p:nvPr/>
        </p:nvSpPr>
        <p:spPr>
          <a:xfrm>
            <a:off x="691663" y="586154"/>
            <a:ext cx="10808676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أجرت أم محمد مكالمة مع ابنها الأسير مدتها 4 دقائق، أحسب المكالمة بالثواني</a:t>
            </a:r>
            <a:endParaRPr lang="ar-SA" sz="60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3" name="نجمة مكونة من 6 نقاط 32"/>
          <p:cNvSpPr/>
          <p:nvPr/>
        </p:nvSpPr>
        <p:spPr>
          <a:xfrm>
            <a:off x="8088926" y="2426677"/>
            <a:ext cx="3130062" cy="3725178"/>
          </a:xfrm>
          <a:prstGeom prst="star6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SA" sz="3200" b="1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هيا بنا نساعد </a:t>
            </a:r>
            <a:r>
              <a:rPr lang="ar-SA" sz="3200" b="1" dirty="0" smtClean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أم محمد</a:t>
            </a:r>
            <a:endParaRPr lang="ar-SA" sz="3200" b="1" dirty="0">
              <a:solidFill>
                <a:srgbClr val="002060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lvl="0" algn="ctr"/>
            <a:r>
              <a:rPr lang="ar-SA" sz="3200" b="1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 في حساب </a:t>
            </a:r>
            <a:r>
              <a:rPr lang="ar-SA" sz="3200" b="1" dirty="0" smtClean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الزمن</a:t>
            </a:r>
            <a:endParaRPr lang="ar-SA" sz="3200" b="1" dirty="0">
              <a:solidFill>
                <a:srgbClr val="00206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792">
                        <a14:foregroundMark x1="87604" y1="32057" x2="87604" y2="32057"/>
                        <a14:foregroundMark x1="89271" y1="29929" x2="89271" y2="29929"/>
                        <a14:foregroundMark x1="83021" y1="35035" x2="83021" y2="35035"/>
                        <a14:foregroundMark x1="85208" y1="37447" x2="85208" y2="37447"/>
                        <a14:foregroundMark x1="90000" y1="44539" x2="90000" y2="44539"/>
                        <a14:foregroundMark x1="86667" y1="37730" x2="86667" y2="37730"/>
                        <a14:foregroundMark x1="83438" y1="37730" x2="83438" y2="37730"/>
                        <a14:foregroundMark x1="82396" y1="38014" x2="82396" y2="38014"/>
                        <a14:foregroundMark x1="82083" y1="39433" x2="82083" y2="39433"/>
                        <a14:foregroundMark x1="86250" y1="40000" x2="86250" y2="40000"/>
                        <a14:foregroundMark x1="88438" y1="44255" x2="88438" y2="44255"/>
                        <a14:foregroundMark x1="90417" y1="47518" x2="90417" y2="47518"/>
                        <a14:foregroundMark x1="89271" y1="42411" x2="89271" y2="42411"/>
                        <a14:foregroundMark x1="90625" y1="49220" x2="90625" y2="49220"/>
                        <a14:foregroundMark x1="92396" y1="52766" x2="92396" y2="52766"/>
                        <a14:foregroundMark x1="93229" y1="58723" x2="93229" y2="58723"/>
                        <a14:foregroundMark x1="93229" y1="62979" x2="93229" y2="62979"/>
                        <a14:foregroundMark x1="93229" y1="67376" x2="93229" y2="67376"/>
                        <a14:foregroundMark x1="92188" y1="65248" x2="92188" y2="65248"/>
                        <a14:foregroundMark x1="94167" y1="89929" x2="94167" y2="89929"/>
                        <a14:foregroundMark x1="85208" y1="29645" x2="85208" y2="29645"/>
                        <a14:foregroundMark x1="85417" y1="23121" x2="85417" y2="23121"/>
                        <a14:foregroundMark x1="79688" y1="17730" x2="84063" y2="24681"/>
                        <a14:foregroundMark x1="83646" y1="23404" x2="83229" y2="32057"/>
                        <a14:foregroundMark x1="76042" y1="20993" x2="80417" y2="12199"/>
                        <a14:foregroundMark x1="80625" y1="14894" x2="86667" y2="17447"/>
                        <a14:foregroundMark x1="85417" y1="22553" x2="85417" y2="22553"/>
                        <a14:foregroundMark x1="84792" y1="17447" x2="84792" y2="17447"/>
                        <a14:foregroundMark x1="84792" y1="17447" x2="84792" y2="17447"/>
                        <a14:foregroundMark x1="83854" y1="17447" x2="83854" y2="17447"/>
                        <a14:foregroundMark x1="82813" y1="17447" x2="82813" y2="17447"/>
                        <a14:foregroundMark x1="83229" y1="14184" x2="83229" y2="14184"/>
                        <a14:foregroundMark x1="88021" y1="19291" x2="88021" y2="19291"/>
                        <a14:foregroundMark x1="87813" y1="20993" x2="87813" y2="20993"/>
                        <a14:foregroundMark x1="87813" y1="23688" x2="87813" y2="23688"/>
                        <a14:foregroundMark x1="86458" y1="25816" x2="86458" y2="25816"/>
                        <a14:foregroundMark x1="86042" y1="29362" x2="86042" y2="29362"/>
                        <a14:foregroundMark x1="84792" y1="20426" x2="84792" y2="20426"/>
                        <a14:foregroundMark x1="86667" y1="20142" x2="86667" y2="20142"/>
                        <a14:foregroundMark x1="91250" y1="56312" x2="91250" y2="56312"/>
                        <a14:foregroundMark x1="92188" y1="55745" x2="92188" y2="55745"/>
                        <a14:foregroundMark x1="94583" y1="69504" x2="94583" y2="69504"/>
                        <a14:foregroundMark x1="93229" y1="86667" x2="93229" y2="86667"/>
                        <a14:foregroundMark x1="62500" y1="70355" x2="62500" y2="70355"/>
                        <a14:foregroundMark x1="62500" y1="77730" x2="62500" y2="77730"/>
                        <a14:foregroundMark x1="59062" y1="78298" x2="59062" y2="78298"/>
                        <a14:foregroundMark x1="59062" y1="78298" x2="59062" y2="78298"/>
                        <a14:foregroundMark x1="59062" y1="78298" x2="59062" y2="78298"/>
                        <a14:foregroundMark x1="59062" y1="78298" x2="59062" y2="78298"/>
                        <a14:foregroundMark x1="59062" y1="78298" x2="59062" y2="78298"/>
                        <a14:foregroundMark x1="59062" y1="78298" x2="59062" y2="78298"/>
                        <a14:foregroundMark x1="59062" y1="78298" x2="59062" y2="78298"/>
                        <a14:foregroundMark x1="58125" y1="84255" x2="58125" y2="84255"/>
                        <a14:foregroundMark x1="55937" y1="79858" x2="55937" y2="79858"/>
                        <a14:foregroundMark x1="55104" y1="80426" x2="55104" y2="80426"/>
                        <a14:backgroundMark x1="95208" y1="33191" x2="95208" y2="33191"/>
                        <a14:backgroundMark x1="95208" y1="33191" x2="95208" y2="33191"/>
                        <a14:backgroundMark x1="95208" y1="33191" x2="95208" y2="33191"/>
                        <a14:backgroundMark x1="91042" y1="26950" x2="91042" y2="26950"/>
                        <a14:backgroundMark x1="92813" y1="35035" x2="92813" y2="35035"/>
                        <a14:backgroundMark x1="90833" y1="35887" x2="90833" y2="35887"/>
                        <a14:backgroundMark x1="89792" y1="38298" x2="89792" y2="38298"/>
                        <a14:backgroundMark x1="73229" y1="34468" x2="73229" y2="34468"/>
                        <a14:backgroundMark x1="69479" y1="48369" x2="69479" y2="48369"/>
                        <a14:backgroundMark x1="79063" y1="62979" x2="79063" y2="62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633049" y="1887415"/>
            <a:ext cx="2825258" cy="437664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7" b="99602" l="9453" r="89055">
                        <a14:foregroundMark x1="46766" y1="63347" x2="46766" y2="63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75" y="2973848"/>
            <a:ext cx="1062770" cy="1327141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1887599" y="2349299"/>
            <a:ext cx="1734833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4:00</a:t>
            </a:r>
            <a:endParaRPr lang="ar-SA" sz="5500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34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 animBg="1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" y="59353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957749" y="1040051"/>
            <a:ext cx="8464061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لنتذكر معا، وحدات الزمن هي</a:t>
            </a:r>
            <a:endParaRPr lang="ar-SA" sz="5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8405443" y="1836899"/>
            <a:ext cx="2485293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اليوم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8974005" y="2960434"/>
            <a:ext cx="203981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الساعة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8258911" y="3981025"/>
            <a:ext cx="1230920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=</a:t>
            </a:r>
            <a:endParaRPr lang="ar-SA" sz="55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6975235" y="1836898"/>
            <a:ext cx="143607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24</a:t>
            </a:r>
            <a:endParaRPr lang="ar-SA" sz="5500" b="1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4888528" y="1803657"/>
            <a:ext cx="218049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 smtClean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ساعة</a:t>
            </a:r>
            <a:endParaRPr lang="ar-SA" sz="6000" b="1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9009183" y="4005001"/>
            <a:ext cx="203981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الدقيقة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8628185" y="2920216"/>
            <a:ext cx="820616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=</a:t>
            </a:r>
            <a:endParaRPr lang="ar-SA" sz="55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7473460" y="2749231"/>
            <a:ext cx="1019908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60</a:t>
            </a:r>
            <a:endParaRPr lang="ar-SA" sz="5500" b="1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900251" y="2825601"/>
            <a:ext cx="2180491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دقيقة</a:t>
            </a:r>
            <a:endParaRPr lang="ar-SA" sz="5500" b="1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8593014" y="1836897"/>
            <a:ext cx="820616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=</a:t>
            </a:r>
            <a:endParaRPr lang="ar-SA" sz="55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7637582" y="3992937"/>
            <a:ext cx="1019908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60</a:t>
            </a:r>
            <a:endParaRPr lang="ar-SA" sz="5500" b="1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6013938" y="3905089"/>
            <a:ext cx="1019908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ثانية</a:t>
            </a:r>
            <a:endParaRPr lang="ar-SA" sz="5500" b="1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9020903" y="5060950"/>
            <a:ext cx="1910861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الثانية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866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1" grpId="0"/>
      <p:bldP spid="12" grpId="0"/>
      <p:bldP spid="13" grpId="0"/>
      <p:bldP spid="25" grpId="0"/>
      <p:bldP spid="26" grpId="0"/>
      <p:bldP spid="15" grpId="0"/>
      <p:bldP spid="16" grpId="0"/>
      <p:bldP spid="17" grpId="0"/>
      <p:bldP spid="18" grpId="0"/>
      <p:bldP spid="1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008185" y="2051537"/>
            <a:ext cx="10175630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5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لمساعدة أم محمد (والدة الأسير)</a:t>
            </a:r>
          </a:p>
          <a:p>
            <a:pPr algn="ctr"/>
            <a:r>
              <a:rPr lang="ar-SA" sz="55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الدقيقة = 60 ثانية</a:t>
            </a:r>
            <a:endParaRPr lang="ar-SA" sz="55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219200" y="3299247"/>
            <a:ext cx="10175630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الحل: </a:t>
            </a:r>
          </a:p>
          <a:p>
            <a:r>
              <a:rPr lang="ar-SA" sz="55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4دقائق = 4×             ثانية =            ثانية</a:t>
            </a:r>
            <a:endParaRPr lang="ar-SA" sz="55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752492" y="4072702"/>
            <a:ext cx="1641231" cy="7806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4500" dirty="0"/>
          </a:p>
        </p:txBody>
      </p:sp>
      <p:sp>
        <p:nvSpPr>
          <p:cNvPr id="8" name="مستطيل 7"/>
          <p:cNvSpPr/>
          <p:nvPr/>
        </p:nvSpPr>
        <p:spPr>
          <a:xfrm>
            <a:off x="3317633" y="4004231"/>
            <a:ext cx="1641231" cy="7806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11"/>
          <p:cNvSpPr txBox="1"/>
          <p:nvPr/>
        </p:nvSpPr>
        <p:spPr>
          <a:xfrm>
            <a:off x="6869724" y="4072702"/>
            <a:ext cx="1453661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500" b="1" dirty="0" smtClean="0">
                <a:solidFill>
                  <a:srgbClr val="0070C0"/>
                </a:solidFill>
                <a:latin typeface="Traditional Arabic" pitchFamily="18" charset="-78"/>
                <a:cs typeface="Traditional Arabic" pitchFamily="18" charset="-78"/>
              </a:rPr>
              <a:t>60</a:t>
            </a:r>
            <a:endParaRPr lang="ar-SA" sz="4500" b="1" dirty="0">
              <a:solidFill>
                <a:srgbClr val="0070C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376250" y="4004231"/>
            <a:ext cx="1453661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0070C0"/>
                </a:solidFill>
                <a:latin typeface="Traditional Arabic" pitchFamily="18" charset="-78"/>
                <a:cs typeface="Traditional Arabic" pitchFamily="18" charset="-78"/>
              </a:rPr>
              <a:t>240</a:t>
            </a:r>
            <a:endParaRPr lang="ar-SA" sz="4500" b="1" dirty="0">
              <a:solidFill>
                <a:srgbClr val="0070C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46" y="772002"/>
            <a:ext cx="9038492" cy="134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6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12" grpId="0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3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336431" y="833735"/>
            <a:ext cx="87336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فيديو (التحويل بين وحدات الزمن)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5" name="التحويل بين وحدات الزمن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62" y="1757065"/>
            <a:ext cx="10609384" cy="510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6338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979693" y="551207"/>
            <a:ext cx="8279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 س1 صفحة 98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3" y="1735016"/>
            <a:ext cx="9460522" cy="372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0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7128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057902" y="1007926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هيّا نَلْعَب</a:t>
            </a:r>
          </a:p>
        </p:txBody>
      </p:sp>
      <p:sp>
        <p:nvSpPr>
          <p:cNvPr id="5" name="وسيلة شرح مع سهم إلى الأعلى 4">
            <a:hlinkClick r:id="rId5"/>
          </p:cNvPr>
          <p:cNvSpPr/>
          <p:nvPr/>
        </p:nvSpPr>
        <p:spPr>
          <a:xfrm>
            <a:off x="4114798" y="2696308"/>
            <a:ext cx="4126524" cy="2368061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b="1" dirty="0" smtClean="0"/>
              <a:t>اضغط هنا</a:t>
            </a:r>
            <a:endParaRPr lang="ar-SA" sz="7200" b="1" dirty="0"/>
          </a:p>
        </p:txBody>
      </p:sp>
    </p:spTree>
    <p:extLst>
      <p:ext uri="{BB962C8B-B14F-4D97-AF65-F5344CB8AC3E}">
        <p14:creationId xmlns:p14="http://schemas.microsoft.com/office/powerpoint/2010/main" val="341055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8841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تطبيقي:</a:t>
            </a: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2" y="726831"/>
            <a:ext cx="7837968" cy="540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0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0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5597" y="3163277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الرابع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7078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572185" y="184946"/>
            <a:ext cx="3047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164291"/>
              </p:ext>
            </p:extLst>
          </p:nvPr>
        </p:nvGraphicFramePr>
        <p:xfrm>
          <a:off x="2485289" y="1081929"/>
          <a:ext cx="7749626" cy="276324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874813">
                  <a:extLst>
                    <a:ext uri="{9D8B030D-6E8A-4147-A177-3AD203B41FA5}">
                      <a16:colId xmlns:a16="http://schemas.microsoft.com/office/drawing/2014/main" xmlns="" val="2910744203"/>
                    </a:ext>
                  </a:extLst>
                </a:gridCol>
                <a:gridCol w="3874813">
                  <a:extLst>
                    <a:ext uri="{9D8B030D-6E8A-4147-A177-3AD203B41FA5}">
                      <a16:colId xmlns:a16="http://schemas.microsoft.com/office/drawing/2014/main" xmlns="" val="1601702208"/>
                    </a:ext>
                  </a:extLst>
                </a:gridCol>
              </a:tblGrid>
              <a:tr h="847394">
                <a:tc>
                  <a:txBody>
                    <a:bodyPr/>
                    <a:lstStyle/>
                    <a:p>
                      <a:pPr algn="ctr"/>
                      <a:r>
                        <a:rPr lang="ar-SA" sz="4500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مكان العمل </a:t>
                      </a:r>
                      <a:endParaRPr lang="en-US" sz="4500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500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اسم المعلم/ة</a:t>
                      </a:r>
                      <a:endParaRPr lang="en-US" sz="4500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04535598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بنات مراح رباح الثانوية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1) أسيل سعيد جبرين الحسنات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583613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أبو عمّار الأساسية المختلطة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2) رانية فتحي علي صبح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4169801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ذكور حسن مصطفى الأساسية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3) منى عبدالله يوسف محمود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4222740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رياض الأقصى الأساسية المختلطة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4) ياسمين موسى أحمد الأطرش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6081902"/>
                  </a:ext>
                </a:extLst>
              </a:tr>
            </a:tbl>
          </a:graphicData>
        </a:graphic>
      </p:graphicFrame>
      <p:sp>
        <p:nvSpPr>
          <p:cNvPr id="5" name="مربع نص 3"/>
          <p:cNvSpPr txBox="1"/>
          <p:nvPr/>
        </p:nvSpPr>
        <p:spPr>
          <a:xfrm>
            <a:off x="2768823" y="3845169"/>
            <a:ext cx="6654353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بإشراف الأستاذ عصام عبيد الله</a:t>
            </a:r>
            <a:endParaRPr lang="ar-SA" sz="4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1588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579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894645" y="2144707"/>
            <a:ext cx="64027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</a:t>
            </a:r>
          </a:p>
          <a:p>
            <a:pPr algn="ctr"/>
            <a:r>
              <a:rPr lang="ar-SA" sz="5400" b="1" dirty="0" smtClean="0">
                <a:ln/>
                <a:solidFill>
                  <a:srgbClr val="FF0000"/>
                </a:solidFill>
              </a:rPr>
              <a:t>التحويل بين وحدات القياس</a:t>
            </a:r>
            <a:r>
              <a:rPr lang="ar-SA" sz="54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4171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940864" y="1804740"/>
            <a:ext cx="831028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</a:p>
          <a:p>
            <a:pPr algn="ctr"/>
            <a:r>
              <a:rPr lang="ar-SA" sz="5400" b="1" dirty="0" smtClean="0">
                <a:ln/>
                <a:solidFill>
                  <a:srgbClr val="FF0000"/>
                </a:solidFill>
              </a:rPr>
              <a:t>-أن يتعرف الطالب إلى وحدات الحجم</a:t>
            </a:r>
          </a:p>
          <a:p>
            <a:pPr algn="ctr"/>
            <a:r>
              <a:rPr lang="ar-SA" sz="5400" b="1" cap="none" spc="0" dirty="0" smtClean="0">
                <a:ln/>
                <a:solidFill>
                  <a:srgbClr val="FF0000"/>
                </a:solidFill>
                <a:effectLst/>
              </a:rPr>
              <a:t>-أن يحول الطالب بين وحدات الحجم </a:t>
            </a:r>
            <a:endParaRPr lang="ar-SA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1785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4984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949569" y="609600"/>
            <a:ext cx="10433539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هيا بنا يا أعزائي نستذكر معا الوحدات التي نقيس بها أطوال ما يلي:</a:t>
            </a:r>
            <a:endParaRPr lang="ar-SA" sz="55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20" y="1992924"/>
            <a:ext cx="1535722" cy="3473492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09" y="1804951"/>
            <a:ext cx="1820807" cy="423283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78" y="2743199"/>
            <a:ext cx="1313091" cy="157663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181" y="3102334"/>
            <a:ext cx="2145792" cy="905256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9173074" y="2342364"/>
            <a:ext cx="21457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طول الكتاب</a:t>
            </a:r>
            <a:endParaRPr lang="ar-SA" sz="40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951785" y="2367824"/>
            <a:ext cx="2327733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سمك عملة النقد</a:t>
            </a:r>
            <a:endParaRPr lang="ar-SA" sz="3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4933316" y="1401054"/>
            <a:ext cx="21457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طول الشجرة</a:t>
            </a:r>
            <a:endParaRPr lang="ar-SA" sz="40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246185" y="1472726"/>
            <a:ext cx="4687131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المسافة بين مدينة القدس وبيت لحم</a:t>
            </a:r>
            <a:endParaRPr lang="ar-SA" sz="3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9126181" y="4404586"/>
            <a:ext cx="21457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السنتيمتر</a:t>
            </a:r>
            <a:endParaRPr lang="ar-SA" sz="40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6395174" y="4404586"/>
            <a:ext cx="21457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المليمتر</a:t>
            </a:r>
            <a:endParaRPr lang="ar-SA" sz="40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4231566" y="5335639"/>
            <a:ext cx="21457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المتر</a:t>
            </a:r>
            <a:endParaRPr lang="ar-SA" sz="40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184039" y="5170852"/>
            <a:ext cx="21457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الكيلومتر</a:t>
            </a:r>
            <a:endParaRPr lang="ar-SA" sz="40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917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949569" y="609600"/>
            <a:ext cx="10433539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هيا بنا يا أعزائي نستذكر معا الوحدات التي نقيس بها سعة ما يلي:</a:t>
            </a:r>
            <a:endParaRPr lang="ar-SA" sz="55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8680705" y="4455399"/>
            <a:ext cx="214579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مللتر</a:t>
            </a:r>
            <a:endParaRPr lang="ar-SA" sz="5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750409" y="4404586"/>
            <a:ext cx="214579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لتر</a:t>
            </a:r>
            <a:endParaRPr lang="ar-SA" sz="5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094433" y="4579822"/>
            <a:ext cx="214579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لتر</a:t>
            </a:r>
            <a:endParaRPr lang="ar-SA" sz="5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539269" y="4424131"/>
            <a:ext cx="214579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مللتر</a:t>
            </a:r>
            <a:endParaRPr lang="ar-SA" sz="5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08" y="2754923"/>
            <a:ext cx="1635866" cy="180278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39" y="2585490"/>
            <a:ext cx="2009775" cy="2024976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206" y="1621328"/>
            <a:ext cx="1812536" cy="306400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827" y1="6641" x2="56827" y2="6641"/>
                        <a14:foregroundMark x1="52399" y1="13086" x2="52399" y2="13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922" y="1543356"/>
            <a:ext cx="1623412" cy="306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8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421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4629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0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426677" y="562708"/>
            <a:ext cx="644769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نشاهد فيديو عن وحدات السعة</a:t>
            </a:r>
            <a:endParaRPr lang="ar-SA" sz="5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6" name="وحدات قياس السع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2308" y="1324708"/>
            <a:ext cx="10070123" cy="458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9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مربع نص 27"/>
          <p:cNvSpPr txBox="1"/>
          <p:nvPr/>
        </p:nvSpPr>
        <p:spPr>
          <a:xfrm>
            <a:off x="691663" y="586154"/>
            <a:ext cx="10808676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تشرب عائشة يوميا 3 لتر من الماء، أعبر عما تشربه عائشة بالمللتر؟</a:t>
            </a:r>
            <a:endParaRPr lang="ar-SA" sz="60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3" name="نجمة مكونة من 6 نقاط 32"/>
          <p:cNvSpPr/>
          <p:nvPr/>
        </p:nvSpPr>
        <p:spPr>
          <a:xfrm>
            <a:off x="4232034" y="1887415"/>
            <a:ext cx="3130062" cy="3725178"/>
          </a:xfrm>
          <a:prstGeom prst="star6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SA" sz="3200" b="1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هيا بنا نساعد </a:t>
            </a:r>
            <a:r>
              <a:rPr lang="ar-SA" sz="3200" b="1" dirty="0" smtClean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عائشة</a:t>
            </a:r>
            <a:endParaRPr lang="ar-SA" sz="3200" b="1" dirty="0">
              <a:solidFill>
                <a:srgbClr val="002060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lvl="0" algn="ctr"/>
            <a:r>
              <a:rPr lang="ar-SA" sz="3200" b="1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 في حساب </a:t>
            </a:r>
            <a:r>
              <a:rPr lang="ar-SA" sz="3200" b="1" dirty="0" smtClean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السعة</a:t>
            </a:r>
            <a:endParaRPr lang="ar-SA" sz="3200" b="1" dirty="0">
              <a:solidFill>
                <a:srgbClr val="00206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0000" y1="24405" x2="70000" y2="24405"/>
                        <a14:foregroundMark x1="70000" y1="24405" x2="70000" y2="24405"/>
                        <a14:foregroundMark x1="70000" y1="24405" x2="70000" y2="24405"/>
                        <a14:foregroundMark x1="70000" y1="24405" x2="70000" y2="24405"/>
                        <a14:foregroundMark x1="48667" y1="22619" x2="48667" y2="22619"/>
                        <a14:foregroundMark x1="48667" y1="22619" x2="48667" y2="22619"/>
                        <a14:foregroundMark x1="48667" y1="22619" x2="48667" y2="22619"/>
                        <a14:foregroundMark x1="48667" y1="22619" x2="48667" y2="22619"/>
                        <a14:foregroundMark x1="43667" y1="22619" x2="43667" y2="22619"/>
                        <a14:foregroundMark x1="43667" y1="22619" x2="43667" y2="22619"/>
                        <a14:foregroundMark x1="43667" y1="22619" x2="43667" y2="22619"/>
                        <a14:foregroundMark x1="43667" y1="22619" x2="43667" y2="22619"/>
                        <a14:foregroundMark x1="59667" y1="22619" x2="59667" y2="22619"/>
                        <a14:foregroundMark x1="59667" y1="22619" x2="59667" y2="22619"/>
                        <a14:foregroundMark x1="59667" y1="22619" x2="59667" y2="22619"/>
                        <a14:foregroundMark x1="59667" y1="22619" x2="59667" y2="22619"/>
                        <a14:foregroundMark x1="54333" y1="20833" x2="54333" y2="20833"/>
                        <a14:foregroundMark x1="61000" y1="16667" x2="61000" y2="16667"/>
                        <a14:foregroundMark x1="57000" y1="6548" x2="57000" y2="6548"/>
                        <a14:foregroundMark x1="59000" y1="5357" x2="59000" y2="5357"/>
                        <a14:foregroundMark x1="63333" y1="3571" x2="63333" y2="3571"/>
                        <a14:foregroundMark x1="66000" y1="3571" x2="66000" y2="3571"/>
                        <a14:foregroundMark x1="71667" y1="3571" x2="71667" y2="3571"/>
                        <a14:foregroundMark x1="76000" y1="2381" x2="76000" y2="2381"/>
                        <a14:foregroundMark x1="80333" y1="2381" x2="80333" y2="2381"/>
                        <a14:foregroundMark x1="87667" y1="11905" x2="87667" y2="11905"/>
                        <a14:foregroundMark x1="90667" y1="14286" x2="90667" y2="14286"/>
                        <a14:foregroundMark x1="88333" y1="52381" x2="88333" y2="52381"/>
                        <a14:foregroundMark x1="91000" y1="51786" x2="91000" y2="51786"/>
                        <a14:foregroundMark x1="96333" y1="50595" x2="96333" y2="50595"/>
                        <a14:foregroundMark x1="98000" y1="50595" x2="98000" y2="50595"/>
                        <a14:foregroundMark x1="92333" y1="52976" x2="92333" y2="52976"/>
                        <a14:foregroundMark x1="92333" y1="52976" x2="92333" y2="52976"/>
                        <a14:foregroundMark x1="92333" y1="52976" x2="92333" y2="52976"/>
                        <a14:foregroundMark x1="92333" y1="52976" x2="92333" y2="52976"/>
                        <a14:foregroundMark x1="88667" y1="52976" x2="88667" y2="52976"/>
                        <a14:foregroundMark x1="84667" y1="52976" x2="84667" y2="52976"/>
                        <a14:foregroundMark x1="84667" y1="52976" x2="84667" y2="52976"/>
                        <a14:foregroundMark x1="84667" y1="52976" x2="84667" y2="52976"/>
                        <a14:foregroundMark x1="73333" y1="42262" x2="73333" y2="42262"/>
                        <a14:foregroundMark x1="73333" y1="42262" x2="73333" y2="42262"/>
                        <a14:foregroundMark x1="73333" y1="42262" x2="73333" y2="42262"/>
                        <a14:foregroundMark x1="73333" y1="42262" x2="73333" y2="42262"/>
                        <a14:foregroundMark x1="73333" y1="42262" x2="73333" y2="42262"/>
                        <a14:foregroundMark x1="73333" y1="42262" x2="73333" y2="42262"/>
                        <a14:foregroundMark x1="73333" y1="42262" x2="73333" y2="42262"/>
                        <a14:foregroundMark x1="73333" y1="42262" x2="73333" y2="42262"/>
                        <a14:foregroundMark x1="63667" y1="43452" x2="63667" y2="43452"/>
                        <a14:foregroundMark x1="61667" y1="32143" x2="61667" y2="32143"/>
                        <a14:foregroundMark x1="62000" y1="30952" x2="62000" y2="30952"/>
                        <a14:foregroundMark x1="43000" y1="20238" x2="43000" y2="20238"/>
                        <a14:foregroundMark x1="64667" y1="30952" x2="64667" y2="30952"/>
                        <a14:foregroundMark x1="45000" y1="27381" x2="45000" y2="27381"/>
                        <a14:foregroundMark x1="45000" y1="17262" x2="45000" y2="17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645" y="4289266"/>
            <a:ext cx="3131530" cy="200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5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" y="7107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957749" y="1040051"/>
            <a:ext cx="8464061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لنتذكر معا، وحدات السعة هي</a:t>
            </a:r>
            <a:endParaRPr lang="ar-SA" sz="55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8405444" y="2620167"/>
            <a:ext cx="2485293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اللتر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7725503" y="4191057"/>
            <a:ext cx="203981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المللتر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023335" y="2666621"/>
            <a:ext cx="3446584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ويرمز لها بالرمز</a:t>
            </a:r>
            <a:endParaRPr lang="ar-SA" sz="55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3094891" y="2666620"/>
            <a:ext cx="203981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ل</a:t>
            </a:r>
            <a:endParaRPr lang="ar-SA" sz="5500" b="1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3036276" y="2769697"/>
            <a:ext cx="10785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 smtClean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=</a:t>
            </a:r>
            <a:endParaRPr lang="ar-SA" sz="6000" b="1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494689" y="2666621"/>
            <a:ext cx="203981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1000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-35172" y="2685018"/>
            <a:ext cx="203981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مل</a:t>
            </a:r>
            <a:endParaRPr lang="ar-SA" sz="55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4712676" y="4174153"/>
            <a:ext cx="3446584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ويرمز لها بالرمز</a:t>
            </a:r>
            <a:endParaRPr lang="ar-SA" sz="55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4003427" y="4197411"/>
            <a:ext cx="1019908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مل</a:t>
            </a:r>
            <a:endParaRPr lang="ar-SA" sz="5500" b="1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377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1" grpId="0"/>
      <p:bldP spid="12" grpId="0"/>
      <p:bldP spid="13" grpId="0"/>
      <p:bldP spid="14" grpId="0"/>
      <p:bldP spid="25" grpId="0"/>
      <p:bldP spid="2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008185" y="2051537"/>
            <a:ext cx="10175630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5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لمساعدة عائشة</a:t>
            </a:r>
          </a:p>
          <a:p>
            <a:pPr algn="ctr"/>
            <a:r>
              <a:rPr lang="ar-SA" sz="55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اللتر = 1000 مللتر</a:t>
            </a:r>
            <a:endParaRPr lang="ar-SA" sz="55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219200" y="3299247"/>
            <a:ext cx="10175630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الحل: </a:t>
            </a:r>
          </a:p>
          <a:p>
            <a:r>
              <a:rPr lang="ar-SA" sz="55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 3لتر = 3×             مللتر=            مللتر</a:t>
            </a:r>
            <a:endParaRPr lang="ar-SA" sz="55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752492" y="4072702"/>
            <a:ext cx="1641231" cy="7806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4500" dirty="0"/>
          </a:p>
        </p:txBody>
      </p:sp>
      <p:sp>
        <p:nvSpPr>
          <p:cNvPr id="8" name="مستطيل 7"/>
          <p:cNvSpPr/>
          <p:nvPr/>
        </p:nvSpPr>
        <p:spPr>
          <a:xfrm>
            <a:off x="3587262" y="4004231"/>
            <a:ext cx="1641231" cy="7806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11"/>
          <p:cNvSpPr txBox="1"/>
          <p:nvPr/>
        </p:nvSpPr>
        <p:spPr>
          <a:xfrm>
            <a:off x="6869724" y="4072702"/>
            <a:ext cx="1453661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0070C0"/>
                </a:solidFill>
                <a:latin typeface="Traditional Arabic" pitchFamily="18" charset="-78"/>
                <a:cs typeface="Traditional Arabic" pitchFamily="18" charset="-78"/>
              </a:rPr>
              <a:t>1000</a:t>
            </a:r>
            <a:endParaRPr lang="ar-SA" sz="4500" b="1" dirty="0">
              <a:solidFill>
                <a:srgbClr val="0070C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704494" y="4004231"/>
            <a:ext cx="1453661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0070C0"/>
                </a:solidFill>
                <a:latin typeface="Traditional Arabic" pitchFamily="18" charset="-78"/>
                <a:cs typeface="Traditional Arabic" pitchFamily="18" charset="-78"/>
              </a:rPr>
              <a:t>3000</a:t>
            </a:r>
            <a:endParaRPr lang="ar-SA" sz="4500" b="1" dirty="0">
              <a:solidFill>
                <a:srgbClr val="0070C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31" y="782361"/>
            <a:ext cx="5462954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3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12" grpId="0"/>
      <p:bldP spid="1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860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979693" y="551207"/>
            <a:ext cx="8279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 س2 صفحة 99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93" y="1566870"/>
            <a:ext cx="8477292" cy="393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2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488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86148" y="1007926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هيّا نَلْعَب</a:t>
            </a:r>
          </a:p>
        </p:txBody>
      </p:sp>
      <p:sp>
        <p:nvSpPr>
          <p:cNvPr id="5" name="وسيلة شرح مع سهم إلى الأعلى 4">
            <a:hlinkClick r:id="rId5"/>
          </p:cNvPr>
          <p:cNvSpPr/>
          <p:nvPr/>
        </p:nvSpPr>
        <p:spPr>
          <a:xfrm>
            <a:off x="4525107" y="2869974"/>
            <a:ext cx="3997569" cy="2721934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b="1" dirty="0" smtClean="0"/>
              <a:t>اضغط هنا</a:t>
            </a:r>
            <a:endParaRPr lang="ar-SA" sz="7200" b="1" dirty="0"/>
          </a:p>
        </p:txBody>
      </p:sp>
    </p:spTree>
    <p:extLst>
      <p:ext uri="{BB962C8B-B14F-4D97-AF65-F5344CB8AC3E}">
        <p14:creationId xmlns:p14="http://schemas.microsoft.com/office/powerpoint/2010/main" val="424930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2938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تطبيقي:</a:t>
            </a: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7" y="855785"/>
            <a:ext cx="7831015" cy="528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8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4888654" y="168454"/>
            <a:ext cx="44963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مُهِمْة أدائية :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422032" y="1112328"/>
            <a:ext cx="8972911" cy="26314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ابحث في المنزل بمساعدة والدتك عن جميع الأغراض التي توجد حولك، ثم حدد نوع وحدة القياس المناسبة لقياسها </a:t>
            </a:r>
          </a:p>
          <a:p>
            <a:r>
              <a:rPr lang="ar-SA" sz="4000" b="1" dirty="0" smtClean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(وحدة طول – وحدة الكتلة – وحدة الزمن – وحدة السعة ) </a:t>
            </a:r>
          </a:p>
          <a:p>
            <a:endParaRPr lang="ar-SA" sz="4500" dirty="0">
              <a:latin typeface="Traditional Arabic" pitchFamily="18" charset="-78"/>
              <a:cs typeface="Traditional Arabic" pitchFamily="18" charset="-78"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155650"/>
              </p:ext>
            </p:extLst>
          </p:nvPr>
        </p:nvGraphicFramePr>
        <p:xfrm>
          <a:off x="797169" y="3029107"/>
          <a:ext cx="8284308" cy="3175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61436"/>
                <a:gridCol w="2761436"/>
                <a:gridCol w="2761436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>
                          <a:solidFill>
                            <a:schemeClr val="bg1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الغرض</a:t>
                      </a:r>
                      <a:endParaRPr lang="ar-SA" sz="3200" dirty="0">
                        <a:solidFill>
                          <a:schemeClr val="bg1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>
                          <a:solidFill>
                            <a:schemeClr val="bg1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الوحدة المناسبة </a:t>
                      </a:r>
                      <a:endParaRPr lang="ar-SA" sz="3200" dirty="0">
                        <a:solidFill>
                          <a:schemeClr val="bg1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>
                          <a:solidFill>
                            <a:schemeClr val="bg1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تقدير</a:t>
                      </a:r>
                      <a:r>
                        <a:rPr lang="ar-SA" sz="3200" baseline="0" dirty="0" smtClean="0">
                          <a:solidFill>
                            <a:schemeClr val="bg1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 القياس</a:t>
                      </a:r>
                      <a:r>
                        <a:rPr lang="ar-SA" sz="3200" dirty="0" smtClean="0">
                          <a:solidFill>
                            <a:schemeClr val="bg1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 </a:t>
                      </a:r>
                      <a:endParaRPr lang="ar-SA" sz="3200" dirty="0">
                        <a:solidFill>
                          <a:schemeClr val="bg1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150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3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38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3126</TotalTime>
  <Words>985</Words>
  <Application>Microsoft Office PowerPoint</Application>
  <PresentationFormat>Personnalisé</PresentationFormat>
  <Paragraphs>331</Paragraphs>
  <Slides>84</Slides>
  <Notes>0</Notes>
  <HiddenSlides>0</HiddenSlides>
  <MMClips>5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84</vt:i4>
      </vt:variant>
    </vt:vector>
  </HeadingPairs>
  <TitlesOfParts>
    <vt:vector size="85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بربوينت رياضيات للصف الرابع درس التحويل بين وحدات القياس الوحدة العاشرة الفصل الثاني</dc:title>
  <dc:subject>بربوينت التحويل بين وحدات القياس رياضيات للصف الرابع الوحدة العاشرة الفصل الثاني</dc:subject>
  <dc:creator>الملتقى التربوي</dc:creator>
  <cp:keywords>رياضيات; الصف الرابع; الفصل الثاني</cp:keywords>
  <dc:description>بربوينت رياضيات للصف الرابع الوحدة العاشرة الفصل الثاني درس التحويل بين وحدات القياس</dc:description>
  <cp:lastModifiedBy>HDNL2GSR557</cp:lastModifiedBy>
  <cp:revision>79</cp:revision>
  <dcterms:created xsi:type="dcterms:W3CDTF">2021-03-08T19:44:21Z</dcterms:created>
  <dcterms:modified xsi:type="dcterms:W3CDTF">2021-03-09T01:09:42Z</dcterms:modified>
  <cp:category>عرض بوربوينت; رياضيات; الصف الرابع</cp:category>
</cp:coreProperties>
</file>