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90" r:id="rId3"/>
    <p:sldId id="258" r:id="rId4"/>
    <p:sldId id="259" r:id="rId5"/>
    <p:sldId id="281" r:id="rId6"/>
    <p:sldId id="265" r:id="rId7"/>
    <p:sldId id="284" r:id="rId8"/>
    <p:sldId id="285" r:id="rId9"/>
    <p:sldId id="287" r:id="rId10"/>
    <p:sldId id="283" r:id="rId11"/>
    <p:sldId id="272" r:id="rId12"/>
    <p:sldId id="286" r:id="rId13"/>
    <p:sldId id="289" r:id="rId14"/>
    <p:sldId id="288" r:id="rId15"/>
    <p:sldId id="276" r:id="rId16"/>
    <p:sldId id="280" r:id="rId17"/>
    <p:sldId id="271" r:id="rId18"/>
    <p:sldId id="275" r:id="rId19"/>
    <p:sldId id="273" r:id="rId20"/>
    <p:sldId id="270" r:id="rId21"/>
    <p:sldId id="274" r:id="rId22"/>
    <p:sldId id="268" r:id="rId23"/>
    <p:sldId id="266" r:id="rId24"/>
    <p:sldId id="267" r:id="rId25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77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3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5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3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E90E8-348B-4D14-997A-5242008955EF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09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5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5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8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3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9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4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4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4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8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hyperlink" Target="https://www.wepal.net/library/?app=content.list&amp;level=4&amp;semester=2&amp;subject=2&amp;type=5&amp;submit=submit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hyperlink" Target="https://www.wepal.net/library/?app=content.list&amp;level=4&amp;semester=2&amp;subject=2&amp;type=2&amp;submit=submit" TargetMode="Externa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wepal.net/library/?app=content.list&amp;level=4&amp;semester=2&amp;subject=2&amp;type=2&amp;submit=submit" TargetMode="External"/><Relationship Id="rId5" Type="http://schemas.openxmlformats.org/officeDocument/2006/relationships/hyperlink" Target="https://wordwall.net/resource/6228951" TargetMode="Externa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pal.net/library/?app=content.list&amp;level=4&amp;semester=2&amp;subject=2&amp;type=2&amp;submit=submit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slide" Target="slide19.xml"/><Relationship Id="rId3" Type="http://schemas.openxmlformats.org/officeDocument/2006/relationships/slide" Target="slide3.xml"/><Relationship Id="rId7" Type="http://schemas.openxmlformats.org/officeDocument/2006/relationships/slide" Target="slide17.xml"/><Relationship Id="rId12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slide" Target="slide24.xml"/><Relationship Id="rId11" Type="http://schemas.openxmlformats.org/officeDocument/2006/relationships/slide" Target="slide4.xml"/><Relationship Id="rId5" Type="http://schemas.openxmlformats.org/officeDocument/2006/relationships/image" Target="../media/image4.jpeg"/><Relationship Id="rId15" Type="http://schemas.openxmlformats.org/officeDocument/2006/relationships/slide" Target="slide15.xml"/><Relationship Id="rId10" Type="http://schemas.openxmlformats.org/officeDocument/2006/relationships/slide" Target="slide21.xml"/><Relationship Id="rId4" Type="http://schemas.openxmlformats.org/officeDocument/2006/relationships/image" Target="../media/image3.emf"/><Relationship Id="rId9" Type="http://schemas.openxmlformats.org/officeDocument/2006/relationships/slide" Target="slide11.xml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الرِّياضِيّات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85598" y="3163277"/>
            <a:ext cx="3023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الصَّفُّ الرابع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619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الْعَرْض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165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84" y="587829"/>
            <a:ext cx="10541726" cy="177654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029200" y="1149531"/>
            <a:ext cx="1345474" cy="770709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92777" y="1090748"/>
            <a:ext cx="1515292" cy="770709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880" y="5031893"/>
            <a:ext cx="4676504" cy="876300"/>
          </a:xfrm>
          <a:prstGeom prst="rect">
            <a:avLst/>
          </a:prstGeom>
        </p:spPr>
      </p:pic>
      <p:pic>
        <p:nvPicPr>
          <p:cNvPr id="7" name="Picture 6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0871" y="3185886"/>
            <a:ext cx="3590925" cy="5524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35453" y="3045656"/>
            <a:ext cx="2985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chemeClr val="bg1"/>
                </a:solidFill>
              </a:rPr>
              <a:t>لوّنت ليلى </a:t>
            </a:r>
            <a:r>
              <a:rPr lang="ar-SA" sz="4000" dirty="0" smtClean="0">
                <a:solidFill>
                  <a:srgbClr val="FF0000"/>
                </a:solidFill>
              </a:rPr>
              <a:t>٠,٥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6746287" y="3249951"/>
            <a:ext cx="1489166" cy="4049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062709" y="4080878"/>
            <a:ext cx="3331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chemeClr val="bg1"/>
                </a:solidFill>
              </a:rPr>
              <a:t>لوّنت فاطمة  </a:t>
            </a:r>
            <a:r>
              <a:rPr lang="ar-SA" sz="4000" dirty="0" smtClean="0">
                <a:solidFill>
                  <a:srgbClr val="FF0000"/>
                </a:solidFill>
              </a:rPr>
              <a:t>٠,٣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6746287" y="4284569"/>
            <a:ext cx="1489166" cy="4049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1415" y="4269201"/>
            <a:ext cx="3609975" cy="571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30784" y="5083830"/>
            <a:ext cx="1737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ليلى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5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 animBg="1"/>
      <p:bldP spid="11" grpId="0"/>
      <p:bldP spid="12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652" y="466034"/>
            <a:ext cx="10502537" cy="161761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062549" y="498564"/>
            <a:ext cx="1724297" cy="964476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6652" y="472438"/>
            <a:ext cx="1724297" cy="964476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vel 6"/>
          <p:cNvSpPr/>
          <p:nvPr/>
        </p:nvSpPr>
        <p:spPr>
          <a:xfrm>
            <a:off x="6254931" y="2268579"/>
            <a:ext cx="3174275" cy="796834"/>
          </a:xfrm>
          <a:prstGeom prst="beve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05302" y="2357527"/>
            <a:ext cx="2673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الشجرة الأولى </a:t>
            </a:r>
            <a:endParaRPr lang="en-US" sz="4000" dirty="0"/>
          </a:p>
        </p:txBody>
      </p:sp>
      <p:sp>
        <p:nvSpPr>
          <p:cNvPr id="9" name="Bevel 8"/>
          <p:cNvSpPr/>
          <p:nvPr/>
        </p:nvSpPr>
        <p:spPr>
          <a:xfrm>
            <a:off x="2333897" y="2268579"/>
            <a:ext cx="3174275" cy="796834"/>
          </a:xfrm>
          <a:prstGeom prst="beve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69178" y="2297504"/>
            <a:ext cx="2673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الشجرة الثانية 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508172" y="3154361"/>
            <a:ext cx="2090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chemeClr val="bg1"/>
                </a:solidFill>
              </a:rPr>
              <a:t>٧,٩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3897" y="3137259"/>
            <a:ext cx="2090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chemeClr val="bg1"/>
                </a:solidFill>
              </a:rPr>
              <a:t>٨,٣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65965" y="3178534"/>
            <a:ext cx="1066800" cy="80523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Bevel 14"/>
          <p:cNvSpPr/>
          <p:nvPr/>
        </p:nvSpPr>
        <p:spPr>
          <a:xfrm>
            <a:off x="7876903" y="3137259"/>
            <a:ext cx="3592286" cy="707886"/>
          </a:xfrm>
          <a:prstGeom prst="bevel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164286" y="3221194"/>
            <a:ext cx="3017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000" dirty="0" smtClean="0">
                <a:solidFill>
                  <a:srgbClr val="FF0000"/>
                </a:solidFill>
              </a:rPr>
              <a:t>نقارن الأعداد الصحيحة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569529" y="3178534"/>
            <a:ext cx="552994" cy="553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378925" y="3207604"/>
            <a:ext cx="552994" cy="553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/>
          <p:cNvSpPr/>
          <p:nvPr/>
        </p:nvSpPr>
        <p:spPr>
          <a:xfrm>
            <a:off x="3378924" y="4173948"/>
            <a:ext cx="5281749" cy="146837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SA" sz="3000" dirty="0"/>
              <a:t>العدد العشري الذي عدده الصحيح أكبر هو الأكبر </a:t>
            </a:r>
            <a:endParaRPr lang="en-US" sz="3000" dirty="0"/>
          </a:p>
        </p:txBody>
      </p:sp>
      <p:sp>
        <p:nvSpPr>
          <p:cNvPr id="23" name="TextBox 22"/>
          <p:cNvSpPr txBox="1"/>
          <p:nvPr/>
        </p:nvSpPr>
        <p:spPr>
          <a:xfrm>
            <a:off x="5336178" y="3146641"/>
            <a:ext cx="7532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94152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/>
      <p:bldP spid="9" grpId="0" animBg="1"/>
      <p:bldP spid="10" grpId="0"/>
      <p:bldP spid="11" grpId="0"/>
      <p:bldP spid="12" grpId="0"/>
      <p:bldP spid="13" grpId="0" animBg="1"/>
      <p:bldP spid="15" grpId="0" animBg="1"/>
      <p:bldP spid="16" grpId="0"/>
      <p:bldP spid="17" grpId="0" animBg="1"/>
      <p:bldP spid="18" grpId="0" animBg="1"/>
      <p:bldP spid="21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" b="100000" l="0" r="100000">
                        <a14:foregroundMark x1="62661" y1="75000" x2="62661" y2="75000"/>
                        <a14:foregroundMark x1="70815" y1="61111" x2="50215" y2="68056"/>
                        <a14:foregroundMark x1="54077" y1="80556" x2="54077" y2="80556"/>
                        <a14:foregroundMark x1="54077" y1="80556" x2="54077" y2="80556"/>
                        <a14:foregroundMark x1="54077" y1="80556" x2="54077" y2="80556"/>
                        <a14:foregroundMark x1="54077" y1="80556" x2="54077" y2="80556"/>
                        <a14:foregroundMark x1="54077" y1="80556" x2="54077" y2="80556"/>
                        <a14:foregroundMark x1="54077" y1="80556" x2="54077" y2="80556"/>
                        <a14:foregroundMark x1="54077" y1="80556" x2="54077" y2="8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03" y="636814"/>
            <a:ext cx="2219325" cy="2057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53989" y="636814"/>
            <a:ext cx="659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chemeClr val="bg1"/>
                </a:solidFill>
              </a:rPr>
              <a:t>ماذا إذا تساوت الأعداد الصحيحة ؟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2834640" y="1788837"/>
            <a:ext cx="8438606" cy="402413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300" dirty="0"/>
              <a:t>إ</a:t>
            </a:r>
            <a:r>
              <a:rPr lang="ar-SA" sz="4300" dirty="0" smtClean="0"/>
              <a:t>ذا تساوت الأعداد الصحيحة نقارن الكسور العشرية</a:t>
            </a:r>
          </a:p>
          <a:p>
            <a:pPr algn="ctr"/>
            <a:r>
              <a:rPr lang="ar-SA" sz="4300" dirty="0" smtClean="0"/>
              <a:t>نبدأ بمقارنة </a:t>
            </a:r>
            <a:r>
              <a:rPr lang="ar-SA" sz="4300" dirty="0" smtClean="0">
                <a:solidFill>
                  <a:schemeClr val="accent1"/>
                </a:solidFill>
              </a:rPr>
              <a:t>الأجزاء من عشرة</a:t>
            </a:r>
            <a:r>
              <a:rPr lang="ar-SA" sz="4300" dirty="0" smtClean="0"/>
              <a:t> ثم </a:t>
            </a:r>
            <a:r>
              <a:rPr lang="ar-SA" sz="4300" dirty="0" smtClean="0">
                <a:solidFill>
                  <a:srgbClr val="FF0000"/>
                </a:solidFill>
              </a:rPr>
              <a:t>الأجزاء من مئة </a:t>
            </a:r>
            <a:endParaRPr lang="en-US" sz="4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95" y="71535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8605" y="561907"/>
            <a:ext cx="97579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 smtClean="0">
                <a:solidFill>
                  <a:schemeClr val="bg1"/>
                </a:solidFill>
              </a:rPr>
              <a:t>ضع إشارة &gt; أو &lt; أو = فيما يلي : 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11142" y="1711234"/>
            <a:ext cx="2821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chemeClr val="bg1"/>
                </a:solidFill>
              </a:rPr>
              <a:t>١٦,٦٧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0628" y="1711234"/>
            <a:ext cx="2821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chemeClr val="bg1"/>
                </a:solidFill>
              </a:rPr>
              <a:t>١٦,٧٦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11143" y="2970554"/>
            <a:ext cx="2821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chemeClr val="bg1"/>
                </a:solidFill>
              </a:rPr>
              <a:t>٤,٥٦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9370" y="3047685"/>
            <a:ext cx="2821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chemeClr val="bg1"/>
                </a:solidFill>
              </a:rPr>
              <a:t>٤,٥١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11142" y="4312291"/>
            <a:ext cx="2821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chemeClr val="bg1"/>
                </a:solidFill>
              </a:rPr>
              <a:t>٩,٧٠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79369" y="4384136"/>
            <a:ext cx="2821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chemeClr val="bg1"/>
                </a:solidFill>
              </a:rPr>
              <a:t>٩,٧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302135" y="1777171"/>
            <a:ext cx="1084217" cy="83602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28263" y="2924834"/>
            <a:ext cx="1084217" cy="83602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80514" y="4312291"/>
            <a:ext cx="1084217" cy="83602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476303" y="2970554"/>
            <a:ext cx="666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/>
              <a:t>&gt;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7511141" y="1808271"/>
            <a:ext cx="666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/>
              <a:t>&lt;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7511141" y="4361900"/>
            <a:ext cx="666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=</a:t>
            </a:r>
            <a:endParaRPr lang="en-US" sz="4000" dirty="0"/>
          </a:p>
        </p:txBody>
      </p:sp>
      <p:sp>
        <p:nvSpPr>
          <p:cNvPr id="16" name="Oval 15"/>
          <p:cNvSpPr/>
          <p:nvPr/>
        </p:nvSpPr>
        <p:spPr>
          <a:xfrm>
            <a:off x="8921930" y="1755704"/>
            <a:ext cx="640080" cy="6108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351416" y="1716832"/>
            <a:ext cx="640080" cy="6108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627325" y="1711234"/>
            <a:ext cx="341811" cy="483948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6096000" y="1772660"/>
            <a:ext cx="341811" cy="483948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8948054" y="2952517"/>
            <a:ext cx="640080" cy="6108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090157" y="3054061"/>
            <a:ext cx="640080" cy="6108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627325" y="3016587"/>
            <a:ext cx="341811" cy="483948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5829295" y="3152973"/>
            <a:ext cx="341811" cy="483948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9969135" y="2968696"/>
            <a:ext cx="363583" cy="531839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149341" y="3093565"/>
            <a:ext cx="363583" cy="531839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378625" y="4385382"/>
            <a:ext cx="640080" cy="6108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964380" y="4274965"/>
            <a:ext cx="640080" cy="6108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/>
          <p:cNvSpPr/>
          <p:nvPr/>
        </p:nvSpPr>
        <p:spPr>
          <a:xfrm>
            <a:off x="543750" y="3210740"/>
            <a:ext cx="3608603" cy="241041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500" dirty="0" smtClean="0"/>
              <a:t>انتبه!!</a:t>
            </a:r>
          </a:p>
          <a:p>
            <a:pPr algn="ctr"/>
            <a:r>
              <a:rPr lang="ar-SA" sz="2500" dirty="0" smtClean="0">
                <a:solidFill>
                  <a:srgbClr val="FF0000"/>
                </a:solidFill>
              </a:rPr>
              <a:t>عدد المنازل العشرية غير متساوٍ نضع صفراً في منزلة الأجزاء من مئة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116677" y="4424260"/>
            <a:ext cx="341811" cy="483948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9672505" y="4312291"/>
            <a:ext cx="341811" cy="483948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411953" y="4357226"/>
            <a:ext cx="471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٠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10003158" y="4364405"/>
            <a:ext cx="363583" cy="531839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517282" y="4384136"/>
            <a:ext cx="363583" cy="531839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Arrow 34"/>
          <p:cNvSpPr/>
          <p:nvPr/>
        </p:nvSpPr>
        <p:spPr>
          <a:xfrm>
            <a:off x="4006481" y="4130906"/>
            <a:ext cx="1229548" cy="707400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0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 animBg="1"/>
      <p:bldP spid="33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65918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نٌشاهِدُ مَعاً  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19389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مقارنة الأعداد العشرية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0248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6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509451" y="1478168"/>
            <a:ext cx="69886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تَدْريباتُ الْكِتاب</a:t>
            </a:r>
            <a:r>
              <a:rPr lang="ar-SA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17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821577" y="561703"/>
            <a:ext cx="88479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C000"/>
                </a:solidFill>
              </a:rPr>
              <a:t>تَدْريبُ الْكِتاب س5 ص 73 </a:t>
            </a:r>
            <a:endParaRPr lang="en-US" sz="6000" b="1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531" y="1681711"/>
            <a:ext cx="10006149" cy="400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2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نَلْعَب  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9920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271739" y="92473"/>
            <a:ext cx="3047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فَريقُ الْعَمَل 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777537"/>
              </p:ext>
            </p:extLst>
          </p:nvPr>
        </p:nvGraphicFramePr>
        <p:xfrm>
          <a:off x="1288868" y="996725"/>
          <a:ext cx="9614264" cy="289560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807132">
                  <a:extLst>
                    <a:ext uri="{9D8B030D-6E8A-4147-A177-3AD203B41FA5}">
                      <a16:colId xmlns:a16="http://schemas.microsoft.com/office/drawing/2014/main" xmlns="" val="2910744203"/>
                    </a:ext>
                  </a:extLst>
                </a:gridCol>
                <a:gridCol w="4807132">
                  <a:extLst>
                    <a:ext uri="{9D8B030D-6E8A-4147-A177-3AD203B41FA5}">
                      <a16:colId xmlns:a16="http://schemas.microsoft.com/office/drawing/2014/main" xmlns="" val="16017022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مكان العمل 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المعلمة 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4535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3000" dirty="0" smtClean="0"/>
                        <a:t>بنات مراح رباح الثانوية 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3000" dirty="0" smtClean="0"/>
                        <a:t>1) أسيل سعيد جبرين الحسنات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583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3000" dirty="0" smtClean="0"/>
                        <a:t>أبو عمّار الأساسية المختلطة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3000" dirty="0" smtClean="0"/>
                        <a:t>2) رانية فتحي علي صبح 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4169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3000" dirty="0" smtClean="0"/>
                        <a:t>ذكور حسن مصطفى الأساسية 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3000" dirty="0" smtClean="0"/>
                        <a:t>3) منى عبدالله يوسف محمود 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4222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3000" dirty="0" smtClean="0"/>
                        <a:t>رياض الأقصى الأساسية المختلطة 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3000" dirty="0" smtClean="0"/>
                        <a:t>4) ياسمين موسى أحمد الأطرش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6081902"/>
                  </a:ext>
                </a:extLst>
              </a:tr>
            </a:tbl>
          </a:graphicData>
        </a:graphic>
      </p:graphicFrame>
      <p:sp>
        <p:nvSpPr>
          <p:cNvPr id="4" name="مربع نص 3"/>
          <p:cNvSpPr txBox="1"/>
          <p:nvPr/>
        </p:nvSpPr>
        <p:spPr>
          <a:xfrm>
            <a:off x="2910624" y="3966691"/>
            <a:ext cx="619473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C000"/>
                </a:solidFill>
              </a:rPr>
              <a:t>بإشراف الأستاذ عصام عبيد الله</a:t>
            </a:r>
            <a:endParaRPr lang="ar-SA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23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"/>
            <a:ext cx="12192000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18" y="3443847"/>
            <a:ext cx="2357059" cy="2357059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5403">
            <a:off x="8883258" y="932019"/>
            <a:ext cx="2013862" cy="2013862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2203268" y="966324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هيّا نَلْعَب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3564677" y="3606713"/>
            <a:ext cx="3775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hlinkClick r:id="rId5"/>
              </a:rPr>
              <a:t>اضغط هنا 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7" name="Left Arrow 6">
            <a:hlinkClick r:id="rId6"/>
          </p:cNvPr>
          <p:cNvSpPr/>
          <p:nvPr/>
        </p:nvSpPr>
        <p:spPr>
          <a:xfrm>
            <a:off x="6831874" y="3553097"/>
            <a:ext cx="3853543" cy="11887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4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الْمَهامُ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52378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-13063"/>
            <a:ext cx="359663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898177" y="404947"/>
            <a:ext cx="299100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4000" b="1" dirty="0" smtClean="0">
                <a:solidFill>
                  <a:srgbClr val="FF0000"/>
                </a:solidFill>
              </a:rPr>
              <a:t>نشاط تطبيقي</a:t>
            </a:r>
          </a:p>
          <a:p>
            <a:pPr algn="ctr">
              <a:lnSpc>
                <a:spcPct val="200000"/>
              </a:lnSpc>
            </a:pPr>
            <a:r>
              <a:rPr lang="ar-SA" sz="4400" b="1" dirty="0">
                <a:solidFill>
                  <a:schemeClr val="accent1">
                    <a:lumMod val="50000"/>
                  </a:schemeClr>
                </a:solidFill>
              </a:rPr>
              <a:t>حل </a:t>
            </a: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</a:rPr>
              <a:t>ورقة العمل</a:t>
            </a:r>
          </a:p>
          <a:p>
            <a:pPr algn="ctr">
              <a:lnSpc>
                <a:spcPct val="200000"/>
              </a:lnSpc>
            </a:pP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</a:rPr>
              <a:t>التالية</a:t>
            </a:r>
            <a:endParaRPr lang="en-US" sz="6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03" y="243258"/>
            <a:ext cx="7273639" cy="631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0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8"/>
          <a:stretch/>
        </p:blipFill>
        <p:spPr>
          <a:xfrm>
            <a:off x="9394943" y="0"/>
            <a:ext cx="2797057" cy="6858000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4898571" y="543594"/>
            <a:ext cx="4496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linkClick r:id="rId3"/>
              </a:rPr>
              <a:t>مُهِمْة أدائية :</a:t>
            </a:r>
            <a:endParaRPr lang="ar-SA" sz="7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769" y="543594"/>
            <a:ext cx="2667000" cy="171450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482600" y="2458072"/>
            <a:ext cx="8509000" cy="3987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9700" y="3071667"/>
            <a:ext cx="6654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 smtClean="0"/>
              <a:t>بمساعدة والدي أقوم بقياس أطوال جميع أفراد أسرتي باستخدام المتر، وأسجلها بوحدة المتر ثم أقوم بترتيبها ترتيباً تصاعدياً 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05098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8203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543593" y="352697"/>
            <a:ext cx="93900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وفقكم الله يا أبطال </a:t>
            </a:r>
          </a:p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أحسنتم </a:t>
            </a:r>
          </a:p>
          <a:p>
            <a:pPr algn="ctr"/>
            <a:endParaRPr lang="ar-SA" sz="6600" b="1" dirty="0" smtClean="0">
              <a:solidFill>
                <a:srgbClr val="C00000"/>
              </a:solidFill>
            </a:endParaRPr>
          </a:p>
          <a:p>
            <a:pPr algn="l"/>
            <a:r>
              <a:rPr lang="ar-SA" sz="8800" b="1" dirty="0" smtClean="0">
                <a:solidFill>
                  <a:schemeClr val="tx2"/>
                </a:solidFill>
              </a:rPr>
              <a:t>إلى اللقــــاء</a:t>
            </a:r>
            <a:endParaRPr lang="en-US" sz="8800" b="1" dirty="0">
              <a:solidFill>
                <a:schemeClr val="tx2"/>
              </a:solidFill>
            </a:endParaRPr>
          </a:p>
        </p:txBody>
      </p:sp>
      <p:sp>
        <p:nvSpPr>
          <p:cNvPr id="6" name="وجه ضاحك 5"/>
          <p:cNvSpPr/>
          <p:nvPr/>
        </p:nvSpPr>
        <p:spPr>
          <a:xfrm rot="20079790">
            <a:off x="463659" y="422227"/>
            <a:ext cx="1937396" cy="1720019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hlinkClick r:id="rId3" action="ppaction://hlinksldjump"/>
          </p:cNvPr>
          <p:cNvSpPr txBox="1"/>
          <p:nvPr/>
        </p:nvSpPr>
        <p:spPr>
          <a:xfrm>
            <a:off x="5095875" y="723901"/>
            <a:ext cx="2305050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عنوان الدرس </a:t>
            </a:r>
            <a:endParaRPr lang="ar-JO" sz="3200" b="1" dirty="0">
              <a:solidFill>
                <a:schemeClr val="tx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835" y="444502"/>
            <a:ext cx="1828801" cy="1664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مجموعة 9"/>
          <p:cNvGrpSpPr/>
          <p:nvPr/>
        </p:nvGrpSpPr>
        <p:grpSpPr>
          <a:xfrm>
            <a:off x="152400" y="222977"/>
            <a:ext cx="12192000" cy="6779522"/>
            <a:chOff x="1" y="78656"/>
            <a:chExt cx="9143999" cy="6801792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656"/>
              <a:ext cx="9143999" cy="680179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مربع نص 5">
              <a:hlinkClick r:id="rId6" action="ppaction://hlinksldjump"/>
            </p:cNvPr>
            <p:cNvSpPr txBox="1"/>
            <p:nvPr/>
          </p:nvSpPr>
          <p:spPr>
            <a:xfrm>
              <a:off x="7215174" y="428604"/>
              <a:ext cx="1928826" cy="52322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chemeClr val="tx1"/>
                  </a:solidFill>
                  <a:hlinkClick r:id="rId7" action="ppaction://hlinksldjump"/>
                </a:rPr>
                <a:t>تدريب الكتاب </a:t>
              </a:r>
              <a:endParaRPr lang="ar-JO" sz="2800" b="1" dirty="0">
                <a:solidFill>
                  <a:schemeClr val="tx1"/>
                </a:solidFill>
              </a:endParaRPr>
            </a:p>
          </p:txBody>
        </p:sp>
        <p:pic>
          <p:nvPicPr>
            <p:cNvPr id="7" name="صورة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64781" y="1715077"/>
              <a:ext cx="1519238" cy="252738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مربع نص 7">
            <a:hlinkClick r:id="rId9" action="ppaction://hlinksldjump"/>
          </p:cNvPr>
          <p:cNvSpPr txBox="1"/>
          <p:nvPr/>
        </p:nvSpPr>
        <p:spPr>
          <a:xfrm>
            <a:off x="9525024" y="2143116"/>
            <a:ext cx="1142976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0" action="ppaction://hlinksldjump"/>
              </a:rPr>
              <a:t>المهام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9" name="مربع نص 8">
            <a:hlinkClick r:id="rId11" action="ppaction://hlinksldjump"/>
          </p:cNvPr>
          <p:cNvSpPr txBox="1"/>
          <p:nvPr/>
        </p:nvSpPr>
        <p:spPr>
          <a:xfrm>
            <a:off x="7688156" y="2446010"/>
            <a:ext cx="107336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2" action="ppaction://hlinksldjump"/>
              </a:rPr>
              <a:t>الهدف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1" name="مربع نص 10">
            <a:hlinkClick r:id="rId9" action="ppaction://hlinksldjump"/>
          </p:cNvPr>
          <p:cNvSpPr txBox="1"/>
          <p:nvPr/>
        </p:nvSpPr>
        <p:spPr>
          <a:xfrm>
            <a:off x="804477" y="2184400"/>
            <a:ext cx="1857388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3" action="ppaction://hlinksldjump"/>
              </a:rPr>
              <a:t>لعبة تفاعلية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3" name="مربع نص 12">
            <a:hlinkClick r:id="rId14" action="ppaction://hlinksldjump"/>
          </p:cNvPr>
          <p:cNvSpPr txBox="1"/>
          <p:nvPr/>
        </p:nvSpPr>
        <p:spPr>
          <a:xfrm>
            <a:off x="4226636" y="2462681"/>
            <a:ext cx="1071570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4" action="ppaction://hlinksldjump"/>
              </a:rPr>
              <a:t>العرض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3" name="مربع نص 2">
            <a:hlinkClick r:id="" action="ppaction://noaction"/>
          </p:cNvPr>
          <p:cNvSpPr txBox="1"/>
          <p:nvPr/>
        </p:nvSpPr>
        <p:spPr>
          <a:xfrm>
            <a:off x="3395670" y="723900"/>
            <a:ext cx="1031081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  <a:hlinkClick r:id="rId15" action="ppaction://hlinksldjump"/>
              </a:rPr>
              <a:t>فيديو</a:t>
            </a:r>
            <a:endParaRPr lang="ar-JO" sz="3200" b="1" dirty="0">
              <a:solidFill>
                <a:schemeClr val="tx1"/>
              </a:solidFill>
            </a:endParaRPr>
          </a:p>
        </p:txBody>
      </p:sp>
      <p:sp>
        <p:nvSpPr>
          <p:cNvPr id="14" name="مربع نص 13">
            <a:hlinkClick r:id="rId9" action="ppaction://hlinksldjump"/>
          </p:cNvPr>
          <p:cNvSpPr txBox="1"/>
          <p:nvPr/>
        </p:nvSpPr>
        <p:spPr>
          <a:xfrm>
            <a:off x="5441899" y="1047065"/>
            <a:ext cx="193142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1" action="ppaction://hlinksldjump"/>
              </a:rPr>
              <a:t>عنوان الدرس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5" name="مربع نص 14">
            <a:hlinkClick r:id="rId6" action="ppaction://hlinksldjump"/>
          </p:cNvPr>
          <p:cNvSpPr txBox="1"/>
          <p:nvPr/>
        </p:nvSpPr>
        <p:spPr>
          <a:xfrm>
            <a:off x="594572" y="222977"/>
            <a:ext cx="2571768" cy="52150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نشاط كاشف </a:t>
            </a:r>
            <a:endParaRPr lang="ar-JO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16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1206690" y="1804740"/>
            <a:ext cx="97786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عِنْوانُ الدَّرْس</a:t>
            </a:r>
          </a:p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مقارنة الكسور والأعداد العشرية وترتيبها 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763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2833738" y="1804740"/>
            <a:ext cx="652454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الهَــــدَف</a:t>
            </a:r>
          </a:p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أن يقارن الطالب بين الكسور</a:t>
            </a:r>
          </a:p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والأعداد العشرية 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092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679269" y="1478168"/>
            <a:ext cx="659674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نَشاط كاشف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2792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3589" y="692331"/>
            <a:ext cx="102151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>
                <a:solidFill>
                  <a:schemeClr val="bg1"/>
                </a:solidFill>
              </a:rPr>
              <a:t> </a:t>
            </a:r>
            <a:r>
              <a:rPr lang="ar-SA" sz="4000" dirty="0" smtClean="0">
                <a:solidFill>
                  <a:schemeClr val="bg1"/>
                </a:solidFill>
              </a:rPr>
              <a:t>تذكر عزيزي الطالب أنه عند مقارنة الأعداد الكسرية :</a:t>
            </a:r>
          </a:p>
          <a:p>
            <a:endParaRPr lang="ar-SA" sz="4000" dirty="0" smtClean="0">
              <a:solidFill>
                <a:schemeClr val="bg1"/>
              </a:solidFill>
            </a:endParaRPr>
          </a:p>
          <a:p>
            <a:pPr marL="742950" indent="-742950">
              <a:buAutoNum type="arabicParenR"/>
            </a:pPr>
            <a:r>
              <a:rPr lang="ar-SA" sz="4000" dirty="0" smtClean="0">
                <a:solidFill>
                  <a:schemeClr val="bg1"/>
                </a:solidFill>
              </a:rPr>
              <a:t>نقارن </a:t>
            </a:r>
            <a:r>
              <a:rPr lang="ar-SA" sz="4000" dirty="0" smtClean="0">
                <a:solidFill>
                  <a:srgbClr val="FF0000"/>
                </a:solidFill>
              </a:rPr>
              <a:t>الأعداد الصحيحة </a:t>
            </a:r>
            <a:r>
              <a:rPr lang="ar-SA" sz="4000" dirty="0" smtClean="0">
                <a:solidFill>
                  <a:schemeClr val="bg1"/>
                </a:solidFill>
              </a:rPr>
              <a:t>أولاً .</a:t>
            </a:r>
          </a:p>
          <a:p>
            <a:pPr marL="742950" indent="-742950">
              <a:buAutoNum type="arabicParenR"/>
            </a:pPr>
            <a:r>
              <a:rPr lang="ar-SA" sz="4000" dirty="0" smtClean="0">
                <a:solidFill>
                  <a:schemeClr val="bg1"/>
                </a:solidFill>
              </a:rPr>
              <a:t>اذا تساوت الأعداد الصحيحة نقارن </a:t>
            </a:r>
            <a:r>
              <a:rPr lang="ar-SA" sz="4000" dirty="0" smtClean="0">
                <a:solidFill>
                  <a:srgbClr val="FF0000"/>
                </a:solidFill>
              </a:rPr>
              <a:t>الكسور</a:t>
            </a:r>
            <a:r>
              <a:rPr lang="ar-SA" sz="4000" dirty="0" smtClean="0">
                <a:solidFill>
                  <a:schemeClr val="bg1"/>
                </a:solidFill>
              </a:rPr>
              <a:t> كالتالي: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4807131" y="4153989"/>
            <a:ext cx="3657600" cy="16589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7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5000" u="sng" dirty="0" smtClean="0"/>
              <a:t>مقارنة الكسور </a:t>
            </a:r>
            <a:endParaRPr lang="en-US" sz="5000" u="sng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118578" y="936978"/>
            <a:ext cx="11289" cy="6208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1992489" y="1557867"/>
            <a:ext cx="8274756" cy="1354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0267245" y="1693333"/>
            <a:ext cx="0" cy="5192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992489" y="1557867"/>
            <a:ext cx="0" cy="5192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129867" y="1625600"/>
            <a:ext cx="0" cy="5192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662" y="2348088"/>
            <a:ext cx="2053146" cy="76393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2003778" y="2952044"/>
            <a:ext cx="0" cy="5192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129867" y="2952044"/>
            <a:ext cx="0" cy="5192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934222" y="2952044"/>
            <a:ext cx="0" cy="5192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813" y="2246753"/>
            <a:ext cx="2140373" cy="7241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065" y="2144889"/>
            <a:ext cx="2181283" cy="8071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1867" y="3715983"/>
            <a:ext cx="1805941" cy="12849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1956" y="3726336"/>
            <a:ext cx="2108023" cy="9257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1085" y="3759199"/>
            <a:ext cx="1656841" cy="801512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5881511" y="4662310"/>
            <a:ext cx="0" cy="5192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9951155" y="4921955"/>
            <a:ext cx="0" cy="5192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94044" y="5495227"/>
            <a:ext cx="2163764" cy="11519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5200" y="5323686"/>
            <a:ext cx="2220913" cy="105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9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191545" y="1433513"/>
            <a:ext cx="7692684" cy="47060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429" y="274639"/>
            <a:ext cx="9056914" cy="1000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1544" y="560388"/>
            <a:ext cx="533400" cy="428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8961" y="1801855"/>
            <a:ext cx="543153" cy="781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8961" y="3395684"/>
            <a:ext cx="543153" cy="781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9189" y="4877265"/>
            <a:ext cx="5429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7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245</Words>
  <Application>Microsoft Office PowerPoint</Application>
  <PresentationFormat>Personnalisé</PresentationFormat>
  <Paragraphs>77</Paragraphs>
  <Slides>24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نسق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داود ابو مويس</Manager>
  <Company>الملتقى التربوي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بوربوينت الصف الرابع رياضيات درس مقارنة الكسور والأعداد العشرية الفصل الثاني الوحدة التاسعة</dc:title>
  <dc:subject>بوربوينت درس مقارنة الكسور والأعداد العشرية الصف الرابع الفصل الثاني الوحدة التاسعة</dc:subject>
  <dc:creator>الملتقى التربوي</dc:creator>
  <cp:keywords>رياضيات; الصف الرابع</cp:keywords>
  <dc:description>بوربوينت رياضيات الصف الرابع الفصل الثاني الوحدة التاسعة درس مقارنة الكسور والأعداد العشرية</dc:description>
  <cp:lastModifiedBy>HDNL2GSR557</cp:lastModifiedBy>
  <cp:revision>37</cp:revision>
  <dcterms:created xsi:type="dcterms:W3CDTF">2021-03-08T07:44:21Z</dcterms:created>
  <dcterms:modified xsi:type="dcterms:W3CDTF">2021-03-09T00:59:38Z</dcterms:modified>
  <cp:category>الرياضيات; الصف الرابع الاساسي; الفصل الدراسي الثاني</cp:category>
</cp:coreProperties>
</file>