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0" r:id="rId2"/>
    <p:sldId id="290" r:id="rId3"/>
    <p:sldId id="258" r:id="rId4"/>
    <p:sldId id="259" r:id="rId5"/>
    <p:sldId id="281" r:id="rId6"/>
    <p:sldId id="265" r:id="rId7"/>
    <p:sldId id="284" r:id="rId8"/>
    <p:sldId id="283" r:id="rId9"/>
    <p:sldId id="272" r:id="rId10"/>
    <p:sldId id="285" r:id="rId11"/>
    <p:sldId id="286" r:id="rId12"/>
    <p:sldId id="288" r:id="rId13"/>
    <p:sldId id="276" r:id="rId14"/>
    <p:sldId id="280" r:id="rId15"/>
    <p:sldId id="271" r:id="rId16"/>
    <p:sldId id="275" r:id="rId17"/>
    <p:sldId id="273" r:id="rId18"/>
    <p:sldId id="270" r:id="rId19"/>
    <p:sldId id="274" r:id="rId20"/>
    <p:sldId id="268" r:id="rId21"/>
    <p:sldId id="289" r:id="rId22"/>
    <p:sldId id="267" r:id="rId23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A1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-77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37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853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73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554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55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381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736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94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46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647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040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4115D-FD7E-4B8B-A2B8-936EB9BF78A8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782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pal.net/library/?app=content.list&amp;level=4&amp;semester=2&amp;subject=2&amp;type=5&amp;submit=submit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SRsEgksf0g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ethlehemdoe-my.sharepoint.com/:p:/g/personal/415058882_bethlehem_edu_ps/ERRMMT4Jc25FvlPoDmRSvLwBWHW8nTVPuZRu_1ma3SQFqw?e=TlR9F8" TargetMode="External"/><Relationship Id="rId5" Type="http://schemas.openxmlformats.org/officeDocument/2006/relationships/hyperlink" Target="https://www.wepal.net/library/?app=content.list&amp;level=4&amp;semester=2&amp;subject=2&amp;type=2&amp;submit=submit" TargetMode="Externa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hyperlink" Target="https://www.wepal.net/library/?app=content.list&amp;level=4&amp;semester=2&amp;subject=2&amp;type=2&amp;submit=submi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slide" Target="slide17.xml"/><Relationship Id="rId3" Type="http://schemas.openxmlformats.org/officeDocument/2006/relationships/slide" Target="slide3.xml"/><Relationship Id="rId7" Type="http://schemas.openxmlformats.org/officeDocument/2006/relationships/slide" Target="slide15.xml"/><Relationship Id="rId12" Type="http://schemas.openxmlformats.org/officeDocument/2006/relationships/slide" Target="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slide" Target="slide22.xml"/><Relationship Id="rId11" Type="http://schemas.openxmlformats.org/officeDocument/2006/relationships/slide" Target="slide4.xml"/><Relationship Id="rId5" Type="http://schemas.openxmlformats.org/officeDocument/2006/relationships/image" Target="../media/image4.jpeg"/><Relationship Id="rId15" Type="http://schemas.openxmlformats.org/officeDocument/2006/relationships/slide" Target="slide13.xml"/><Relationship Id="rId10" Type="http://schemas.openxmlformats.org/officeDocument/2006/relationships/slide" Target="slide19.xml"/><Relationship Id="rId4" Type="http://schemas.openxmlformats.org/officeDocument/2006/relationships/image" Target="../media/image3.emf"/><Relationship Id="rId9" Type="http://schemas.openxmlformats.org/officeDocument/2006/relationships/slide" Target="slide9.xml"/><Relationship Id="rId1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pal.net/library/?app=content.list&amp;level=4&amp;semester=2&amp;subject=2&amp;type=2&amp;submit=submit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0" y="104503"/>
            <a:ext cx="12113959" cy="67461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مستطيل 1"/>
          <p:cNvSpPr/>
          <p:nvPr/>
        </p:nvSpPr>
        <p:spPr>
          <a:xfrm>
            <a:off x="1332412" y="1478168"/>
            <a:ext cx="5447212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الرِّياضِيّات</a:t>
            </a:r>
            <a:r>
              <a:rPr lang="ar-S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585598" y="3163277"/>
            <a:ext cx="30235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 smtClean="0">
                <a:ln/>
                <a:solidFill>
                  <a:schemeClr val="accent4"/>
                </a:solidFill>
                <a:effectLst/>
              </a:rPr>
              <a:t>الصَّفُّ الرابع</a:t>
            </a:r>
            <a:endParaRPr lang="ar-SA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7619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764" y="435468"/>
            <a:ext cx="10280469" cy="276184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095999" y="490808"/>
            <a:ext cx="1611086" cy="548640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loud 11"/>
          <p:cNvSpPr/>
          <p:nvPr/>
        </p:nvSpPr>
        <p:spPr>
          <a:xfrm>
            <a:off x="2259874" y="477745"/>
            <a:ext cx="431075" cy="561703"/>
          </a:xfrm>
          <a:prstGeom prst="cloud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ج</a:t>
            </a:r>
            <a:endParaRPr lang="en-US" dirty="0"/>
          </a:p>
        </p:txBody>
      </p:sp>
      <p:sp>
        <p:nvSpPr>
          <p:cNvPr id="13" name="Cloud 12"/>
          <p:cNvSpPr/>
          <p:nvPr/>
        </p:nvSpPr>
        <p:spPr>
          <a:xfrm>
            <a:off x="6938551" y="536527"/>
            <a:ext cx="796835" cy="561703"/>
          </a:xfrm>
          <a:prstGeom prst="cloud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loud 13"/>
          <p:cNvSpPr/>
          <p:nvPr/>
        </p:nvSpPr>
        <p:spPr>
          <a:xfrm>
            <a:off x="4595948" y="892079"/>
            <a:ext cx="796835" cy="561703"/>
          </a:xfrm>
          <a:prstGeom prst="cloud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loud 14"/>
          <p:cNvSpPr/>
          <p:nvPr/>
        </p:nvSpPr>
        <p:spPr>
          <a:xfrm>
            <a:off x="7707084" y="968554"/>
            <a:ext cx="418013" cy="561702"/>
          </a:xfrm>
          <a:prstGeom prst="cloud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618412" y="1907177"/>
            <a:ext cx="1139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 smtClean="0"/>
              <a:t>٠,٧</a:t>
            </a:r>
            <a:endParaRPr lang="en-US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3618412" y="2579914"/>
            <a:ext cx="1139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 smtClean="0"/>
              <a:t>٠,٥</a:t>
            </a:r>
            <a:endParaRPr lang="en-US" sz="40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0783" y="3298370"/>
            <a:ext cx="5505450" cy="92093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764" y="3298371"/>
            <a:ext cx="4648202" cy="201057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618412" y="4739294"/>
            <a:ext cx="862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 smtClean="0"/>
              <a:t>٢</a:t>
            </a:r>
            <a:endParaRPr lang="en-US" sz="4000" dirty="0"/>
          </a:p>
        </p:txBody>
      </p:sp>
      <p:sp>
        <p:nvSpPr>
          <p:cNvPr id="21" name="TextBox 20"/>
          <p:cNvSpPr txBox="1"/>
          <p:nvPr/>
        </p:nvSpPr>
        <p:spPr>
          <a:xfrm>
            <a:off x="1422491" y="4227606"/>
            <a:ext cx="862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 smtClean="0"/>
              <a:t>٠</a:t>
            </a:r>
            <a:endParaRPr lang="en-US" sz="4000" dirty="0"/>
          </a:p>
        </p:txBody>
      </p:sp>
      <p:sp>
        <p:nvSpPr>
          <p:cNvPr id="22" name="TextBox 21"/>
          <p:cNvSpPr txBox="1"/>
          <p:nvPr/>
        </p:nvSpPr>
        <p:spPr>
          <a:xfrm>
            <a:off x="3660323" y="4191156"/>
            <a:ext cx="862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 smtClean="0"/>
              <a:t>٥</a:t>
            </a:r>
            <a:endParaRPr lang="en-US" sz="4000" dirty="0"/>
          </a:p>
        </p:txBody>
      </p:sp>
      <p:sp>
        <p:nvSpPr>
          <p:cNvPr id="23" name="TextBox 22"/>
          <p:cNvSpPr txBox="1"/>
          <p:nvPr/>
        </p:nvSpPr>
        <p:spPr>
          <a:xfrm>
            <a:off x="1422491" y="3762278"/>
            <a:ext cx="862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 smtClean="0"/>
              <a:t>٠</a:t>
            </a:r>
            <a:endParaRPr lang="en-US" sz="4000" dirty="0"/>
          </a:p>
        </p:txBody>
      </p:sp>
      <p:sp>
        <p:nvSpPr>
          <p:cNvPr id="24" name="TextBox 23"/>
          <p:cNvSpPr txBox="1"/>
          <p:nvPr/>
        </p:nvSpPr>
        <p:spPr>
          <a:xfrm>
            <a:off x="3618412" y="3799746"/>
            <a:ext cx="862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/>
              <a:t>٧</a:t>
            </a:r>
            <a:endParaRPr lang="en-US" sz="4000" dirty="0"/>
          </a:p>
        </p:txBody>
      </p:sp>
      <p:sp>
        <p:nvSpPr>
          <p:cNvPr id="25" name="TextBox 24"/>
          <p:cNvSpPr txBox="1"/>
          <p:nvPr/>
        </p:nvSpPr>
        <p:spPr>
          <a:xfrm>
            <a:off x="1422491" y="4768274"/>
            <a:ext cx="862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 smtClean="0"/>
              <a:t>٠</a:t>
            </a:r>
            <a:endParaRPr lang="en-US" sz="4000" dirty="0"/>
          </a:p>
        </p:txBody>
      </p:sp>
      <p:sp>
        <p:nvSpPr>
          <p:cNvPr id="26" name="TextBox 25"/>
          <p:cNvSpPr txBox="1"/>
          <p:nvPr/>
        </p:nvSpPr>
        <p:spPr>
          <a:xfrm>
            <a:off x="5852160" y="4507632"/>
            <a:ext cx="538407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5000" dirty="0" smtClean="0">
                <a:solidFill>
                  <a:srgbClr val="FFFF00"/>
                </a:solidFill>
              </a:rPr>
              <a:t> ٠,٧-  ٠,٥ = ٠,٢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59541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92" y="0"/>
            <a:ext cx="12192000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966651" y="561703"/>
            <a:ext cx="107028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b="1" dirty="0" smtClean="0">
                <a:solidFill>
                  <a:srgbClr val="FFC000"/>
                </a:solidFill>
              </a:rPr>
              <a:t>والآن هيّا بنا نجد ناتج طرح </a:t>
            </a:r>
            <a:r>
              <a:rPr lang="ar-SA" sz="4000" b="1" dirty="0" smtClean="0">
                <a:solidFill>
                  <a:schemeClr val="bg1"/>
                </a:solidFill>
              </a:rPr>
              <a:t>٠,٧ – ٠,٢</a:t>
            </a:r>
            <a:r>
              <a:rPr lang="ar-SA" sz="4000" b="1" dirty="0" smtClean="0">
                <a:solidFill>
                  <a:srgbClr val="FFC000"/>
                </a:solidFill>
              </a:rPr>
              <a:t> بالاستعانة بخط الأعداد</a:t>
            </a:r>
            <a:endParaRPr lang="en-US" sz="4000" b="1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63150" y="1606731"/>
            <a:ext cx="2488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462" y="2445527"/>
            <a:ext cx="9287692" cy="70647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255917" y="3238065"/>
            <a:ext cx="7184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000" dirty="0" smtClean="0">
                <a:solidFill>
                  <a:schemeClr val="bg1"/>
                </a:solidFill>
              </a:rPr>
              <a:t>٠,٢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23511" y="3232797"/>
            <a:ext cx="7184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000" dirty="0" smtClean="0">
                <a:solidFill>
                  <a:schemeClr val="bg1"/>
                </a:solidFill>
              </a:rPr>
              <a:t>٠,٣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90951" y="3257659"/>
            <a:ext cx="7184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000" dirty="0" smtClean="0">
                <a:solidFill>
                  <a:schemeClr val="bg1"/>
                </a:solidFill>
              </a:rPr>
              <a:t>٠,٤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83434" y="3257659"/>
            <a:ext cx="7184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000" dirty="0" smtClean="0">
                <a:solidFill>
                  <a:schemeClr val="bg1"/>
                </a:solidFill>
              </a:rPr>
              <a:t>٠,٥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24747" y="3304401"/>
            <a:ext cx="7184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000" dirty="0" smtClean="0">
                <a:solidFill>
                  <a:schemeClr val="bg1"/>
                </a:solidFill>
              </a:rPr>
              <a:t>٠,٦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19261" y="3297724"/>
            <a:ext cx="7184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000" dirty="0" smtClean="0">
                <a:solidFill>
                  <a:schemeClr val="bg1"/>
                </a:solidFill>
              </a:rPr>
              <a:t>٠,٧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894321" y="3304401"/>
            <a:ext cx="7184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000" dirty="0" smtClean="0">
                <a:solidFill>
                  <a:schemeClr val="bg1"/>
                </a:solidFill>
              </a:rPr>
              <a:t>٠,٨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863150" y="3344466"/>
            <a:ext cx="7184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000" dirty="0" smtClean="0">
                <a:solidFill>
                  <a:schemeClr val="bg1"/>
                </a:solidFill>
              </a:rPr>
              <a:t>٠,٩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65614" y="3245098"/>
            <a:ext cx="7184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000" dirty="0" smtClean="0">
                <a:solidFill>
                  <a:schemeClr val="bg1"/>
                </a:solidFill>
              </a:rPr>
              <a:t>٠,١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33" name="Curved Down Arrow 32"/>
          <p:cNvSpPr/>
          <p:nvPr/>
        </p:nvSpPr>
        <p:spPr>
          <a:xfrm>
            <a:off x="2090057" y="1489166"/>
            <a:ext cx="5747662" cy="956361"/>
          </a:xfrm>
          <a:prstGeom prst="curved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Curved Down Arrow 37"/>
          <p:cNvSpPr/>
          <p:nvPr/>
        </p:nvSpPr>
        <p:spPr>
          <a:xfrm flipH="1" flipV="1">
            <a:off x="5946865" y="3851722"/>
            <a:ext cx="1726481" cy="763450"/>
          </a:xfrm>
          <a:prstGeom prst="curved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5460273" y="2104200"/>
            <a:ext cx="964473" cy="2145844"/>
          </a:xfrm>
          <a:prstGeom prst="ellipse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719652" y="5041214"/>
            <a:ext cx="51217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 smtClean="0">
                <a:solidFill>
                  <a:schemeClr val="bg1"/>
                </a:solidFill>
              </a:rPr>
              <a:t>٠,٧ – ٠,٢ = </a:t>
            </a:r>
            <a:r>
              <a:rPr lang="ar-SA" sz="4000" b="1" dirty="0" smtClean="0">
                <a:solidFill>
                  <a:srgbClr val="FFFF00"/>
                </a:solidFill>
              </a:rPr>
              <a:t>٠,٥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73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3" grpId="0" animBg="1"/>
      <p:bldP spid="38" grpId="0" animBg="1"/>
      <p:bldP spid="39" grpId="0" animBg="1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32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0968" y="593837"/>
            <a:ext cx="102935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 smtClean="0">
                <a:solidFill>
                  <a:schemeClr val="bg1"/>
                </a:solidFill>
              </a:rPr>
              <a:t>والآن جد ناتج </a:t>
            </a:r>
            <a:r>
              <a:rPr lang="ar-SA" sz="4000" dirty="0" smtClean="0">
                <a:solidFill>
                  <a:srgbClr val="FFFF00"/>
                </a:solidFill>
              </a:rPr>
              <a:t>٠,٨</a:t>
            </a:r>
            <a:r>
              <a:rPr lang="ar-SA" sz="4000" dirty="0" smtClean="0">
                <a:solidFill>
                  <a:schemeClr val="bg1"/>
                </a:solidFill>
              </a:rPr>
              <a:t> </a:t>
            </a:r>
            <a:r>
              <a:rPr lang="ar-SA" sz="4000" dirty="0" smtClean="0">
                <a:solidFill>
                  <a:srgbClr val="FFFF00"/>
                </a:solidFill>
              </a:rPr>
              <a:t>– ٠,١٤</a:t>
            </a:r>
            <a:r>
              <a:rPr lang="ar-SA" sz="4000" dirty="0" smtClean="0">
                <a:solidFill>
                  <a:schemeClr val="bg1"/>
                </a:solidFill>
              </a:rPr>
              <a:t> وأتحقق من صحة الحل :</a:t>
            </a:r>
          </a:p>
          <a:p>
            <a:endParaRPr lang="ar-SA" sz="4000" dirty="0" smtClean="0">
              <a:solidFill>
                <a:schemeClr val="bg1"/>
              </a:solidFill>
            </a:endParaRPr>
          </a:p>
          <a:p>
            <a:r>
              <a:rPr lang="ar-SA" sz="4000" dirty="0" smtClean="0">
                <a:solidFill>
                  <a:schemeClr val="bg1"/>
                </a:solidFill>
              </a:rPr>
              <a:t> 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7196" y="2206574"/>
            <a:ext cx="4297680" cy="25520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37258" y="4059072"/>
            <a:ext cx="1175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 smtClean="0"/>
              <a:t>٦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5174011" y="2800512"/>
            <a:ext cx="1175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 smtClean="0"/>
              <a:t>٠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7697980" y="3444898"/>
            <a:ext cx="1175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 smtClean="0"/>
              <a:t>٤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7697980" y="2754286"/>
            <a:ext cx="1175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 smtClean="0"/>
              <a:t>٠</a:t>
            </a:r>
            <a:endParaRPr lang="en-US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5186646" y="3394450"/>
            <a:ext cx="1175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 smtClean="0"/>
              <a:t>٠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6561601" y="4027217"/>
            <a:ext cx="1175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 smtClean="0"/>
              <a:t>٦</a:t>
            </a:r>
            <a:endParaRPr lang="en-US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6530477" y="3422998"/>
            <a:ext cx="1175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 smtClean="0"/>
              <a:t>١</a:t>
            </a:r>
            <a:endParaRPr lang="en-US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5167007" y="4029888"/>
            <a:ext cx="1175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 smtClean="0"/>
              <a:t>٠</a:t>
            </a:r>
            <a:endParaRPr lang="en-US" sz="4000" dirty="0"/>
          </a:p>
        </p:txBody>
      </p:sp>
      <p:sp>
        <p:nvSpPr>
          <p:cNvPr id="16" name="TextBox 15"/>
          <p:cNvSpPr txBox="1"/>
          <p:nvPr/>
        </p:nvSpPr>
        <p:spPr>
          <a:xfrm>
            <a:off x="6892095" y="2838559"/>
            <a:ext cx="7184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 smtClean="0"/>
              <a:t>٨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11017364" y="3185460"/>
            <a:ext cx="434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-</a:t>
            </a:r>
            <a:endParaRPr lang="en-US" dirty="0"/>
          </a:p>
        </p:txBody>
      </p:sp>
      <p:sp>
        <p:nvSpPr>
          <p:cNvPr id="18" name="Minus 17"/>
          <p:cNvSpPr/>
          <p:nvPr/>
        </p:nvSpPr>
        <p:spPr>
          <a:xfrm>
            <a:off x="9253980" y="3444898"/>
            <a:ext cx="442470" cy="557771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77100" y="2422356"/>
            <a:ext cx="1175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 smtClean="0"/>
              <a:t>٧</a:t>
            </a:r>
            <a:endParaRPr lang="en-US" sz="4000" dirty="0"/>
          </a:p>
        </p:txBody>
      </p:sp>
      <p:sp>
        <p:nvSpPr>
          <p:cNvPr id="22" name="TextBox 21"/>
          <p:cNvSpPr txBox="1"/>
          <p:nvPr/>
        </p:nvSpPr>
        <p:spPr>
          <a:xfrm>
            <a:off x="8324296" y="2781992"/>
            <a:ext cx="273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 smtClean="0"/>
              <a:t>١</a:t>
            </a:r>
            <a:endParaRPr lang="en-US" sz="4000" dirty="0"/>
          </a:p>
        </p:txBody>
      </p:sp>
      <p:cxnSp>
        <p:nvCxnSpPr>
          <p:cNvPr id="24" name="Straight Connector 23"/>
          <p:cNvCxnSpPr>
            <a:stCxn id="11" idx="1"/>
          </p:cNvCxnSpPr>
          <p:nvPr/>
        </p:nvCxnSpPr>
        <p:spPr>
          <a:xfrm flipH="1">
            <a:off x="7048389" y="3108229"/>
            <a:ext cx="649591" cy="842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Left Arrow 26"/>
          <p:cNvSpPr/>
          <p:nvPr/>
        </p:nvSpPr>
        <p:spPr>
          <a:xfrm>
            <a:off x="9851348" y="2684424"/>
            <a:ext cx="1780903" cy="681886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0" name="Cloud 29"/>
          <p:cNvSpPr/>
          <p:nvPr/>
        </p:nvSpPr>
        <p:spPr>
          <a:xfrm>
            <a:off x="9293705" y="1503379"/>
            <a:ext cx="2730137" cy="83307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9440934" y="1641474"/>
            <a:ext cx="243567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500" dirty="0" smtClean="0"/>
              <a:t>عناصر عملية الطرح </a:t>
            </a:r>
            <a:endParaRPr lang="en-US" sz="2500" dirty="0"/>
          </a:p>
        </p:txBody>
      </p:sp>
      <p:sp>
        <p:nvSpPr>
          <p:cNvPr id="37" name="Left Arrow 36"/>
          <p:cNvSpPr/>
          <p:nvPr/>
        </p:nvSpPr>
        <p:spPr>
          <a:xfrm>
            <a:off x="9900081" y="3392407"/>
            <a:ext cx="1780903" cy="681886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008067" y="2758962"/>
            <a:ext cx="164700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500" dirty="0" smtClean="0">
                <a:solidFill>
                  <a:srgbClr val="FF0000"/>
                </a:solidFill>
              </a:rPr>
              <a:t>المطروح منه </a:t>
            </a:r>
            <a:endParaRPr lang="en-US" sz="2500" dirty="0">
              <a:solidFill>
                <a:srgbClr val="FF0000"/>
              </a:solidFill>
            </a:endParaRPr>
          </a:p>
        </p:txBody>
      </p:sp>
      <p:sp>
        <p:nvSpPr>
          <p:cNvPr id="39" name="Left Arrow 38"/>
          <p:cNvSpPr/>
          <p:nvPr/>
        </p:nvSpPr>
        <p:spPr>
          <a:xfrm>
            <a:off x="9874014" y="4056504"/>
            <a:ext cx="1780903" cy="681886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0306811" y="3504236"/>
            <a:ext cx="113590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500" dirty="0" smtClean="0">
                <a:solidFill>
                  <a:srgbClr val="FF0000"/>
                </a:solidFill>
              </a:rPr>
              <a:t>المطروح</a:t>
            </a:r>
            <a:endParaRPr lang="en-US" sz="2500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900081" y="4115945"/>
            <a:ext cx="154263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500" dirty="0" smtClean="0">
                <a:solidFill>
                  <a:srgbClr val="FF0000"/>
                </a:solidFill>
              </a:rPr>
              <a:t>ناتج الطرح</a:t>
            </a:r>
            <a:endParaRPr lang="en-US" sz="2500" dirty="0">
              <a:solidFill>
                <a:srgbClr val="FF0000"/>
              </a:solidFill>
            </a:endParaRPr>
          </a:p>
        </p:txBody>
      </p:sp>
      <p:sp>
        <p:nvSpPr>
          <p:cNvPr id="43" name="Cloud 42"/>
          <p:cNvSpPr/>
          <p:nvPr/>
        </p:nvSpPr>
        <p:spPr>
          <a:xfrm>
            <a:off x="1846904" y="1641474"/>
            <a:ext cx="2730137" cy="83307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2357611" y="1678768"/>
            <a:ext cx="1479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smtClean="0"/>
              <a:t>التحقق</a:t>
            </a:r>
            <a:endParaRPr lang="en-US" sz="4000" dirty="0"/>
          </a:p>
        </p:txBody>
      </p:sp>
      <p:sp>
        <p:nvSpPr>
          <p:cNvPr id="45" name="TextBox 44"/>
          <p:cNvSpPr txBox="1"/>
          <p:nvPr/>
        </p:nvSpPr>
        <p:spPr>
          <a:xfrm>
            <a:off x="1500387" y="2422356"/>
            <a:ext cx="35920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 smtClean="0">
                <a:solidFill>
                  <a:schemeClr val="bg1"/>
                </a:solidFill>
              </a:rPr>
              <a:t>        ٠,٦٦</a:t>
            </a:r>
          </a:p>
          <a:p>
            <a:r>
              <a:rPr lang="ar-SA" sz="4000" dirty="0" smtClean="0">
                <a:solidFill>
                  <a:schemeClr val="bg1"/>
                </a:solidFill>
              </a:rPr>
              <a:t>+      ٠,١٤</a:t>
            </a:r>
          </a:p>
          <a:p>
            <a:r>
              <a:rPr lang="ar-SA" sz="4000" dirty="0" smtClean="0">
                <a:solidFill>
                  <a:schemeClr val="bg1"/>
                </a:solidFill>
              </a:rPr>
              <a:t>_________</a:t>
            </a:r>
          </a:p>
          <a:p>
            <a:r>
              <a:rPr lang="ar-SA" sz="4000" dirty="0">
                <a:solidFill>
                  <a:schemeClr val="bg1"/>
                </a:solidFill>
              </a:rPr>
              <a:t> </a:t>
            </a:r>
            <a:r>
              <a:rPr lang="ar-SA" sz="4000" dirty="0" smtClean="0">
                <a:solidFill>
                  <a:schemeClr val="bg1"/>
                </a:solidFill>
              </a:rPr>
              <a:t>       </a:t>
            </a:r>
            <a:r>
              <a:rPr lang="ar-SA" sz="4000" dirty="0" smtClean="0">
                <a:solidFill>
                  <a:srgbClr val="FF0000"/>
                </a:solidFill>
              </a:rPr>
              <a:t>٠,٨٠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879515" y="4953025"/>
            <a:ext cx="5595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 smtClean="0">
                <a:solidFill>
                  <a:srgbClr val="FFFF00"/>
                </a:solidFill>
              </a:rPr>
              <a:t>٠,٨ – ٠,١٤ = </a:t>
            </a:r>
            <a:r>
              <a:rPr lang="ar-SA" sz="4000" dirty="0" smtClean="0">
                <a:solidFill>
                  <a:srgbClr val="FF0000"/>
                </a:solidFill>
              </a:rPr>
              <a:t>٠,٦٦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6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 animBg="1"/>
      <p:bldP spid="19" grpId="0"/>
      <p:bldP spid="22" grpId="0"/>
      <p:bldP spid="27" grpId="0" animBg="1"/>
      <p:bldP spid="30" grpId="0" animBg="1"/>
      <p:bldP spid="31" grpId="0"/>
      <p:bldP spid="37" grpId="0" animBg="1"/>
      <p:bldP spid="38" grpId="0"/>
      <p:bldP spid="39" grpId="0" animBg="1"/>
      <p:bldP spid="41" grpId="0"/>
      <p:bldP spid="42" grpId="0"/>
      <p:bldP spid="43" grpId="0" animBg="1"/>
      <p:bldP spid="44" grpId="0"/>
      <p:bldP spid="45" grpId="0"/>
      <p:bldP spid="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11870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مستطيل 3"/>
          <p:cNvSpPr/>
          <p:nvPr/>
        </p:nvSpPr>
        <p:spPr>
          <a:xfrm>
            <a:off x="283028" y="1622887"/>
            <a:ext cx="7659189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oto Naskh Arabic UI"/>
              </a:rPr>
              <a:t>هَيّا نٌشاهِدُ مَعاً  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319389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2821577" y="2967335"/>
            <a:ext cx="696250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dirty="0" smtClean="0">
                <a:ln/>
                <a:solidFill>
                  <a:schemeClr val="accent4"/>
                </a:solidFill>
                <a:hlinkClick r:id="rId3"/>
              </a:rPr>
              <a:t>اضغط هنا </a:t>
            </a:r>
            <a:endParaRPr lang="ar-SA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7759700" y="2967335"/>
            <a:ext cx="2654300" cy="10795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86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11870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مستطيل 1"/>
          <p:cNvSpPr/>
          <p:nvPr/>
        </p:nvSpPr>
        <p:spPr>
          <a:xfrm>
            <a:off x="509451" y="1478168"/>
            <a:ext cx="698862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تَدْريباتُ الْكِتاب</a:t>
            </a:r>
            <a:r>
              <a:rPr lang="ar-SA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ar-SA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178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3568700" y="561703"/>
            <a:ext cx="8100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b="1" dirty="0" smtClean="0">
                <a:solidFill>
                  <a:srgbClr val="FFC000"/>
                </a:solidFill>
              </a:rPr>
              <a:t>تَدْريبُ الْكِتاب س5 ص 62 </a:t>
            </a:r>
            <a:endParaRPr lang="en-US" sz="6000" b="1" dirty="0">
              <a:solidFill>
                <a:srgbClr val="FFC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896" y="1858962"/>
            <a:ext cx="9828208" cy="389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22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11870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مستطيل 3"/>
          <p:cNvSpPr/>
          <p:nvPr/>
        </p:nvSpPr>
        <p:spPr>
          <a:xfrm>
            <a:off x="283028" y="1622887"/>
            <a:ext cx="741970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oto Naskh Arabic UI"/>
              </a:rPr>
              <a:t>هَيّا نَلْعَب  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39920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"/>
            <a:ext cx="12192000" cy="685800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618" y="3443847"/>
            <a:ext cx="2357059" cy="2357059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5403">
            <a:off x="8883258" y="932019"/>
            <a:ext cx="2013862" cy="2013862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2470486" y="798323"/>
            <a:ext cx="741970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oto Naskh Arabic UI"/>
                <a:hlinkClick r:id="rId5"/>
              </a:rPr>
              <a:t>هيّا نَلْعَب</a:t>
            </a:r>
            <a:endParaRPr lang="ar-SA" sz="115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oto Naskh Arabic UI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3564677" y="3547654"/>
            <a:ext cx="37751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 smtClean="0">
                <a:solidFill>
                  <a:schemeClr val="accent1"/>
                </a:solidFill>
                <a:hlinkClick r:id="rId6"/>
              </a:rPr>
              <a:t>اضغط هنا </a:t>
            </a:r>
            <a:endParaRPr lang="en-US" sz="4000" b="1" dirty="0">
              <a:solidFill>
                <a:schemeClr val="accent1"/>
              </a:solidFill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7645400" y="3443847"/>
            <a:ext cx="2425700" cy="8360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24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11870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مستطيل 3"/>
          <p:cNvSpPr/>
          <p:nvPr/>
        </p:nvSpPr>
        <p:spPr>
          <a:xfrm>
            <a:off x="283028" y="1622887"/>
            <a:ext cx="741970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oto Naskh Arabic UI"/>
              </a:rPr>
              <a:t>الْمَهامُ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352378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4271739" y="92473"/>
            <a:ext cx="30476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dirty="0" smtClean="0">
                <a:ln/>
                <a:solidFill>
                  <a:schemeClr val="accent4"/>
                </a:solidFill>
              </a:rPr>
              <a:t>فَريقُ الْعَمَل </a:t>
            </a:r>
            <a:r>
              <a:rPr lang="ar-SA" sz="54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  <a:endParaRPr lang="ar-SA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3245379"/>
              </p:ext>
            </p:extLst>
          </p:nvPr>
        </p:nvGraphicFramePr>
        <p:xfrm>
          <a:off x="1288868" y="1009604"/>
          <a:ext cx="9614264" cy="2895600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4807132">
                  <a:extLst>
                    <a:ext uri="{9D8B030D-6E8A-4147-A177-3AD203B41FA5}">
                      <a16:colId xmlns:a16="http://schemas.microsoft.com/office/drawing/2014/main" xmlns="" val="2910744203"/>
                    </a:ext>
                  </a:extLst>
                </a:gridCol>
                <a:gridCol w="4807132">
                  <a:extLst>
                    <a:ext uri="{9D8B030D-6E8A-4147-A177-3AD203B41FA5}">
                      <a16:colId xmlns:a16="http://schemas.microsoft.com/office/drawing/2014/main" xmlns="" val="16017022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sz="4000" dirty="0" smtClean="0"/>
                        <a:t>مكان العمل 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000" dirty="0" smtClean="0"/>
                        <a:t>المعلمة </a:t>
                      </a:r>
                      <a:endParaRPr lang="en-U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04535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sz="3000" dirty="0" smtClean="0"/>
                        <a:t>بنات مراح رباح الثانوية 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3000" dirty="0" smtClean="0"/>
                        <a:t>1) أسيل سعيد جبرين الحسنات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95836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sz="3000" dirty="0" smtClean="0"/>
                        <a:t>أبو عمّار الأساسية المختلطة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3000" dirty="0" smtClean="0"/>
                        <a:t>2) رانية فتحي علي صبح 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74169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sz="3000" dirty="0" smtClean="0"/>
                        <a:t>ذكور حسن مصطفى الأساسية 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3000" dirty="0" smtClean="0"/>
                        <a:t>3) منى عبدالله يوسف محمود 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74222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sz="3000" dirty="0" smtClean="0"/>
                        <a:t>رياض الأقصى الأساسية المختلطة 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3000" dirty="0" smtClean="0"/>
                        <a:t>4) ياسمين موسى أحمد الأطرش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06081902"/>
                  </a:ext>
                </a:extLst>
              </a:tr>
            </a:tbl>
          </a:graphicData>
        </a:graphic>
      </p:graphicFrame>
      <p:sp>
        <p:nvSpPr>
          <p:cNvPr id="4" name="مربع نص 3"/>
          <p:cNvSpPr txBox="1"/>
          <p:nvPr/>
        </p:nvSpPr>
        <p:spPr>
          <a:xfrm>
            <a:off x="3232597" y="4121239"/>
            <a:ext cx="600155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FFC000"/>
                </a:solidFill>
              </a:rPr>
              <a:t>بإشراف الأستاذ عصام عبيد الله</a:t>
            </a:r>
            <a:endParaRPr lang="ar-SA" sz="32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94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360" y="-13063"/>
            <a:ext cx="3596639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8898177" y="404947"/>
            <a:ext cx="299100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ar-SA" sz="4000" b="1" dirty="0" smtClean="0">
                <a:solidFill>
                  <a:srgbClr val="FF0000"/>
                </a:solidFill>
              </a:rPr>
              <a:t>نشاط تطبيقي</a:t>
            </a:r>
          </a:p>
          <a:p>
            <a:pPr algn="ctr">
              <a:lnSpc>
                <a:spcPct val="200000"/>
              </a:lnSpc>
            </a:pPr>
            <a:r>
              <a:rPr lang="ar-SA" sz="4400" b="1" dirty="0">
                <a:solidFill>
                  <a:schemeClr val="accent1">
                    <a:lumMod val="50000"/>
                  </a:schemeClr>
                </a:solidFill>
              </a:rPr>
              <a:t>حل </a:t>
            </a:r>
            <a:r>
              <a:rPr lang="ar-SA" sz="4400" b="1" dirty="0" smtClean="0">
                <a:solidFill>
                  <a:schemeClr val="accent1">
                    <a:lumMod val="50000"/>
                  </a:schemeClr>
                </a:solidFill>
              </a:rPr>
              <a:t>ورقة العمل</a:t>
            </a:r>
          </a:p>
          <a:p>
            <a:pPr algn="ctr">
              <a:lnSpc>
                <a:spcPct val="200000"/>
              </a:lnSpc>
            </a:pPr>
            <a:r>
              <a:rPr lang="ar-SA" sz="4400" b="1" dirty="0" smtClean="0">
                <a:solidFill>
                  <a:schemeClr val="accent1">
                    <a:lumMod val="50000"/>
                  </a:schemeClr>
                </a:solidFill>
              </a:rPr>
              <a:t>التالية</a:t>
            </a:r>
            <a:endParaRPr lang="en-US" sz="6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200000"/>
              </a:lnSpc>
            </a:pP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100" y="404947"/>
            <a:ext cx="6096000" cy="613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80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hlinkClick r:id="rId2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8"/>
          <a:stretch/>
        </p:blipFill>
        <p:spPr>
          <a:xfrm>
            <a:off x="9468850" y="6687"/>
            <a:ext cx="2797057" cy="6858000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2963895" y="-374"/>
            <a:ext cx="44963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72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مُهِمْة أدائية </a:t>
            </a:r>
            <a:r>
              <a:rPr lang="ar-SA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7595" y="1199955"/>
            <a:ext cx="81773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200" b="1" dirty="0" smtClean="0"/>
              <a:t>أحضر حجرا نرد، قم بإلقائها 6 مرات وملاحظة الوجه الظاهر، في كل مرة تلقي فيه الحجران أطرح النتائج كالتالي :</a:t>
            </a:r>
            <a:endParaRPr lang="en-US" sz="3200" b="1" dirty="0"/>
          </a:p>
        </p:txBody>
      </p:sp>
      <p:pic>
        <p:nvPicPr>
          <p:cNvPr id="12" name="Picture 11" descr="Designbox">
            <a:extLst>
              <a:ext uri="{FF2B5EF4-FFF2-40B4-BE49-F238E27FC236}">
                <a16:creationId xmlns:a16="http://schemas.microsoft.com/office/drawing/2014/main" xmlns="" id="{C78F70CA-4E56-4A64-84C5-D73AA2DA642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719" y="2011639"/>
            <a:ext cx="2926079" cy="292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441919"/>
              </p:ext>
            </p:extLst>
          </p:nvPr>
        </p:nvGraphicFramePr>
        <p:xfrm>
          <a:off x="2814360" y="2215618"/>
          <a:ext cx="6113418" cy="2773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56709">
                  <a:extLst>
                    <a:ext uri="{9D8B030D-6E8A-4147-A177-3AD203B41FA5}">
                      <a16:colId xmlns:a16="http://schemas.microsoft.com/office/drawing/2014/main" xmlns="" val="618390408"/>
                    </a:ext>
                  </a:extLst>
                </a:gridCol>
                <a:gridCol w="3056709">
                  <a:extLst>
                    <a:ext uri="{9D8B030D-6E8A-4147-A177-3AD203B41FA5}">
                      <a16:colId xmlns:a16="http://schemas.microsoft.com/office/drawing/2014/main" xmlns="" val="9141849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/>
                        <a:t>الكسر العشري 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/>
                        <a:t>الوجه الظاهر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10538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/>
                        <a:t>٠,٣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/>
                        <a:t>١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11130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/>
                        <a:t>٠,٢٨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/>
                        <a:t>٢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52896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/>
                        <a:t>٠,١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/>
                        <a:t>٣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110715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/>
                        <a:t>٠,٥٤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/>
                        <a:t>٤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73799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/>
                        <a:t>٠,٠٥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/>
                        <a:t>٥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399594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/>
                        <a:t>٠,١٧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/>
                        <a:t>٦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72425212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704021" y="5089966"/>
            <a:ext cx="94313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000" dirty="0" smtClean="0"/>
              <a:t>مثال : إذا ظهر لديك الوجهان ١/٢ فان الناتج هو = ٠,٣ – ٠,٢٨ = ٠,٠٢</a:t>
            </a:r>
            <a:endParaRPr lang="en-US" sz="3000" dirty="0"/>
          </a:p>
        </p:txBody>
      </p:sp>
      <p:sp>
        <p:nvSpPr>
          <p:cNvPr id="20" name="Cloud 19"/>
          <p:cNvSpPr/>
          <p:nvPr/>
        </p:nvSpPr>
        <p:spPr>
          <a:xfrm>
            <a:off x="1631484" y="5497033"/>
            <a:ext cx="8098971" cy="1162594"/>
          </a:xfrm>
          <a:prstGeom prst="cloud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286001" y="5643964"/>
            <a:ext cx="65431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000" b="1" dirty="0" smtClean="0">
                <a:solidFill>
                  <a:srgbClr val="FF0000"/>
                </a:solidFill>
              </a:rPr>
              <a:t>قم بتصوير نتائجك وأرسلها لمعلمك عبر مجموعتك الصفية </a:t>
            </a:r>
            <a:endParaRPr lang="en-US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11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48203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1543593" y="352697"/>
            <a:ext cx="939001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6600" b="1" dirty="0" smtClean="0">
                <a:solidFill>
                  <a:srgbClr val="C00000"/>
                </a:solidFill>
              </a:rPr>
              <a:t>وفقكم الله يا أبطال </a:t>
            </a:r>
          </a:p>
          <a:p>
            <a:pPr algn="ctr">
              <a:lnSpc>
                <a:spcPct val="150000"/>
              </a:lnSpc>
            </a:pPr>
            <a:r>
              <a:rPr lang="ar-SA" sz="6600" b="1" dirty="0" smtClean="0">
                <a:solidFill>
                  <a:srgbClr val="C00000"/>
                </a:solidFill>
              </a:rPr>
              <a:t>أحسنتم </a:t>
            </a:r>
          </a:p>
          <a:p>
            <a:pPr algn="ctr"/>
            <a:endParaRPr lang="ar-SA" sz="6600" b="1" dirty="0" smtClean="0">
              <a:solidFill>
                <a:srgbClr val="C00000"/>
              </a:solidFill>
            </a:endParaRPr>
          </a:p>
          <a:p>
            <a:pPr algn="l"/>
            <a:r>
              <a:rPr lang="ar-SA" sz="8800" b="1" dirty="0" smtClean="0">
                <a:solidFill>
                  <a:schemeClr val="tx2"/>
                </a:solidFill>
              </a:rPr>
              <a:t>إلى اللقــــاء</a:t>
            </a:r>
            <a:endParaRPr lang="en-US" sz="8800" b="1" dirty="0">
              <a:solidFill>
                <a:schemeClr val="tx2"/>
              </a:solidFill>
            </a:endParaRPr>
          </a:p>
        </p:txBody>
      </p:sp>
      <p:sp>
        <p:nvSpPr>
          <p:cNvPr id="6" name="وجه ضاحك 5"/>
          <p:cNvSpPr/>
          <p:nvPr/>
        </p:nvSpPr>
        <p:spPr>
          <a:xfrm rot="20079790">
            <a:off x="463659" y="422227"/>
            <a:ext cx="1937396" cy="1720019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hlinkClick r:id="rId3" action="ppaction://hlinksldjump"/>
          </p:cNvPr>
          <p:cNvSpPr txBox="1"/>
          <p:nvPr/>
        </p:nvSpPr>
        <p:spPr>
          <a:xfrm>
            <a:off x="5095875" y="723901"/>
            <a:ext cx="2305050" cy="584775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عنوان الدرس </a:t>
            </a:r>
            <a:endParaRPr lang="ar-JO" sz="3200" b="1" dirty="0">
              <a:solidFill>
                <a:schemeClr val="tx1"/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3835" y="444502"/>
            <a:ext cx="1828801" cy="1664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0" name="مجموعة 9"/>
          <p:cNvGrpSpPr/>
          <p:nvPr/>
        </p:nvGrpSpPr>
        <p:grpSpPr>
          <a:xfrm>
            <a:off x="152400" y="222977"/>
            <a:ext cx="12192000" cy="6779522"/>
            <a:chOff x="1" y="78656"/>
            <a:chExt cx="9143999" cy="6801792"/>
          </a:xfrm>
        </p:grpSpPr>
        <p:pic>
          <p:nvPicPr>
            <p:cNvPr id="4" name="صورة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78656"/>
              <a:ext cx="9143999" cy="6801792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6" name="مربع نص 5">
              <a:hlinkClick r:id="rId6" action="ppaction://hlinksldjump"/>
            </p:cNvPr>
            <p:cNvSpPr txBox="1"/>
            <p:nvPr/>
          </p:nvSpPr>
          <p:spPr>
            <a:xfrm>
              <a:off x="7215174" y="428604"/>
              <a:ext cx="1928826" cy="523220"/>
            </a:xfrm>
            <a:prstGeom prst="rect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>
                  <a:solidFill>
                    <a:schemeClr val="tx1"/>
                  </a:solidFill>
                  <a:hlinkClick r:id="rId7" action="ppaction://hlinksldjump"/>
                </a:rPr>
                <a:t>تدريب الكتاب </a:t>
              </a:r>
              <a:endParaRPr lang="ar-JO" sz="2800" b="1" dirty="0">
                <a:solidFill>
                  <a:schemeClr val="tx1"/>
                </a:solidFill>
              </a:endParaRPr>
            </a:p>
          </p:txBody>
        </p:sp>
        <p:pic>
          <p:nvPicPr>
            <p:cNvPr id="7" name="صورة 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964781" y="1715077"/>
              <a:ext cx="1519238" cy="252738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8" name="مربع نص 7">
            <a:hlinkClick r:id="rId9" action="ppaction://hlinksldjump"/>
          </p:cNvPr>
          <p:cNvSpPr txBox="1"/>
          <p:nvPr/>
        </p:nvSpPr>
        <p:spPr>
          <a:xfrm>
            <a:off x="9525024" y="2143116"/>
            <a:ext cx="1142976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  <a:hlinkClick r:id="rId10" action="ppaction://hlinksldjump"/>
              </a:rPr>
              <a:t>المهام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9" name="مربع نص 8">
            <a:hlinkClick r:id="rId11" action="ppaction://hlinksldjump"/>
          </p:cNvPr>
          <p:cNvSpPr txBox="1"/>
          <p:nvPr/>
        </p:nvSpPr>
        <p:spPr>
          <a:xfrm>
            <a:off x="7688156" y="2446010"/>
            <a:ext cx="1073362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tx1"/>
                </a:solidFill>
                <a:hlinkClick r:id="rId12" action="ppaction://hlinksldjump"/>
              </a:rPr>
              <a:t>الهدف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11" name="مربع نص 10">
            <a:hlinkClick r:id="rId9" action="ppaction://hlinksldjump"/>
          </p:cNvPr>
          <p:cNvSpPr txBox="1"/>
          <p:nvPr/>
        </p:nvSpPr>
        <p:spPr>
          <a:xfrm>
            <a:off x="804477" y="2184400"/>
            <a:ext cx="1857388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tx1"/>
                </a:solidFill>
                <a:hlinkClick r:id="rId13" action="ppaction://hlinksldjump"/>
              </a:rPr>
              <a:t>لعبة تفاعلية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13" name="مربع نص 12">
            <a:hlinkClick r:id="rId14" action="ppaction://hlinksldjump"/>
          </p:cNvPr>
          <p:cNvSpPr txBox="1"/>
          <p:nvPr/>
        </p:nvSpPr>
        <p:spPr>
          <a:xfrm>
            <a:off x="4226636" y="2462681"/>
            <a:ext cx="1071570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tx1"/>
                </a:solidFill>
                <a:hlinkClick r:id="rId14" action="ppaction://hlinksldjump"/>
              </a:rPr>
              <a:t>العرض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3" name="مربع نص 2">
            <a:hlinkClick r:id="" action="ppaction://noaction"/>
          </p:cNvPr>
          <p:cNvSpPr txBox="1"/>
          <p:nvPr/>
        </p:nvSpPr>
        <p:spPr>
          <a:xfrm>
            <a:off x="3395670" y="723900"/>
            <a:ext cx="1031081" cy="584775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tx1"/>
                </a:solidFill>
                <a:hlinkClick r:id="rId15" action="ppaction://hlinksldjump"/>
              </a:rPr>
              <a:t>فيديو</a:t>
            </a:r>
            <a:endParaRPr lang="ar-JO" sz="3200" b="1" dirty="0">
              <a:solidFill>
                <a:schemeClr val="tx1"/>
              </a:solidFill>
            </a:endParaRPr>
          </a:p>
        </p:txBody>
      </p:sp>
      <p:sp>
        <p:nvSpPr>
          <p:cNvPr id="14" name="مربع نص 13">
            <a:hlinkClick r:id="rId9" action="ppaction://hlinksldjump"/>
          </p:cNvPr>
          <p:cNvSpPr txBox="1"/>
          <p:nvPr/>
        </p:nvSpPr>
        <p:spPr>
          <a:xfrm>
            <a:off x="5441899" y="1047065"/>
            <a:ext cx="1931422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  <a:hlinkClick r:id="rId11" action="ppaction://hlinksldjump"/>
              </a:rPr>
              <a:t>عنوان الدرس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15" name="مربع نص 14">
            <a:hlinkClick r:id="rId6" action="ppaction://hlinksldjump"/>
          </p:cNvPr>
          <p:cNvSpPr txBox="1"/>
          <p:nvPr/>
        </p:nvSpPr>
        <p:spPr>
          <a:xfrm>
            <a:off x="594572" y="222977"/>
            <a:ext cx="2571768" cy="521507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</a:rPr>
              <a:t>نشاط كاشف </a:t>
            </a:r>
            <a:endParaRPr lang="ar-JO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316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3410813" y="1804740"/>
            <a:ext cx="537038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 smtClean="0">
                <a:ln/>
                <a:solidFill>
                  <a:schemeClr val="accent4"/>
                </a:solidFill>
                <a:effectLst/>
              </a:rPr>
              <a:t>عِنْوانُ الدَّرْس</a:t>
            </a:r>
          </a:p>
          <a:p>
            <a:pPr algn="ctr"/>
            <a:r>
              <a:rPr lang="ar-SA" sz="5400" b="1" dirty="0" smtClean="0">
                <a:ln/>
                <a:solidFill>
                  <a:schemeClr val="accent4"/>
                </a:solidFill>
              </a:rPr>
              <a:t>طرح الكسور العشرية </a:t>
            </a:r>
            <a:r>
              <a:rPr lang="ar-SA" sz="54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  <a:endParaRPr lang="ar-SA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4763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2137231" y="1804740"/>
            <a:ext cx="791755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dirty="0" smtClean="0">
                <a:ln/>
                <a:solidFill>
                  <a:schemeClr val="accent4"/>
                </a:solidFill>
              </a:rPr>
              <a:t>الهَــــدَف</a:t>
            </a:r>
          </a:p>
          <a:p>
            <a:pPr algn="ctr"/>
            <a:r>
              <a:rPr lang="ar-SA" sz="5400" b="1" cap="none" spc="0" dirty="0" smtClean="0">
                <a:ln/>
                <a:solidFill>
                  <a:schemeClr val="accent4"/>
                </a:solidFill>
                <a:effectLst/>
              </a:rPr>
              <a:t>أن يطرح الطالب الكسور العشرية  </a:t>
            </a:r>
            <a:endParaRPr lang="ar-SA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1092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0" y="104503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مستطيل 1"/>
          <p:cNvSpPr/>
          <p:nvPr/>
        </p:nvSpPr>
        <p:spPr>
          <a:xfrm>
            <a:off x="679269" y="1478168"/>
            <a:ext cx="6596741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نَشاط كاشف</a:t>
            </a:r>
            <a:r>
              <a:rPr lang="ar-S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2792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41863" y="953589"/>
            <a:ext cx="9261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 smtClean="0">
                <a:solidFill>
                  <a:schemeClr val="bg1"/>
                </a:solidFill>
              </a:rPr>
              <a:t>هيّا بنا عزيزي الطالب نجد ناتج الطرح 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90206" y="2561691"/>
            <a:ext cx="74719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 smtClean="0">
                <a:solidFill>
                  <a:schemeClr val="bg1"/>
                </a:solidFill>
              </a:rPr>
              <a:t>    ٤  ٧  ٥  ٣</a:t>
            </a:r>
          </a:p>
          <a:p>
            <a:pPr marL="571500" indent="-571500">
              <a:buFontTx/>
              <a:buChar char="-"/>
            </a:pPr>
            <a:r>
              <a:rPr lang="ar-SA" sz="4000" dirty="0" smtClean="0">
                <a:solidFill>
                  <a:schemeClr val="bg1"/>
                </a:solidFill>
              </a:rPr>
              <a:t>٦  ٣  ٤  ٢</a:t>
            </a:r>
          </a:p>
          <a:p>
            <a:r>
              <a:rPr lang="ar-SA" sz="4000" dirty="0" smtClean="0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1522363" y="4156021"/>
            <a:ext cx="24166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8033112" y="2720591"/>
            <a:ext cx="581297" cy="22979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691154" y="2795452"/>
            <a:ext cx="0" cy="24433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154487" y="2065530"/>
            <a:ext cx="3657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 smtClean="0">
                <a:solidFill>
                  <a:schemeClr val="bg1"/>
                </a:solidFill>
              </a:rPr>
              <a:t>٦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91154" y="4077178"/>
            <a:ext cx="509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 smtClean="0">
                <a:solidFill>
                  <a:srgbClr val="FF0000"/>
                </a:solidFill>
              </a:rPr>
              <a:t>٨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18563" y="4124894"/>
            <a:ext cx="509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 smtClean="0">
                <a:solidFill>
                  <a:srgbClr val="FF0000"/>
                </a:solidFill>
              </a:rPr>
              <a:t>٣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38898" y="4137064"/>
            <a:ext cx="509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 smtClean="0">
                <a:solidFill>
                  <a:srgbClr val="FF0000"/>
                </a:solidFill>
              </a:rPr>
              <a:t>١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59233" y="4146740"/>
            <a:ext cx="509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 smtClean="0">
                <a:solidFill>
                  <a:srgbClr val="FF0000"/>
                </a:solidFill>
              </a:rPr>
              <a:t>١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7" name="Left Arrow 16"/>
          <p:cNvSpPr/>
          <p:nvPr/>
        </p:nvSpPr>
        <p:spPr>
          <a:xfrm>
            <a:off x="9662160" y="2494546"/>
            <a:ext cx="1780902" cy="681886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Left Arrow 17"/>
          <p:cNvSpPr/>
          <p:nvPr/>
        </p:nvSpPr>
        <p:spPr>
          <a:xfrm>
            <a:off x="9662159" y="3250108"/>
            <a:ext cx="1780903" cy="681886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9" name="Left Arrow 18"/>
          <p:cNvSpPr/>
          <p:nvPr/>
        </p:nvSpPr>
        <p:spPr>
          <a:xfrm>
            <a:off x="9725298" y="4066928"/>
            <a:ext cx="1717763" cy="681886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756321" y="2596962"/>
            <a:ext cx="164700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500" dirty="0" smtClean="0">
                <a:solidFill>
                  <a:srgbClr val="FF0000"/>
                </a:solidFill>
              </a:rPr>
              <a:t>المطروح منه </a:t>
            </a:r>
            <a:endParaRPr lang="en-US" sz="25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954439" y="3352524"/>
            <a:ext cx="129648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500" dirty="0" smtClean="0">
                <a:solidFill>
                  <a:srgbClr val="FF0000"/>
                </a:solidFill>
              </a:rPr>
              <a:t>المطروح </a:t>
            </a:r>
            <a:endParaRPr lang="en-US" sz="25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756322" y="4156021"/>
            <a:ext cx="158822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500" dirty="0" smtClean="0">
                <a:solidFill>
                  <a:srgbClr val="FF0000"/>
                </a:solidFill>
              </a:rPr>
              <a:t>ناتج الطرح</a:t>
            </a:r>
            <a:endParaRPr lang="en-US" sz="2500" dirty="0">
              <a:solidFill>
                <a:srgbClr val="FF0000"/>
              </a:solidFill>
            </a:endParaRPr>
          </a:p>
        </p:txBody>
      </p:sp>
      <p:sp>
        <p:nvSpPr>
          <p:cNvPr id="23" name="Cloud 22"/>
          <p:cNvSpPr/>
          <p:nvPr/>
        </p:nvSpPr>
        <p:spPr>
          <a:xfrm>
            <a:off x="8869679" y="1661475"/>
            <a:ext cx="2730137" cy="83307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9049567" y="1775700"/>
            <a:ext cx="243567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500" dirty="0" smtClean="0"/>
              <a:t>عناصر عملية الطرح </a:t>
            </a:r>
            <a:endParaRPr lang="en-US" sz="2500" dirty="0"/>
          </a:p>
        </p:txBody>
      </p:sp>
      <p:sp>
        <p:nvSpPr>
          <p:cNvPr id="25" name="Cloud 24"/>
          <p:cNvSpPr/>
          <p:nvPr/>
        </p:nvSpPr>
        <p:spPr>
          <a:xfrm>
            <a:off x="1752598" y="1614395"/>
            <a:ext cx="2730137" cy="83307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932486" y="1728620"/>
            <a:ext cx="243567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500" dirty="0" smtClean="0"/>
              <a:t>التحقق</a:t>
            </a:r>
            <a:endParaRPr lang="en-US" sz="2500" dirty="0"/>
          </a:p>
        </p:txBody>
      </p:sp>
      <p:cxnSp>
        <p:nvCxnSpPr>
          <p:cNvPr id="28" name="Straight Arrow Connector 27"/>
          <p:cNvCxnSpPr>
            <a:stCxn id="16" idx="1"/>
          </p:cNvCxnSpPr>
          <p:nvPr/>
        </p:nvCxnSpPr>
        <p:spPr>
          <a:xfrm flipH="1" flipV="1">
            <a:off x="4611189" y="2950387"/>
            <a:ext cx="2348044" cy="15502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441267" y="2643009"/>
            <a:ext cx="28776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 smtClean="0">
                <a:solidFill>
                  <a:schemeClr val="bg1"/>
                </a:solidFill>
              </a:rPr>
              <a:t>    ٨   ٣  ١  ١   </a:t>
            </a:r>
            <a:endParaRPr lang="en-US" sz="4000" dirty="0">
              <a:solidFill>
                <a:schemeClr val="bg1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4611188" y="3531187"/>
            <a:ext cx="2424790" cy="2983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185179" y="3531187"/>
            <a:ext cx="3090997" cy="771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283690" y="3415458"/>
            <a:ext cx="33274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 smtClean="0"/>
              <a:t>+    </a:t>
            </a:r>
            <a:r>
              <a:rPr lang="ar-SA" sz="4000" dirty="0">
                <a:solidFill>
                  <a:schemeClr val="bg1"/>
                </a:solidFill>
              </a:rPr>
              <a:t>٦  </a:t>
            </a:r>
            <a:r>
              <a:rPr lang="ar-SA" sz="4000" dirty="0" smtClean="0">
                <a:solidFill>
                  <a:schemeClr val="bg1"/>
                </a:solidFill>
              </a:rPr>
              <a:t> ٣  </a:t>
            </a:r>
            <a:r>
              <a:rPr lang="ar-SA" sz="4000" dirty="0">
                <a:solidFill>
                  <a:schemeClr val="bg1"/>
                </a:solidFill>
              </a:rPr>
              <a:t>٤ </a:t>
            </a:r>
            <a:r>
              <a:rPr lang="ar-SA" sz="4000" dirty="0" smtClean="0">
                <a:solidFill>
                  <a:schemeClr val="bg1"/>
                </a:solidFill>
              </a:rPr>
              <a:t> </a:t>
            </a:r>
            <a:r>
              <a:rPr lang="ar-SA" sz="4000" dirty="0">
                <a:solidFill>
                  <a:schemeClr val="bg1"/>
                </a:solidFill>
              </a:rPr>
              <a:t>٢</a:t>
            </a:r>
          </a:p>
          <a:p>
            <a:endParaRPr lang="en-US" sz="4000" dirty="0"/>
          </a:p>
        </p:txBody>
      </p:sp>
      <p:cxnSp>
        <p:nvCxnSpPr>
          <p:cNvPr id="34" name="Straight Connector 33"/>
          <p:cNvCxnSpPr/>
          <p:nvPr/>
        </p:nvCxnSpPr>
        <p:spPr>
          <a:xfrm flipH="1">
            <a:off x="6946173" y="3931994"/>
            <a:ext cx="24166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116195" y="4304501"/>
            <a:ext cx="26290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>
                <a:solidFill>
                  <a:schemeClr val="bg1"/>
                </a:solidFill>
              </a:rPr>
              <a:t>٤  ٧  ٥  ٣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4036423" y="2835489"/>
            <a:ext cx="2999555" cy="16651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17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  <p:bldP spid="14" grpId="0"/>
      <p:bldP spid="15" grpId="0"/>
      <p:bldP spid="16" grpId="0"/>
      <p:bldP spid="20" grpId="0"/>
      <p:bldP spid="21" grpId="0"/>
      <p:bldP spid="22" grpId="0"/>
      <p:bldP spid="23" grpId="0" animBg="1"/>
      <p:bldP spid="24" grpId="0"/>
      <p:bldP spid="25" grpId="0" animBg="1"/>
      <p:bldP spid="26" grpId="0"/>
      <p:bldP spid="29" grpId="0"/>
      <p:bldP spid="33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0" y="104503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مستطيل 1"/>
          <p:cNvSpPr/>
          <p:nvPr/>
        </p:nvSpPr>
        <p:spPr>
          <a:xfrm>
            <a:off x="1332412" y="1478168"/>
            <a:ext cx="5447212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الْعَرْض</a:t>
            </a:r>
            <a:r>
              <a:rPr lang="ar-S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165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24744" y="898493"/>
            <a:ext cx="90264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 smtClean="0">
                <a:solidFill>
                  <a:schemeClr val="bg1"/>
                </a:solidFill>
              </a:rPr>
              <a:t>تعلمنا في الدرس السابق كيف نجمع الأعداد العشرية:</a:t>
            </a:r>
          </a:p>
          <a:p>
            <a:endParaRPr lang="ar-SA" sz="4000" dirty="0" smtClean="0">
              <a:solidFill>
                <a:schemeClr val="bg1"/>
              </a:solidFill>
            </a:endParaRPr>
          </a:p>
          <a:p>
            <a:r>
              <a:rPr lang="ar-SA" sz="4000" dirty="0" smtClean="0">
                <a:solidFill>
                  <a:schemeClr val="bg1"/>
                </a:solidFill>
              </a:rPr>
              <a:t> 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84663" y="1867989"/>
            <a:ext cx="10071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 smtClean="0">
                <a:solidFill>
                  <a:srgbClr val="FFFF00"/>
                </a:solidFill>
              </a:rPr>
              <a:t>مثال : ٠,٢٣ + ٠,٠٩ =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5249" y="2728588"/>
            <a:ext cx="6867525" cy="25520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08170" y="4612301"/>
            <a:ext cx="1175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 smtClean="0"/>
              <a:t>٣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5508171" y="3382035"/>
            <a:ext cx="1175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 smtClean="0"/>
              <a:t>٢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3189786" y="3351186"/>
            <a:ext cx="1175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 smtClean="0"/>
              <a:t>٠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7354388" y="3957708"/>
            <a:ext cx="1175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 smtClean="0"/>
              <a:t>٩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5508171" y="4059072"/>
            <a:ext cx="1175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 smtClean="0"/>
              <a:t>٠</a:t>
            </a:r>
            <a:endParaRPr lang="en-US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3173322" y="3963045"/>
            <a:ext cx="1175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 smtClean="0"/>
              <a:t>٠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7442697" y="4634471"/>
            <a:ext cx="1175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 smtClean="0"/>
              <a:t>٢</a:t>
            </a:r>
            <a:endParaRPr lang="en-US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7354388" y="3387372"/>
            <a:ext cx="1175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 smtClean="0"/>
              <a:t>٣</a:t>
            </a:r>
            <a:endParaRPr lang="en-US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3231151" y="4677208"/>
            <a:ext cx="1175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 smtClean="0"/>
              <a:t>٠</a:t>
            </a:r>
            <a:endParaRPr lang="en-US" sz="4000" dirty="0"/>
          </a:p>
        </p:txBody>
      </p:sp>
      <p:sp>
        <p:nvSpPr>
          <p:cNvPr id="16" name="TextBox 15"/>
          <p:cNvSpPr txBox="1"/>
          <p:nvPr/>
        </p:nvSpPr>
        <p:spPr>
          <a:xfrm>
            <a:off x="5941421" y="2966394"/>
            <a:ext cx="7184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 smtClean="0"/>
              <a:t>١</a:t>
            </a:r>
            <a:endParaRPr lang="en-US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5508170" y="1944346"/>
            <a:ext cx="1598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 smtClean="0">
                <a:solidFill>
                  <a:schemeClr val="bg1"/>
                </a:solidFill>
              </a:rPr>
              <a:t>٠,٣٢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55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2960</TotalTime>
  <Words>336</Words>
  <Application>Microsoft Office PowerPoint</Application>
  <PresentationFormat>Personnalisé</PresentationFormat>
  <Paragraphs>140</Paragraphs>
  <Slides>22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نسق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>داود ابو مويس</Manager>
  <Company>الملتقى التربوي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بوربوينت الصف الرابع رياضيات درس طرح الكسور العشرية الفصل الثاني الوحدة التاسعة</dc:title>
  <dc:subject>بوربوينت الصف الرابع الفصل الثاني الوحدة التاسعة طرح الكسور العشرية</dc:subject>
  <dc:creator>الملتقى التربوي</dc:creator>
  <cp:keywords>رياضيات; الصف الرابع</cp:keywords>
  <dc:description>بوربوينت رياضيات الصف الرابع الفصل الثاني الوحدة التاسعة طرح الكسور العشرية</dc:description>
  <cp:lastModifiedBy>HDNL2GSR557</cp:lastModifiedBy>
  <cp:revision>44</cp:revision>
  <dcterms:created xsi:type="dcterms:W3CDTF">2021-03-08T06:44:21Z</dcterms:created>
  <dcterms:modified xsi:type="dcterms:W3CDTF">2021-03-09T01:06:01Z</dcterms:modified>
  <cp:category>الرياضيات; الصف الرابع الاساسي; الفصل الدراسي الثاني</cp:category>
</cp:coreProperties>
</file>