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90" r:id="rId3"/>
    <p:sldId id="258" r:id="rId4"/>
    <p:sldId id="259" r:id="rId5"/>
    <p:sldId id="281" r:id="rId6"/>
    <p:sldId id="265" r:id="rId7"/>
    <p:sldId id="284" r:id="rId8"/>
    <p:sldId id="285" r:id="rId9"/>
    <p:sldId id="283" r:id="rId10"/>
    <p:sldId id="272" r:id="rId11"/>
    <p:sldId id="286" r:id="rId12"/>
    <p:sldId id="287" r:id="rId13"/>
    <p:sldId id="288" r:id="rId14"/>
    <p:sldId id="276" r:id="rId15"/>
    <p:sldId id="280" r:id="rId16"/>
    <p:sldId id="271" r:id="rId17"/>
    <p:sldId id="275" r:id="rId18"/>
    <p:sldId id="273" r:id="rId19"/>
    <p:sldId id="270" r:id="rId20"/>
    <p:sldId id="274" r:id="rId21"/>
    <p:sldId id="268" r:id="rId22"/>
    <p:sldId id="289" r:id="rId23"/>
    <p:sldId id="267" r:id="rId24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77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E90E8-348B-4D14-997A-5242008955EF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3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4&amp;semester=2&amp;subject=2&amp;type=5&amp;submit=submi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ordwall.net/play/9331/042/900" TargetMode="Externa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wepal.net/library/?app=content.list&amp;level=4&amp;semester=2&amp;subject=2&amp;type=2&amp;submit=submi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16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slide" Target="slide23.xml"/><Relationship Id="rId11" Type="http://schemas.openxmlformats.org/officeDocument/2006/relationships/slide" Target="slide4.xml"/><Relationship Id="rId5" Type="http://schemas.openxmlformats.org/officeDocument/2006/relationships/image" Target="../media/image4.jpeg"/><Relationship Id="rId15" Type="http://schemas.openxmlformats.org/officeDocument/2006/relationships/slide" Target="slide14.xml"/><Relationship Id="rId10" Type="http://schemas.openxmlformats.org/officeDocument/2006/relationships/slide" Target="slide20.xml"/><Relationship Id="rId4" Type="http://schemas.openxmlformats.org/officeDocument/2006/relationships/image" Target="../media/image3.emf"/><Relationship Id="rId9" Type="http://schemas.openxmlformats.org/officeDocument/2006/relationships/slide" Target="slide10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4&amp;semester=2&amp;subject=2&amp;type=2&amp;submit=submi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85598" y="3163277"/>
            <a:ext cx="3023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الصَّفُّ الرابع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61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544" y="-48986"/>
            <a:ext cx="13337156" cy="7502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5526" y="391886"/>
            <a:ext cx="116259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قامت معلمة التربية الفنية برسم دائرة وقسمتها الى عشر أجزاء متساوية </a:t>
            </a:r>
            <a:endParaRPr lang="ar-SA" sz="4000" dirty="0">
              <a:solidFill>
                <a:schemeClr val="bg1"/>
              </a:solidFill>
            </a:endParaRPr>
          </a:p>
          <a:p>
            <a:r>
              <a:rPr lang="ar-SA" sz="4000" dirty="0" smtClean="0">
                <a:solidFill>
                  <a:schemeClr val="bg1"/>
                </a:solidFill>
              </a:rPr>
              <a:t>لوّن عمر 3 أجزاء باللون </a:t>
            </a:r>
            <a:r>
              <a:rPr lang="ar-SA" sz="4000" dirty="0" smtClean="0">
                <a:solidFill>
                  <a:srgbClr val="FF0000"/>
                </a:solidFill>
              </a:rPr>
              <a:t>الأحمر</a:t>
            </a:r>
            <a:r>
              <a:rPr lang="ar-SA" sz="4000" dirty="0" smtClean="0">
                <a:solidFill>
                  <a:schemeClr val="bg1"/>
                </a:solidFill>
              </a:rPr>
              <a:t> ولوّن محمد 4 أجزاء باللون </a:t>
            </a:r>
            <a:r>
              <a:rPr lang="ar-SA" sz="4000" dirty="0" smtClean="0">
                <a:solidFill>
                  <a:schemeClr val="accent4"/>
                </a:solidFill>
              </a:rPr>
              <a:t>الأصفر</a:t>
            </a:r>
            <a:r>
              <a:rPr lang="ar-SA" sz="4000" dirty="0" smtClean="0">
                <a:solidFill>
                  <a:schemeClr val="bg1"/>
                </a:solidFill>
              </a:rPr>
              <a:t> ولوّن علي جزء واحد باللون </a:t>
            </a:r>
            <a:r>
              <a:rPr lang="ar-SA" sz="4000" dirty="0" smtClean="0">
                <a:solidFill>
                  <a:srgbClr val="0070C0"/>
                </a:solidFill>
              </a:rPr>
              <a:t>الأزرق</a:t>
            </a:r>
            <a:r>
              <a:rPr lang="ar-SA" sz="4000" dirty="0" smtClean="0">
                <a:solidFill>
                  <a:schemeClr val="bg1"/>
                </a:solidFill>
              </a:rPr>
              <a:t> 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84671" y="2330878"/>
            <a:ext cx="3856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000" dirty="0" smtClean="0">
                <a:solidFill>
                  <a:schemeClr val="bg1"/>
                </a:solidFill>
              </a:rPr>
              <a:t>ما الكسر العشري الذي يعبّر عن الجزء الذي لونه عمر ؟ 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330878"/>
            <a:ext cx="4163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000" dirty="0" smtClean="0">
                <a:solidFill>
                  <a:schemeClr val="bg1"/>
                </a:solidFill>
              </a:rPr>
              <a:t>ما الكسر العشري الذي يعبّر عن الجزء الذي لونه علي ؟ 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2385" y="2375757"/>
            <a:ext cx="3624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000" dirty="0" smtClean="0">
                <a:solidFill>
                  <a:schemeClr val="bg1"/>
                </a:solidFill>
              </a:rPr>
              <a:t>ما الكسر العشري الذي يعبّر عن الجزء الذي لونه محمد ؟ 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586" y="3464847"/>
            <a:ext cx="1449160" cy="14000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90518" y="5097194"/>
            <a:ext cx="1645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٠,٣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221" y="3464847"/>
            <a:ext cx="1522107" cy="14705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03482" y="5132431"/>
            <a:ext cx="1645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rgbClr val="FFC000"/>
                </a:solidFill>
              </a:rPr>
              <a:t>٠,٤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908" y="3394084"/>
            <a:ext cx="1468492" cy="141871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14861" y="5097194"/>
            <a:ext cx="1645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accent1"/>
                </a:solidFill>
              </a:rPr>
              <a:t>٠,١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5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73529" y="561703"/>
            <a:ext cx="11195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solidFill>
                  <a:schemeClr val="bg1"/>
                </a:solidFill>
              </a:rPr>
              <a:t>ما الكسر العشري الذي يعبّر عن الأجزاء المظللة جميعها؟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898" y="1606763"/>
            <a:ext cx="2106387" cy="2034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6669" y="1994326"/>
            <a:ext cx="1665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٠,٨</a:t>
            </a:r>
            <a:endParaRPr lang="en-US" sz="6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6809012" y="2126601"/>
            <a:ext cx="1534886" cy="7511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71749" y="4310743"/>
            <a:ext cx="8384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 smtClean="0">
                <a:solidFill>
                  <a:srgbClr val="FF0000"/>
                </a:solidFill>
              </a:rPr>
              <a:t>٠,٣</a:t>
            </a:r>
            <a:r>
              <a:rPr lang="ar-SA" sz="6000" dirty="0" smtClean="0"/>
              <a:t> + </a:t>
            </a:r>
            <a:r>
              <a:rPr lang="ar-SA" sz="6000" dirty="0" smtClean="0">
                <a:solidFill>
                  <a:schemeClr val="accent4"/>
                </a:solidFill>
              </a:rPr>
              <a:t>٠,٤</a:t>
            </a:r>
            <a:r>
              <a:rPr lang="ar-SA" sz="6000" dirty="0" smtClean="0"/>
              <a:t> + </a:t>
            </a:r>
            <a:r>
              <a:rPr lang="ar-SA" sz="6000" dirty="0" smtClean="0">
                <a:solidFill>
                  <a:schemeClr val="accent1"/>
                </a:solidFill>
              </a:rPr>
              <a:t>٠,١</a:t>
            </a:r>
            <a:r>
              <a:rPr lang="ar-SA" sz="6000" dirty="0" smtClean="0"/>
              <a:t> = </a:t>
            </a:r>
            <a:r>
              <a:rPr lang="ar-SA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٠,٨</a:t>
            </a:r>
            <a:r>
              <a:rPr lang="ar-SA" sz="6000" dirty="0" smtClean="0"/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3268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66" y="60971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042981" y="561703"/>
            <a:ext cx="56265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500" b="1" u="sng" dirty="0" smtClean="0">
                <a:solidFill>
                  <a:srgbClr val="FFC000"/>
                </a:solidFill>
              </a:rPr>
              <a:t>مثال : جد ناتج ما يلي : </a:t>
            </a:r>
            <a:endParaRPr lang="en-US" sz="4500" b="1" u="sng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700" y="537432"/>
            <a:ext cx="5617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 smtClean="0">
                <a:solidFill>
                  <a:srgbClr val="FF0000"/>
                </a:solidFill>
              </a:rPr>
              <a:t>٠,٤٥</a:t>
            </a:r>
            <a:r>
              <a:rPr lang="ar-SA" sz="6000" dirty="0" smtClean="0">
                <a:solidFill>
                  <a:schemeClr val="bg1"/>
                </a:solidFill>
              </a:rPr>
              <a:t> + </a:t>
            </a:r>
            <a:r>
              <a:rPr lang="ar-SA" sz="6000" dirty="0" smtClean="0">
                <a:solidFill>
                  <a:srgbClr val="FF0000"/>
                </a:solidFill>
              </a:rPr>
              <a:t>٠,٣</a:t>
            </a:r>
            <a:r>
              <a:rPr lang="ar-SA" sz="6000" dirty="0" smtClean="0">
                <a:solidFill>
                  <a:schemeClr val="bg1"/>
                </a:solidFill>
              </a:rPr>
              <a:t> = ؟؟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1316" y="1556200"/>
            <a:ext cx="10303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هيّا بنا نستعين بلوحة المنازل لنجد الناتج.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428142"/>
            <a:ext cx="6867525" cy="25520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23526" y="3050649"/>
            <a:ext cx="1420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٠,٤٥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8405672" y="3758534"/>
            <a:ext cx="1420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٠,٣</a:t>
            </a:r>
            <a:endParaRPr lang="en-US" sz="4000" dirty="0"/>
          </a:p>
        </p:txBody>
      </p:sp>
      <p:sp>
        <p:nvSpPr>
          <p:cNvPr id="10" name="Left Arrow 9"/>
          <p:cNvSpPr/>
          <p:nvPr/>
        </p:nvSpPr>
        <p:spPr>
          <a:xfrm>
            <a:off x="7613807" y="3168298"/>
            <a:ext cx="1292137" cy="4725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7759603" y="3876184"/>
            <a:ext cx="1292137" cy="4725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20834" y="3136028"/>
            <a:ext cx="785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/>
              <a:t>٥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20835" y="3758534"/>
            <a:ext cx="785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٠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4011929" y="4294499"/>
            <a:ext cx="785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٧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42981" y="4262397"/>
            <a:ext cx="785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/>
              <a:t>٥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1777472" y="3677446"/>
            <a:ext cx="785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٠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3983350" y="3671049"/>
            <a:ext cx="785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٣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1720612" y="3092496"/>
            <a:ext cx="785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٠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3983350" y="3075057"/>
            <a:ext cx="785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٤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1747206" y="4330589"/>
            <a:ext cx="785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/>
              <a:t>٠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2788642" y="5215512"/>
            <a:ext cx="8069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dirty="0" smtClean="0">
                <a:solidFill>
                  <a:srgbClr val="FF0000"/>
                </a:solidFill>
              </a:rPr>
              <a:t>٠,٤٥</a:t>
            </a:r>
            <a:r>
              <a:rPr lang="ar-SA" sz="6000" dirty="0" smtClean="0">
                <a:solidFill>
                  <a:schemeClr val="bg1"/>
                </a:solidFill>
              </a:rPr>
              <a:t> + </a:t>
            </a:r>
            <a:r>
              <a:rPr lang="ar-SA" sz="6000" dirty="0" smtClean="0">
                <a:solidFill>
                  <a:srgbClr val="FF0000"/>
                </a:solidFill>
              </a:rPr>
              <a:t>٠,٣</a:t>
            </a:r>
            <a:r>
              <a:rPr lang="ar-SA" sz="6000" dirty="0" smtClean="0">
                <a:solidFill>
                  <a:schemeClr val="bg1"/>
                </a:solidFill>
              </a:rPr>
              <a:t> = </a:t>
            </a:r>
            <a:r>
              <a:rPr lang="ar-SA" sz="6000" dirty="0" smtClean="0">
                <a:solidFill>
                  <a:srgbClr val="FF0000"/>
                </a:solidFill>
              </a:rPr>
              <a:t>٠,٧٥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8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41620" y="561703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نستنتج أن : 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729" y="1577366"/>
            <a:ext cx="10613571" cy="387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5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659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نٌشاهِدُ مَعاً  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19389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821577" y="2967335"/>
            <a:ext cx="69625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إدراج فيديو أو اغنية 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جمع الكسور العشرية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7317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14499" y="653143"/>
            <a:ext cx="8768443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509451" y="1478168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7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49753" y="561703"/>
            <a:ext cx="10692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 س 5+6 ص 60 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92" y="1577366"/>
            <a:ext cx="10238015" cy="462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نَلْعَب  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992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"/>
            <a:ext cx="12192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18" y="3443847"/>
            <a:ext cx="2357059" cy="235705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403">
            <a:off x="8883258" y="932019"/>
            <a:ext cx="2013862" cy="2013862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239191" y="136137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هيّا نَلْعَب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4061459" y="3422495"/>
            <a:ext cx="3775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dirty="0" smtClean="0">
                <a:solidFill>
                  <a:schemeClr val="accent1"/>
                </a:solidFill>
                <a:hlinkClick r:id="rId5"/>
              </a:rPr>
              <a:t>اضغط هنا </a:t>
            </a:r>
            <a:endParaRPr lang="en-US" sz="6000" dirty="0">
              <a:solidFill>
                <a:schemeClr val="accent1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7772400" y="3443847"/>
            <a:ext cx="3402264" cy="9322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335057" y="92473"/>
            <a:ext cx="292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800" b="1" dirty="0" smtClean="0">
                <a:ln/>
                <a:solidFill>
                  <a:schemeClr val="accent4"/>
                </a:solidFill>
              </a:rPr>
              <a:t>فَريقُ</a:t>
            </a:r>
            <a:r>
              <a:rPr lang="ar-SA" sz="5400" b="1" dirty="0" smtClean="0">
                <a:ln/>
                <a:solidFill>
                  <a:schemeClr val="accent4"/>
                </a:solidFill>
              </a:rPr>
              <a:t> الْعَمَل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379881"/>
              </p:ext>
            </p:extLst>
          </p:nvPr>
        </p:nvGraphicFramePr>
        <p:xfrm>
          <a:off x="1288868" y="996725"/>
          <a:ext cx="9614264" cy="289560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807132">
                  <a:extLst>
                    <a:ext uri="{9D8B030D-6E8A-4147-A177-3AD203B41FA5}">
                      <a16:colId xmlns="" xmlns:a16="http://schemas.microsoft.com/office/drawing/2014/main" val="2910744203"/>
                    </a:ext>
                  </a:extLst>
                </a:gridCol>
                <a:gridCol w="4807132">
                  <a:extLst>
                    <a:ext uri="{9D8B030D-6E8A-4147-A177-3AD203B41FA5}">
                      <a16:colId xmlns="" xmlns:a16="http://schemas.microsoft.com/office/drawing/2014/main" val="1601702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مكان العمل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المعلمة 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453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3000" dirty="0" smtClean="0"/>
                        <a:t>بنات مراح رباح الثانوية 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000" dirty="0" smtClean="0"/>
                        <a:t>1) أسيل سعيد جبرين الحسنات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583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3000" dirty="0" smtClean="0"/>
                        <a:t>أبو عمّار الأساسية المختلطة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000" dirty="0" smtClean="0"/>
                        <a:t>2) رانية فتحي علي صبح 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4169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3000" dirty="0" smtClean="0"/>
                        <a:t>ذكور حسن مصطفى الأساسية 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000" dirty="0" smtClean="0"/>
                        <a:t>3) منى عبدالله يوسف محمود 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4222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3000" dirty="0" smtClean="0"/>
                        <a:t>رياض الأقصى الأساسية المختلطة 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000" dirty="0" smtClean="0"/>
                        <a:t>4) ياسمين موسى أحمد الأطرش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6081902"/>
                  </a:ext>
                </a:extLst>
              </a:tr>
            </a:tbl>
          </a:graphicData>
        </a:graphic>
      </p:graphicFrame>
      <p:sp>
        <p:nvSpPr>
          <p:cNvPr id="4" name="مربع نص 3"/>
          <p:cNvSpPr txBox="1"/>
          <p:nvPr/>
        </p:nvSpPr>
        <p:spPr>
          <a:xfrm>
            <a:off x="2485623" y="4108361"/>
            <a:ext cx="68386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C000"/>
                </a:solidFill>
              </a:rPr>
              <a:t>بإشراف الأستاذ عصام عبيد الله</a:t>
            </a:r>
            <a:endParaRPr lang="ar-SA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5237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-13063"/>
            <a:ext cx="359663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98177" y="404947"/>
            <a:ext cx="299100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4000" b="1" dirty="0" smtClean="0">
                <a:solidFill>
                  <a:srgbClr val="FF0000"/>
                </a:solidFill>
              </a:rPr>
              <a:t>نشاط تطبيقي</a:t>
            </a:r>
          </a:p>
          <a:p>
            <a:pPr algn="ctr">
              <a:lnSpc>
                <a:spcPct val="200000"/>
              </a:lnSpc>
            </a:pP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</a:rPr>
              <a:t>حل </a:t>
            </a: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ورقة العمل</a:t>
            </a:r>
          </a:p>
          <a:p>
            <a:pPr algn="ctr">
              <a:lnSpc>
                <a:spcPct val="200000"/>
              </a:lnSpc>
            </a:pP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التالية</a:t>
            </a:r>
            <a:endParaRPr lang="en-US" sz="6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1" y="209614"/>
            <a:ext cx="7413171" cy="640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0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8"/>
          <a:stretch/>
        </p:blipFill>
        <p:spPr>
          <a:xfrm>
            <a:off x="9468850" y="6687"/>
            <a:ext cx="2797057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2963895" y="-374"/>
            <a:ext cx="4496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7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مُهِمْة أدائية </a:t>
            </a:r>
            <a:r>
              <a:rPr lang="ar-SA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7595" y="1199955"/>
            <a:ext cx="8177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000" dirty="0" smtClean="0"/>
              <a:t>أحضر حجرا نرد، قم بإلقائها 6 مرات وملاحظة الوجه الظاهر، في كل مرة تلقي فيه الحجران اجمع النتائج كالتالي :</a:t>
            </a:r>
            <a:endParaRPr lang="en-US" sz="3000" dirty="0"/>
          </a:p>
        </p:txBody>
      </p:sp>
      <p:pic>
        <p:nvPicPr>
          <p:cNvPr id="12" name="Picture 11" descr="Designbox">
            <a:extLst>
              <a:ext uri="{FF2B5EF4-FFF2-40B4-BE49-F238E27FC236}">
                <a16:creationId xmlns="" xmlns:a16="http://schemas.microsoft.com/office/drawing/2014/main" id="{C78F70CA-4E56-4A64-84C5-D73AA2DA64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719" y="2011639"/>
            <a:ext cx="2926079" cy="292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596478"/>
              </p:ext>
            </p:extLst>
          </p:nvPr>
        </p:nvGraphicFramePr>
        <p:xfrm>
          <a:off x="2814360" y="2215618"/>
          <a:ext cx="6113418" cy="2773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56709">
                  <a:extLst>
                    <a:ext uri="{9D8B030D-6E8A-4147-A177-3AD203B41FA5}">
                      <a16:colId xmlns="" xmlns:a16="http://schemas.microsoft.com/office/drawing/2014/main" val="618390408"/>
                    </a:ext>
                  </a:extLst>
                </a:gridCol>
                <a:gridCol w="3056709">
                  <a:extLst>
                    <a:ext uri="{9D8B030D-6E8A-4147-A177-3AD203B41FA5}">
                      <a16:colId xmlns="" xmlns:a16="http://schemas.microsoft.com/office/drawing/2014/main" val="914184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/>
                        <a:t>الكسر العشري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/>
                        <a:t>الوجه الظاهر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0538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/>
                        <a:t>٠,٣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/>
                        <a:t>١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11130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/>
                        <a:t>٠,٢٨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/>
                        <a:t>٢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2896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/>
                        <a:t>٠,١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/>
                        <a:t>٣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11071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/>
                        <a:t>٠,٥٤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/>
                        <a:t>٤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3799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/>
                        <a:t>٠,٠٥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/>
                        <a:t>٥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9959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/>
                        <a:t>٠,١٧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/>
                        <a:t>٦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2425212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04021" y="5089966"/>
            <a:ext cx="94313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000" dirty="0" smtClean="0"/>
              <a:t>مثال : اذا ظهر لديك الوجهان ١/٢ فان الناتج هو = ٠,٣ + ٠,٢٨ = ٠,٥٨</a:t>
            </a:r>
            <a:endParaRPr lang="en-US" sz="3000" dirty="0"/>
          </a:p>
        </p:txBody>
      </p:sp>
      <p:sp>
        <p:nvSpPr>
          <p:cNvPr id="20" name="Cloud 19"/>
          <p:cNvSpPr/>
          <p:nvPr/>
        </p:nvSpPr>
        <p:spPr>
          <a:xfrm>
            <a:off x="1631484" y="5497033"/>
            <a:ext cx="8098971" cy="1162594"/>
          </a:xfrm>
          <a:prstGeom prst="cloud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86001" y="5643964"/>
            <a:ext cx="6543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 smtClean="0">
                <a:solidFill>
                  <a:srgbClr val="FF0000"/>
                </a:solidFill>
              </a:rPr>
              <a:t>قم بتصوير نتائجك وأرسلها لمعلمك عبر مجموعتك الصفية 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0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20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43593" y="352697"/>
            <a:ext cx="93900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أحسنتم </a:t>
            </a:r>
          </a:p>
          <a:p>
            <a:pPr algn="ctr"/>
            <a:endParaRPr lang="ar-SA" sz="6600" b="1" dirty="0" smtClean="0">
              <a:solidFill>
                <a:srgbClr val="C00000"/>
              </a:solidFill>
            </a:endParaRPr>
          </a:p>
          <a:p>
            <a:pPr algn="l"/>
            <a:r>
              <a:rPr lang="ar-SA" sz="8800" b="1" dirty="0" smtClean="0">
                <a:solidFill>
                  <a:schemeClr val="tx2"/>
                </a:solidFill>
              </a:rPr>
              <a:t>إلى اللقــــاء</a:t>
            </a:r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6" name="وجه ضاحك 5"/>
          <p:cNvSpPr/>
          <p:nvPr/>
        </p:nvSpPr>
        <p:spPr>
          <a:xfrm rot="20079790">
            <a:off x="463659" y="422227"/>
            <a:ext cx="1937396" cy="1720019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3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عنوان الدرس 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152400" y="222977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6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hlinkClick r:id="rId7" action="ppaction://hlinksldjump"/>
                </a:rPr>
                <a:t>تدريب الكتاب </a:t>
              </a:r>
              <a:endParaRPr lang="ar-JO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9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0" action="ppaction://hlinksldjump"/>
              </a:rPr>
              <a:t>المهام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hlinkClick r:id="rId11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2" action="ppaction://hlinksldjump"/>
              </a:rPr>
              <a:t>الهدف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hlinkClick r:id="rId9" action="ppaction://hlinksldjump"/>
          </p:cNvPr>
          <p:cNvSpPr txBox="1"/>
          <p:nvPr/>
        </p:nvSpPr>
        <p:spPr>
          <a:xfrm>
            <a:off x="804477" y="2184400"/>
            <a:ext cx="185738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3" action="ppaction://hlinksldjump"/>
              </a:rPr>
              <a:t>لعبة تفاعلية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hlinkClick r:id="rId14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4" action="ppaction://hlinksldjump"/>
              </a:rPr>
              <a:t>العرض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>
            <a:hlinkClick r:id="" action="ppaction://noaction"/>
          </p:cNvPr>
          <p:cNvSpPr txBox="1"/>
          <p:nvPr/>
        </p:nvSpPr>
        <p:spPr>
          <a:xfrm>
            <a:off x="3395670" y="723900"/>
            <a:ext cx="1031081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  <a:hlinkClick r:id="rId15" action="ppaction://hlinksldjump"/>
              </a:rPr>
              <a:t>فيديو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hlinkClick r:id="rId9" action="ppaction://hlinksldjump"/>
          </p:cNvPr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1" action="ppaction://hlinksldjump"/>
              </a:rPr>
              <a:t>عنوان الدرس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hlinkClick r:id="rId6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نشاط كاشف 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564701" y="1804740"/>
            <a:ext cx="50626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عِنْوانُ الدَّرْس</a:t>
            </a:r>
          </a:p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جمع الكسور العشرية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76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2180509" y="1804740"/>
            <a:ext cx="78309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الهَــــدَف</a:t>
            </a:r>
          </a:p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أن يجمع الطالب الكسور العشرية 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09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79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954" y="757646"/>
            <a:ext cx="1077685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000" dirty="0" smtClean="0">
                <a:solidFill>
                  <a:schemeClr val="bg1"/>
                </a:solidFill>
              </a:rPr>
              <a:t>تذكر عزيزي الطالب لجمع الكسور العادية نوحد المقامات أولاً ثم </a:t>
            </a:r>
            <a:r>
              <a:rPr lang="ar-SA" sz="5000" dirty="0" smtClean="0">
                <a:solidFill>
                  <a:srgbClr val="FF0000"/>
                </a:solidFill>
              </a:rPr>
              <a:t>نجمع البسط </a:t>
            </a:r>
            <a:r>
              <a:rPr lang="ar-SA" sz="5000" dirty="0" smtClean="0">
                <a:solidFill>
                  <a:schemeClr val="bg1"/>
                </a:solidFill>
              </a:rPr>
              <a:t>ويبقى المقام كما هو :</a:t>
            </a:r>
          </a:p>
          <a:p>
            <a:r>
              <a:rPr lang="ar-SA" sz="5000" dirty="0" smtClean="0">
                <a:solidFill>
                  <a:schemeClr val="bg1"/>
                </a:solidFill>
              </a:rPr>
              <a:t>هيّا بنا نحل الأمثلة التالية :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000" b="1" u="sng" dirty="0" smtClean="0"/>
              <a:t>هيّا بنا نجد ناتج جمع الكسور التالية :</a:t>
            </a:r>
          </a:p>
          <a:p>
            <a:pPr marL="0" indent="0" algn="r">
              <a:buNone/>
            </a:pPr>
            <a:r>
              <a:rPr lang="ar-SA" sz="4000" b="1" dirty="0" smtClean="0"/>
              <a:t>1)</a:t>
            </a:r>
          </a:p>
          <a:p>
            <a:pPr marL="0" indent="0" algn="r">
              <a:buNone/>
            </a:pPr>
            <a:endParaRPr lang="ar-SA" sz="4000" b="1" dirty="0" smtClean="0"/>
          </a:p>
          <a:p>
            <a:pPr marL="0" indent="0" algn="r">
              <a:buNone/>
            </a:pPr>
            <a:r>
              <a:rPr lang="ar-SA" sz="4000" b="1" dirty="0" smtClean="0"/>
              <a:t>2)</a:t>
            </a:r>
          </a:p>
          <a:p>
            <a:pPr marL="0" indent="0" algn="r">
              <a:buNone/>
            </a:pPr>
            <a:endParaRPr lang="ar-SA" sz="4000" b="1" dirty="0"/>
          </a:p>
          <a:p>
            <a:pPr marL="0" indent="0" algn="r">
              <a:buNone/>
            </a:pPr>
            <a:endParaRPr lang="ar-SA" sz="4000" b="1" dirty="0" smtClean="0"/>
          </a:p>
          <a:p>
            <a:pPr marL="0" indent="0" algn="r">
              <a:buNone/>
            </a:pPr>
            <a:r>
              <a:rPr lang="ar-SA" sz="4000" b="1" dirty="0" smtClean="0"/>
              <a:t>3)  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219" y="950912"/>
            <a:ext cx="3190875" cy="1095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572" y="998536"/>
            <a:ext cx="914400" cy="1000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600" y="2260597"/>
            <a:ext cx="2109106" cy="1262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9943" y="2396178"/>
            <a:ext cx="667657" cy="1232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5463" y="2682477"/>
            <a:ext cx="342900" cy="41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6357" y="2396178"/>
            <a:ext cx="1838325" cy="1223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1320" y="2299578"/>
            <a:ext cx="1183823" cy="12555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0615" y="2717813"/>
            <a:ext cx="342900" cy="419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0818" y="4179887"/>
            <a:ext cx="809625" cy="1571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9943" y="4256086"/>
            <a:ext cx="800100" cy="1419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60971" y="4659316"/>
            <a:ext cx="400050" cy="466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1782" y="4637883"/>
            <a:ext cx="342900" cy="419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01628" y="4222748"/>
            <a:ext cx="781050" cy="1485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9554" y="4247358"/>
            <a:ext cx="733425" cy="16192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17077" y="4212035"/>
            <a:ext cx="733425" cy="16573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6082" y="4647342"/>
            <a:ext cx="400050" cy="4667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09732" y="4245268"/>
            <a:ext cx="733425" cy="16954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462" y="4710119"/>
            <a:ext cx="342900" cy="4191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69051" y="4269185"/>
            <a:ext cx="7239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7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3"/>
              </a:rPr>
              <a:t>الْعَرْض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65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341</Words>
  <Application>Microsoft Office PowerPoint</Application>
  <PresentationFormat>Personnalisé</PresentationFormat>
  <Paragraphs>98</Paragraphs>
  <Slides>23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نسق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داود ابو مويس</Manager>
  <Company>الملتقى التربوي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بوربوينت الصف الرابع رياضيات  درس جمع الكسور  العشرية الفصل الثاني الوحدة التاسعة</dc:title>
  <dc:subject>بوربوينت جمع الكسور  العشرية الصف الرابع الفصل الثاني الوحدة التاسعة</dc:subject>
  <dc:creator>الملتقى التربوي</dc:creator>
  <cp:keywords>رياضيات; الصف الرابع</cp:keywords>
  <dc:description>بوربوينت رياضيات الصف الرابع الفصل الثاني الوحدة التاسعة جمع الكسور  العشرية</dc:description>
  <cp:lastModifiedBy>HDNL2GSR557</cp:lastModifiedBy>
  <cp:revision>44</cp:revision>
  <dcterms:created xsi:type="dcterms:W3CDTF">2021-03-08T04:44:21Z</dcterms:created>
  <dcterms:modified xsi:type="dcterms:W3CDTF">2021-03-09T01:02:13Z</dcterms:modified>
  <cp:category>الرياضيات; الصف الرابع الاساسي; الفصل الدراسي الثاني</cp:category>
</cp:coreProperties>
</file>