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337" r:id="rId3"/>
    <p:sldId id="258" r:id="rId4"/>
    <p:sldId id="259" r:id="rId5"/>
    <p:sldId id="281" r:id="rId6"/>
    <p:sldId id="265" r:id="rId7"/>
    <p:sldId id="284" r:id="rId8"/>
    <p:sldId id="285" r:id="rId9"/>
    <p:sldId id="283" r:id="rId10"/>
    <p:sldId id="272" r:id="rId11"/>
    <p:sldId id="286" r:id="rId12"/>
    <p:sldId id="276" r:id="rId13"/>
    <p:sldId id="335" r:id="rId14"/>
    <p:sldId id="271" r:id="rId15"/>
    <p:sldId id="275" r:id="rId16"/>
    <p:sldId id="287" r:id="rId17"/>
    <p:sldId id="273" r:id="rId18"/>
    <p:sldId id="270" r:id="rId19"/>
    <p:sldId id="274" r:id="rId20"/>
    <p:sldId id="268" r:id="rId21"/>
    <p:sldId id="267" r:id="rId22"/>
    <p:sldId id="288" r:id="rId23"/>
    <p:sldId id="338" r:id="rId24"/>
    <p:sldId id="290" r:id="rId25"/>
    <p:sldId id="291" r:id="rId26"/>
    <p:sldId id="292" r:id="rId27"/>
    <p:sldId id="293" r:id="rId28"/>
    <p:sldId id="294" r:id="rId29"/>
    <p:sldId id="310" r:id="rId30"/>
    <p:sldId id="312" r:id="rId31"/>
    <p:sldId id="296" r:id="rId32"/>
    <p:sldId id="295" r:id="rId33"/>
    <p:sldId id="297" r:id="rId34"/>
    <p:sldId id="298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13" r:id="rId44"/>
    <p:sldId id="339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36" r:id="rId53"/>
    <p:sldId id="325" r:id="rId54"/>
    <p:sldId id="326" r:id="rId55"/>
    <p:sldId id="327" r:id="rId56"/>
    <p:sldId id="328" r:id="rId57"/>
    <p:sldId id="329" r:id="rId58"/>
    <p:sldId id="331" r:id="rId59"/>
    <p:sldId id="330" r:id="rId60"/>
    <p:sldId id="334" r:id="rId61"/>
    <p:sldId id="332" r:id="rId62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QERpc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81" d="100"/>
          <a:sy n="81" d="100"/>
        </p:scale>
        <p:origin x="-1692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8T19:04:58.724" idx="1">
    <p:pos x="59" y="69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E90E8-348B-4D14-997A-5242008955EF}" type="slidenum">
              <a:rPr lang="ar-SA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ge2Jh3cW9hHRz9_h-r6nZfiEVwdUnqxa/view?usp=shari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gtbEkrFigiGF5L7bW9JCrDHuW-3Uvtd2/view?usp=sharing" TargetMode="External"/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7" Type="http://schemas.openxmlformats.org/officeDocument/2006/relationships/hyperlink" Target="https://wordwall.net/play/8970/417/154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https://www.wepal.net/library/?app=content.list&amp;level=4&amp;semester=2&amp;subject=2&amp;type=5&amp;submit=submit" TargetMode="Externa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1571;&#1608;&#1585;&#1575;&#1602;%20&#1575;&#1604;&#1593;&#1605;&#1604;/&#1575;&#1604;&#1603;&#1587;&#1608;&#1585;-&#1575;&#1604;&#1593;&#1588;&#1585;&#1610;&#1577;%20(1).docx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12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&#1571;&#1608;&#1585;&#1575;&#1602;%20&#1575;&#1604;&#1593;&#1605;&#1604;/&#1602;&#1589;&#1577;%20&#1575;&#1604;&#1603;&#1587;&#1608;&#1585;%20&#1575;&#1604;&#1605;&#1578;&#1603;&#1575;&#1601;&#1574;&#1577;.docx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12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8.jpg"/><Relationship Id="rId7" Type="http://schemas.openxmlformats.org/officeDocument/2006/relationships/image" Target="../media/image64.png"/><Relationship Id="rId12" Type="http://schemas.openxmlformats.org/officeDocument/2006/relationships/image" Target="../media/image6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rive.google.com/file/d/1glpfLhveqcxTsxPk7HWxd2CEHgNxt9PA/view?usp=sharing" TargetMode="Externa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&#1571;&#1608;&#1585;&#1575;&#1602;%20&#1575;&#1604;&#1593;&#1605;&#1604;/&#1578;&#1581;&#1608;&#1610;&#1604;-&#1575;&#1604;&#1603;&#1587;&#1585;-&#1575;&#1604;&#1593;&#1575;&#1583;&#1610;-&#1604;&#1603;&#1587;&#1585;-&#1593;&#1588;&#1585;&#1610;-&#1608;&#1576;&#1575;&#1604;&#1593;&#1603;&#1587;.docx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48.xml"/><Relationship Id="rId3" Type="http://schemas.openxmlformats.org/officeDocument/2006/relationships/slide" Target="slide45.xml"/><Relationship Id="rId7" Type="http://schemas.openxmlformats.org/officeDocument/2006/relationships/slide" Target="slide53.xml"/><Relationship Id="rId12" Type="http://schemas.openxmlformats.org/officeDocument/2006/relationships/slide" Target="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slide" Target="slide61.xml"/><Relationship Id="rId11" Type="http://schemas.openxmlformats.org/officeDocument/2006/relationships/slide" Target="slide47.xml"/><Relationship Id="rId5" Type="http://schemas.openxmlformats.org/officeDocument/2006/relationships/image" Target="../media/image4.jpeg"/><Relationship Id="rId10" Type="http://schemas.openxmlformats.org/officeDocument/2006/relationships/slide" Target="slide46.xml"/><Relationship Id="rId4" Type="http://schemas.openxmlformats.org/officeDocument/2006/relationships/image" Target="../media/image3.emf"/><Relationship Id="rId9" Type="http://schemas.openxmlformats.org/officeDocument/2006/relationships/slide" Target="slide57.xml"/><Relationship Id="rId14" Type="http://schemas.openxmlformats.org/officeDocument/2006/relationships/slide" Target="slide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2.png"/><Relationship Id="rId4" Type="http://schemas.openxmlformats.org/officeDocument/2006/relationships/hyperlink" Target="https://www.wepal.net/library/?app=content.list&amp;level=4&amp;semester=2&amp;subject=2&amp;type=5&amp;submit=submi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54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87.png"/><Relationship Id="rId4" Type="http://schemas.openxmlformats.org/officeDocument/2006/relationships/audio" Target="../media/media4.m4a"/><Relationship Id="rId9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mathplayground.com/interactive_decimal_chart.html?fbclid=IwAR1MamTbPJHVrSyv-oZsstxopSZUQ6tQelC6OxgRFepwLa0X_azj7nArc1o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openxmlformats.org/officeDocument/2006/relationships/comments" Target="../comments/commen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4035" y="635947"/>
            <a:ext cx="100975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500" dirty="0" smtClean="0">
                <a:solidFill>
                  <a:schemeClr val="bg1"/>
                </a:solidFill>
              </a:rPr>
              <a:t>صندوق فيه 10 كرات ملونة : 3 منها بيضاء و2 صفراء و4 حمراء وواحدة خضراء .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66" y="1360262"/>
            <a:ext cx="3606847" cy="16316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4366" y="1805499"/>
            <a:ext cx="6357258" cy="3323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000" dirty="0" smtClean="0"/>
              <a:t>ما الكسر الذي يعبر عن عدد الكرات </a:t>
            </a:r>
            <a:r>
              <a:rPr lang="ar-SA" sz="3000" dirty="0" smtClean="0">
                <a:solidFill>
                  <a:schemeClr val="bg1"/>
                </a:solidFill>
              </a:rPr>
              <a:t>البيضاء</a:t>
            </a:r>
            <a:r>
              <a:rPr lang="ar-SA" sz="3000" dirty="0" smtClean="0"/>
              <a:t> ؟</a:t>
            </a:r>
          </a:p>
          <a:p>
            <a:endParaRPr lang="ar-SA" sz="3000" dirty="0" smtClean="0"/>
          </a:p>
          <a:p>
            <a:r>
              <a:rPr lang="ar-SA" sz="3000" dirty="0" smtClean="0"/>
              <a:t>ما الكسر </a:t>
            </a:r>
            <a:r>
              <a:rPr lang="ar-SA" sz="3000" dirty="0"/>
              <a:t>الذي يعبر عن عدد الكرات </a:t>
            </a:r>
            <a:r>
              <a:rPr lang="ar-SA" sz="3000" dirty="0">
                <a:solidFill>
                  <a:schemeClr val="accent4"/>
                </a:solidFill>
              </a:rPr>
              <a:t>الصفراء</a:t>
            </a:r>
            <a:r>
              <a:rPr lang="ar-SA" sz="3000" dirty="0"/>
              <a:t> </a:t>
            </a:r>
            <a:r>
              <a:rPr lang="ar-SA" sz="3000" dirty="0" smtClean="0"/>
              <a:t>؟ </a:t>
            </a:r>
          </a:p>
          <a:p>
            <a:endParaRPr lang="ar-SA" sz="3000" dirty="0"/>
          </a:p>
          <a:p>
            <a:r>
              <a:rPr lang="ar-SA" sz="3000" dirty="0" smtClean="0"/>
              <a:t>ما الكسر </a:t>
            </a:r>
            <a:r>
              <a:rPr lang="ar-SA" sz="3000" dirty="0"/>
              <a:t>الذي يعبر عن عدد الكرات </a:t>
            </a:r>
            <a:r>
              <a:rPr lang="ar-SA" sz="3000" dirty="0">
                <a:solidFill>
                  <a:srgbClr val="FF0000"/>
                </a:solidFill>
              </a:rPr>
              <a:t>الحمراء</a:t>
            </a:r>
            <a:r>
              <a:rPr lang="ar-SA" sz="3000" dirty="0"/>
              <a:t> </a:t>
            </a:r>
            <a:r>
              <a:rPr lang="ar-SA" sz="3000" dirty="0" smtClean="0"/>
              <a:t>؟</a:t>
            </a:r>
          </a:p>
          <a:p>
            <a:endParaRPr lang="ar-SA" sz="3000" dirty="0"/>
          </a:p>
          <a:p>
            <a:r>
              <a:rPr lang="ar-SA" sz="3000" dirty="0" smtClean="0"/>
              <a:t>ما الكسر </a:t>
            </a:r>
            <a:r>
              <a:rPr lang="ar-SA" sz="3000" dirty="0"/>
              <a:t>الذي يعبر عن عدد الكرات </a:t>
            </a:r>
            <a:r>
              <a:rPr lang="ar-SA" sz="3000" dirty="0">
                <a:solidFill>
                  <a:srgbClr val="00B050"/>
                </a:solidFill>
              </a:rPr>
              <a:t>الخضراء</a:t>
            </a:r>
            <a:r>
              <a:rPr lang="ar-SA" sz="3000" dirty="0"/>
              <a:t> </a:t>
            </a:r>
            <a:r>
              <a:rPr lang="ar-SA" sz="3000" dirty="0" smtClean="0"/>
              <a:t>؟ 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365" y="1554542"/>
            <a:ext cx="520377" cy="886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179" y="2625634"/>
            <a:ext cx="585547" cy="807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179" y="3617041"/>
            <a:ext cx="504825" cy="828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010" y="4731984"/>
            <a:ext cx="555968" cy="91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1138" y="1005530"/>
            <a:ext cx="4389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000" dirty="0" smtClean="0">
                <a:solidFill>
                  <a:schemeClr val="bg1"/>
                </a:solidFill>
              </a:rPr>
              <a:t>الكسور التي حصلنا عليها هي : 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42" y="868192"/>
            <a:ext cx="583475" cy="886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211" y="878919"/>
            <a:ext cx="650080" cy="817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802" y="868192"/>
            <a:ext cx="614826" cy="828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029" y="840977"/>
            <a:ext cx="648188" cy="919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65" y="1246199"/>
            <a:ext cx="1703584" cy="1579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10451" y="2069290"/>
            <a:ext cx="4201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000" dirty="0" smtClean="0">
                <a:solidFill>
                  <a:schemeClr val="bg1"/>
                </a:solidFill>
              </a:rPr>
              <a:t>ما المشترك بين الكسور السابقة ؟ 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9900" y="2080016"/>
            <a:ext cx="432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000" dirty="0" smtClean="0">
                <a:solidFill>
                  <a:schemeClr val="bg1"/>
                </a:solidFill>
              </a:rPr>
              <a:t>جميعها كسور </a:t>
            </a:r>
            <a:r>
              <a:rPr lang="ar-SA" sz="3000" dirty="0" smtClean="0">
                <a:solidFill>
                  <a:srgbClr val="FF0000"/>
                </a:solidFill>
              </a:rPr>
              <a:t>متجانسة</a:t>
            </a:r>
            <a:r>
              <a:rPr lang="ar-SA" sz="3000" dirty="0" smtClean="0">
                <a:solidFill>
                  <a:schemeClr val="bg1"/>
                </a:solidFill>
              </a:rPr>
              <a:t> مقامها </a:t>
            </a:r>
            <a:r>
              <a:rPr lang="ar-SA" sz="3000" dirty="0" smtClean="0">
                <a:solidFill>
                  <a:srgbClr val="FF0000"/>
                </a:solidFill>
              </a:rPr>
              <a:t>10</a:t>
            </a:r>
            <a:r>
              <a:rPr lang="ar-SA" sz="3000" dirty="0" smtClean="0">
                <a:solidFill>
                  <a:schemeClr val="bg1"/>
                </a:solidFill>
              </a:rPr>
              <a:t> 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6717" y="3143776"/>
            <a:ext cx="10675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000" dirty="0" smtClean="0">
                <a:solidFill>
                  <a:schemeClr val="bg1"/>
                </a:solidFill>
              </a:rPr>
              <a:t>تسمى الكسور السابقة </a:t>
            </a:r>
            <a:r>
              <a:rPr lang="ar-SA" sz="3000" dirty="0" smtClean="0">
                <a:solidFill>
                  <a:srgbClr val="FF0000"/>
                </a:solidFill>
              </a:rPr>
              <a:t>بالكسور العشرية </a:t>
            </a:r>
            <a:r>
              <a:rPr lang="ar-SA" sz="3000" dirty="0" smtClean="0">
                <a:solidFill>
                  <a:schemeClr val="bg1"/>
                </a:solidFill>
              </a:rPr>
              <a:t>ويمكن كتابتها باستخدام الفاصلة العشرية كالتالي 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86" y="3882240"/>
            <a:ext cx="845358" cy="7337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86" y="5228630"/>
            <a:ext cx="781159" cy="743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9778" y="5077774"/>
            <a:ext cx="996128" cy="793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5699" y="3846990"/>
            <a:ext cx="996128" cy="751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313" y="3805675"/>
            <a:ext cx="583475" cy="8869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313" y="5153737"/>
            <a:ext cx="650080" cy="8179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249" y="3788537"/>
            <a:ext cx="614826" cy="8286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887" y="5014363"/>
            <a:ext cx="648188" cy="919874"/>
          </a:xfrm>
          <a:prstGeom prst="rect">
            <a:avLst/>
          </a:prstGeom>
        </p:spPr>
      </p:pic>
      <p:sp>
        <p:nvSpPr>
          <p:cNvPr id="20" name="Left Arrow 19"/>
          <p:cNvSpPr/>
          <p:nvPr/>
        </p:nvSpPr>
        <p:spPr>
          <a:xfrm>
            <a:off x="9410513" y="4083008"/>
            <a:ext cx="1040130" cy="38019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>
            <a:off x="9410513" y="5372613"/>
            <a:ext cx="1040130" cy="38019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>
            <a:off x="3434323" y="5287523"/>
            <a:ext cx="1040130" cy="38019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>
            <a:off x="3458439" y="4045311"/>
            <a:ext cx="1040130" cy="38019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4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3"/>
              </a:rPr>
              <a:t>هَيّا نٌشاهِدُ مَعاً  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EAC9A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0025"/>
            <a:ext cx="12192000" cy="645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645920" y="561703"/>
            <a:ext cx="100235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س6 </a:t>
            </a:r>
            <a:r>
              <a:rPr lang="ar-SA" sz="6000" b="1" dirty="0">
                <a:solidFill>
                  <a:srgbClr val="FFC000"/>
                </a:solidFill>
              </a:rPr>
              <a:t>ص 51 </a:t>
            </a:r>
            <a:endParaRPr lang="en-US" sz="6000" b="1" dirty="0">
              <a:solidFill>
                <a:srgbClr val="FFC000"/>
              </a:solidFill>
            </a:endParaRPr>
          </a:p>
          <a:p>
            <a:pPr algn="ctr"/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1885950"/>
            <a:ext cx="8915771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645920" y="561703"/>
            <a:ext cx="100235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س7 ص </a:t>
            </a:r>
            <a:r>
              <a:rPr lang="ar-SA" sz="6000" b="1" dirty="0">
                <a:solidFill>
                  <a:srgbClr val="FFC000"/>
                </a:solidFill>
              </a:rPr>
              <a:t>51 </a:t>
            </a:r>
            <a:endParaRPr lang="en-US" sz="6000" b="1" dirty="0">
              <a:solidFill>
                <a:srgbClr val="FFC000"/>
              </a:solidFill>
            </a:endParaRPr>
          </a:p>
          <a:p>
            <a:pPr algn="ctr"/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190" y="1771650"/>
            <a:ext cx="9443280" cy="380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-205575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582092" y="136137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7"/>
              </a:rPr>
              <a:t>هيّا </a:t>
            </a:r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7"/>
              </a:rPr>
              <a:t>نَلْعَب</a:t>
            </a:r>
            <a:r>
              <a:rPr lang="en-US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1</a:t>
            </a:r>
            <a:endParaRPr lang="ar-SA" sz="11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950823" y="5185954"/>
            <a:ext cx="3775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4676" y="3428909"/>
            <a:ext cx="56707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8"/>
              </a:rPr>
              <a:t>هيّا </a:t>
            </a:r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8"/>
              </a:rPr>
              <a:t>نَلْعَب</a:t>
            </a:r>
            <a:r>
              <a:rPr lang="en-US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2</a:t>
            </a:r>
            <a:endParaRPr lang="ar-SA" sz="11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  <a:p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46892" y="92473"/>
            <a:ext cx="309732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5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5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704697"/>
              </p:ext>
            </p:extLst>
          </p:nvPr>
        </p:nvGraphicFramePr>
        <p:xfrm>
          <a:off x="1288868" y="1046759"/>
          <a:ext cx="9614264" cy="289560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807132">
                  <a:extLst>
                    <a:ext uri="{9D8B030D-6E8A-4147-A177-3AD203B41FA5}">
                      <a16:colId xmlns:a16="http://schemas.microsoft.com/office/drawing/2014/main" xmlns="" val="2910744203"/>
                    </a:ext>
                  </a:extLst>
                </a:gridCol>
                <a:gridCol w="4807132">
                  <a:extLst>
                    <a:ext uri="{9D8B030D-6E8A-4147-A177-3AD203B41FA5}">
                      <a16:colId xmlns:a16="http://schemas.microsoft.com/office/drawing/2014/main" xmlns="" val="1601702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4000" dirty="0" smtClean="0"/>
                        <a:t>مكان العمل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000" dirty="0" smtClean="0"/>
                        <a:t>المعلمة 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453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بنات مراح رباح الثانوية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1) أسيل سعيد جبرين الحسنات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583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أبو عمّار الأساسية المختلطة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2) رانية فتحي علي صبح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4169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ذكور حسن مصطفى الأساسية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3) منى عبدالله يوسف محمود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4222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رياض الأقصى الأساسية المختلطة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4) ياسمين موسى أحمد الأطرش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6081902"/>
                  </a:ext>
                </a:extLst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2768823" y="4056185"/>
            <a:ext cx="6654353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بإشراف الأستاذ عصام عبيد الله</a:t>
            </a:r>
            <a:endParaRPr lang="ar-SA" sz="4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79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u="sng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u="sng" dirty="0" smtClean="0">
                <a:solidFill>
                  <a:schemeClr val="accent1">
                    <a:lumMod val="50000"/>
                  </a:schemeClr>
                </a:solidFill>
                <a:hlinkClick r:id="rId3" action="ppaction://hlinkfile"/>
              </a:rPr>
              <a:t>ورقة العمل</a:t>
            </a:r>
            <a:endParaRPr lang="ar-SA" sz="44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11" y="617220"/>
            <a:ext cx="5867062" cy="5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8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71739" y="92473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474973"/>
              </p:ext>
            </p:extLst>
          </p:nvPr>
        </p:nvGraphicFramePr>
        <p:xfrm>
          <a:off x="1288868" y="1015803"/>
          <a:ext cx="9614264" cy="289560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807132">
                  <a:extLst>
                    <a:ext uri="{9D8B030D-6E8A-4147-A177-3AD203B41FA5}">
                      <a16:colId xmlns:a16="http://schemas.microsoft.com/office/drawing/2014/main" xmlns="" val="2910744203"/>
                    </a:ext>
                  </a:extLst>
                </a:gridCol>
                <a:gridCol w="4807132">
                  <a:extLst>
                    <a:ext uri="{9D8B030D-6E8A-4147-A177-3AD203B41FA5}">
                      <a16:colId xmlns:a16="http://schemas.microsoft.com/office/drawing/2014/main" xmlns="" val="1601702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4000" dirty="0" smtClean="0"/>
                        <a:t>مكان العمل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000" dirty="0" smtClean="0"/>
                        <a:t>المعلمة 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453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بنات مراح رباح الثانوية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1) أسيل سعيد جبرين الحسنات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583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أبو عمّار الأساسية المختلطة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2) رانية فتحي علي صبح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4169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ذكور حسن مصطفى الأساسية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3) منى عبدالله يوسف محمود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4222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رياض الأقصى الأساسية المختلطة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4) ياسمين موسى أحمد الأطرش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6081902"/>
                  </a:ext>
                </a:extLst>
              </a:tr>
            </a:tbl>
          </a:graphicData>
        </a:graphic>
      </p:graphicFrame>
      <p:sp>
        <p:nvSpPr>
          <p:cNvPr id="6" name="مربع نص 5"/>
          <p:cNvSpPr txBox="1"/>
          <p:nvPr/>
        </p:nvSpPr>
        <p:spPr>
          <a:xfrm>
            <a:off x="2768823" y="3962401"/>
            <a:ext cx="6654353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بإشراف الأستاذ عصام عبيد الله</a:t>
            </a:r>
            <a:endParaRPr lang="ar-SA" sz="4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43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5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46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9509" y="2728070"/>
            <a:ext cx="6296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8000" dirty="0" smtClean="0">
                <a:solidFill>
                  <a:schemeClr val="bg1"/>
                </a:solidFill>
              </a:rPr>
              <a:t>الكسور العشرية 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6183" y="2612573"/>
            <a:ext cx="83732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buAutoNum type="arabicParenR"/>
            </a:pPr>
            <a:r>
              <a:rPr lang="ar-SA" sz="4000" dirty="0" smtClean="0">
                <a:solidFill>
                  <a:schemeClr val="bg1"/>
                </a:solidFill>
              </a:rPr>
              <a:t>أن يحوّل كسراً عادياً الى كسر عشري</a:t>
            </a:r>
          </a:p>
          <a:p>
            <a:pPr marL="914400" indent="-914400" algn="ctr">
              <a:buAutoNum type="arabicParenR"/>
            </a:pPr>
            <a:r>
              <a:rPr lang="ar-SA" sz="4000" dirty="0" smtClean="0">
                <a:solidFill>
                  <a:schemeClr val="bg1"/>
                </a:solidFill>
              </a:rPr>
              <a:t>أن يحوّل كسراً عشرياً الى كسر عادي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2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267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886" y="535577"/>
            <a:ext cx="106462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8000" dirty="0" smtClean="0">
                <a:solidFill>
                  <a:schemeClr val="bg1"/>
                </a:solidFill>
              </a:rPr>
              <a:t>تذكر عزيزي الطالب أن الكسور المتكافئة هي كسور متساوية في القيمة : </a:t>
            </a:r>
          </a:p>
          <a:p>
            <a:r>
              <a:rPr lang="ar-SA" sz="8000" dirty="0" smtClean="0">
                <a:solidFill>
                  <a:schemeClr val="bg1"/>
                </a:solidFill>
              </a:rPr>
              <a:t>هيّا نستمع الى </a:t>
            </a:r>
            <a:r>
              <a:rPr lang="ar-SA" sz="8000" dirty="0" smtClean="0">
                <a:solidFill>
                  <a:srgbClr val="92D050"/>
                </a:solidFill>
                <a:hlinkClick r:id="rId3" action="ppaction://hlinkfile"/>
              </a:rPr>
              <a:t>القصة</a:t>
            </a:r>
            <a:r>
              <a:rPr lang="ar-SA" sz="8000" dirty="0" smtClean="0">
                <a:solidFill>
                  <a:srgbClr val="92D050"/>
                </a:solidFill>
              </a:rPr>
              <a:t> </a:t>
            </a:r>
          </a:p>
          <a:p>
            <a:endParaRPr lang="ar-SA" sz="8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8269605" y="4843191"/>
            <a:ext cx="1181100" cy="1495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375" y="2163813"/>
            <a:ext cx="2343150" cy="2266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357" y="2163813"/>
            <a:ext cx="2352675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9605" y="319273"/>
            <a:ext cx="965835" cy="1638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2714" y="411262"/>
            <a:ext cx="885962" cy="1632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7101" y="4817065"/>
            <a:ext cx="1171575" cy="1419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5514" y="2395478"/>
            <a:ext cx="914400" cy="2057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0299" y="5145677"/>
            <a:ext cx="819150" cy="76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2549" y="5756773"/>
            <a:ext cx="2914650" cy="752475"/>
          </a:xfrm>
          <a:prstGeom prst="rect">
            <a:avLst/>
          </a:prstGeom>
        </p:spPr>
      </p:pic>
      <p:pic>
        <p:nvPicPr>
          <p:cNvPr id="2" name="01031C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222250"/>
            <a:ext cx="121920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0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5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4" y="0"/>
            <a:ext cx="127232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8617" y="522514"/>
            <a:ext cx="723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</a:rPr>
              <a:t>كتابة كسر يكافئ كسر آخر 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466114" y="1163840"/>
            <a:ext cx="13063" cy="3775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272937" y="1541417"/>
            <a:ext cx="904602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1312434" y="1541417"/>
            <a:ext cx="26126" cy="7576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72937" y="1606731"/>
            <a:ext cx="26126" cy="7576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Cloud 13"/>
          <p:cNvSpPr/>
          <p:nvPr/>
        </p:nvSpPr>
        <p:spPr>
          <a:xfrm>
            <a:off x="9797143" y="2299063"/>
            <a:ext cx="2577737" cy="105280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263051" y="2471523"/>
            <a:ext cx="164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/>
              <a:t>الضرب</a:t>
            </a:r>
            <a:endParaRPr lang="en-US" sz="4000" dirty="0"/>
          </a:p>
        </p:txBody>
      </p:sp>
      <p:sp>
        <p:nvSpPr>
          <p:cNvPr id="16" name="Cloud 15"/>
          <p:cNvSpPr/>
          <p:nvPr/>
        </p:nvSpPr>
        <p:spPr>
          <a:xfrm>
            <a:off x="1273627" y="2445395"/>
            <a:ext cx="2577737" cy="105280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76103" y="2560468"/>
            <a:ext cx="164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/>
              <a:t>القسمة </a:t>
            </a:r>
            <a:endParaRPr lang="en-US" sz="4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849" y="3603722"/>
            <a:ext cx="734242" cy="17358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4296" y="3634602"/>
            <a:ext cx="676275" cy="1704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5218" y="4248964"/>
            <a:ext cx="685800" cy="476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215" y="3832133"/>
            <a:ext cx="616133" cy="17485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7127" y="3832133"/>
            <a:ext cx="742950" cy="1762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049" y="4265808"/>
            <a:ext cx="685800" cy="4762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103" y="3832133"/>
            <a:ext cx="734242" cy="17358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9119" y="3653768"/>
            <a:ext cx="616133" cy="17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7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990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4491598"/>
              </p:ext>
            </p:extLst>
          </p:nvPr>
        </p:nvGraphicFramePr>
        <p:xfrm>
          <a:off x="355420" y="538521"/>
          <a:ext cx="11685812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453">
                  <a:extLst>
                    <a:ext uri="{9D8B030D-6E8A-4147-A177-3AD203B41FA5}">
                      <a16:colId xmlns:a16="http://schemas.microsoft.com/office/drawing/2014/main" xmlns="" val="399000584"/>
                    </a:ext>
                  </a:extLst>
                </a:gridCol>
                <a:gridCol w="2921453">
                  <a:extLst>
                    <a:ext uri="{9D8B030D-6E8A-4147-A177-3AD203B41FA5}">
                      <a16:colId xmlns:a16="http://schemas.microsoft.com/office/drawing/2014/main" xmlns="" val="2619282678"/>
                    </a:ext>
                  </a:extLst>
                </a:gridCol>
                <a:gridCol w="2921453">
                  <a:extLst>
                    <a:ext uri="{9D8B030D-6E8A-4147-A177-3AD203B41FA5}">
                      <a16:colId xmlns:a16="http://schemas.microsoft.com/office/drawing/2014/main" xmlns="" val="4211675720"/>
                    </a:ext>
                  </a:extLst>
                </a:gridCol>
                <a:gridCol w="2921453">
                  <a:extLst>
                    <a:ext uri="{9D8B030D-6E8A-4147-A177-3AD203B41FA5}">
                      <a16:colId xmlns:a16="http://schemas.microsoft.com/office/drawing/2014/main" xmlns="" val="2406754184"/>
                    </a:ext>
                  </a:extLst>
                </a:gridCol>
              </a:tblGrid>
              <a:tr h="1269999">
                <a:tc>
                  <a:txBody>
                    <a:bodyPr/>
                    <a:lstStyle/>
                    <a:p>
                      <a:r>
                        <a:rPr lang="ar-SA" sz="6000" dirty="0" smtClean="0"/>
                        <a:t>بالكلمات  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6000" dirty="0" smtClean="0"/>
                        <a:t>الكسر العشري 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6000" dirty="0" smtClean="0"/>
                        <a:t>الكسر العادي 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6000" dirty="0" smtClean="0"/>
                        <a:t>التمثيل</a:t>
                      </a:r>
                      <a:endParaRPr lang="en-US" sz="6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3328953"/>
                  </a:ext>
                </a:extLst>
              </a:tr>
              <a:tr h="1410508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3435670"/>
                  </a:ext>
                </a:extLst>
              </a:tr>
              <a:tr h="1410508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4000" baseline="0" dirty="0" smtClean="0"/>
                        <a:t>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1065878"/>
                  </a:ext>
                </a:extLst>
              </a:tr>
              <a:tr h="1598584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4000" dirty="0" smtClean="0"/>
                        <a:t>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8045616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320" y="2544489"/>
            <a:ext cx="2429691" cy="1243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439" y="4049486"/>
            <a:ext cx="2612572" cy="11495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880" y="5471647"/>
            <a:ext cx="2429690" cy="11676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208" y="2548159"/>
            <a:ext cx="1000265" cy="12393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43" y="2771683"/>
            <a:ext cx="1079212" cy="9367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09" y="3995513"/>
            <a:ext cx="1000265" cy="12574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97" y="4023360"/>
            <a:ext cx="1133633" cy="9812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09" y="5554483"/>
            <a:ext cx="1000265" cy="13146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43" y="5450657"/>
            <a:ext cx="1223620" cy="116393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2873829"/>
            <a:ext cx="2978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/>
              <a:t>ثلاثة أعشار 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862149" y="4197268"/>
            <a:ext cx="2272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/>
              <a:t>سبعة أعشار 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31" name="TextBox 30"/>
          <p:cNvSpPr txBox="1"/>
          <p:nvPr/>
        </p:nvSpPr>
        <p:spPr>
          <a:xfrm>
            <a:off x="627017" y="5528357"/>
            <a:ext cx="25080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/>
              <a:t>عشران</a:t>
            </a: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70868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1151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724" y="592068"/>
            <a:ext cx="723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</a:rPr>
              <a:t>ماذا اذا كان مقام الكسر العادي ≠ 10 ؟؟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59" y="530950"/>
            <a:ext cx="1703584" cy="157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3829" y="1222627"/>
            <a:ext cx="9509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</a:rPr>
              <a:t>فلنأخذ مثالاً: حوّل الكسر العادي التالي إلى كسر عشري :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976" y="2251418"/>
            <a:ext cx="734242" cy="1735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779" y="2881220"/>
            <a:ext cx="685800" cy="47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7235" y="2308285"/>
            <a:ext cx="733425" cy="170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30" y="2448446"/>
            <a:ext cx="890229" cy="1524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7898" y="2881220"/>
            <a:ext cx="685800" cy="476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898" y="2561072"/>
            <a:ext cx="1093686" cy="970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7209" y="4308494"/>
            <a:ext cx="866775" cy="1466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3435" y="4308493"/>
            <a:ext cx="657225" cy="1466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779" y="4803793"/>
            <a:ext cx="685800" cy="476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30" y="4413180"/>
            <a:ext cx="847005" cy="14520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24" y="4388687"/>
            <a:ext cx="1133633" cy="9812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809" y="4641168"/>
            <a:ext cx="685800" cy="4762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59" y="504824"/>
            <a:ext cx="1703584" cy="15792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295724" y="565942"/>
            <a:ext cx="723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</a:rPr>
              <a:t>ماذا إذا كان مقام الكسر العادي ≠ 10 ؟؟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59" y="478698"/>
            <a:ext cx="1703584" cy="157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7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12786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6498" y="612209"/>
            <a:ext cx="10226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000" dirty="0" smtClean="0">
                <a:solidFill>
                  <a:schemeClr val="bg1"/>
                </a:solidFill>
              </a:rPr>
              <a:t>والآن هيّا بنا </a:t>
            </a:r>
            <a:r>
              <a:rPr lang="ar-SA" sz="3000" dirty="0" err="1" smtClean="0">
                <a:solidFill>
                  <a:schemeClr val="bg1"/>
                </a:solidFill>
              </a:rPr>
              <a:t>أعزائي</a:t>
            </a:r>
            <a:r>
              <a:rPr lang="ar-SA" sz="3000" dirty="0" smtClean="0">
                <a:solidFill>
                  <a:schemeClr val="bg1"/>
                </a:solidFill>
              </a:rPr>
              <a:t> الطلبة نكتب الكسور العشرية التالية على صورة كسر عادي 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44" y="2133353"/>
            <a:ext cx="845358" cy="7337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518" y="4437806"/>
            <a:ext cx="879618" cy="6243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224" y="3240519"/>
            <a:ext cx="913878" cy="7275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730" y="5392796"/>
            <a:ext cx="867445" cy="6543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2474" y="2056064"/>
            <a:ext cx="583475" cy="8869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4335" y="4425504"/>
            <a:ext cx="650080" cy="8179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4335" y="5392796"/>
            <a:ext cx="614826" cy="8286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0675" y="3240519"/>
            <a:ext cx="648188" cy="919874"/>
          </a:xfrm>
          <a:prstGeom prst="rect">
            <a:avLst/>
          </a:prstGeom>
        </p:spPr>
      </p:pic>
      <p:sp>
        <p:nvSpPr>
          <p:cNvPr id="20" name="Left Arrow 19"/>
          <p:cNvSpPr/>
          <p:nvPr/>
        </p:nvSpPr>
        <p:spPr>
          <a:xfrm>
            <a:off x="6564996" y="1381177"/>
            <a:ext cx="1040130" cy="38019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>
            <a:off x="6564996" y="4644380"/>
            <a:ext cx="1040130" cy="38019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>
            <a:off x="6527837" y="2407555"/>
            <a:ext cx="1040130" cy="38019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>
            <a:off x="6527837" y="3493699"/>
            <a:ext cx="1040130" cy="38019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385087" y="1255020"/>
            <a:ext cx="25875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000" dirty="0" smtClean="0">
                <a:solidFill>
                  <a:schemeClr val="bg1"/>
                </a:solidFill>
              </a:rPr>
              <a:t>الكسر العشري 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7375" y="1285276"/>
            <a:ext cx="25875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000" dirty="0" smtClean="0">
                <a:solidFill>
                  <a:schemeClr val="bg1"/>
                </a:solidFill>
              </a:rPr>
              <a:t>الكسر العادي 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6564996" y="5529893"/>
            <a:ext cx="1040130" cy="38019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9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7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645920" y="561703"/>
            <a:ext cx="100235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س12 </a:t>
            </a:r>
            <a:r>
              <a:rPr lang="ar-SA" sz="6000" b="1" dirty="0">
                <a:solidFill>
                  <a:srgbClr val="FFC000"/>
                </a:solidFill>
              </a:rPr>
              <a:t>ص </a:t>
            </a:r>
            <a:r>
              <a:rPr lang="ar-SA" sz="6000" b="1" dirty="0" smtClean="0">
                <a:solidFill>
                  <a:srgbClr val="FFC000"/>
                </a:solidFill>
              </a:rPr>
              <a:t>52 </a:t>
            </a:r>
            <a:endParaRPr lang="en-US" sz="6000" b="1" dirty="0">
              <a:solidFill>
                <a:srgbClr val="FFC000"/>
              </a:solidFill>
            </a:endParaRPr>
          </a:p>
          <a:p>
            <a:pPr algn="ctr"/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607" y="1881052"/>
            <a:ext cx="9484000" cy="312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645920" y="561703"/>
            <a:ext cx="100235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س13 </a:t>
            </a:r>
            <a:r>
              <a:rPr lang="ar-SA" sz="6000" b="1" dirty="0">
                <a:solidFill>
                  <a:srgbClr val="FFC000"/>
                </a:solidFill>
              </a:rPr>
              <a:t>ص </a:t>
            </a:r>
            <a:r>
              <a:rPr lang="ar-SA" sz="6000" b="1" dirty="0" smtClean="0">
                <a:solidFill>
                  <a:srgbClr val="FFC000"/>
                </a:solidFill>
              </a:rPr>
              <a:t>52 </a:t>
            </a:r>
            <a:endParaRPr lang="en-US" sz="6000" b="1" dirty="0">
              <a:solidFill>
                <a:srgbClr val="FFC000"/>
              </a:solidFill>
            </a:endParaRPr>
          </a:p>
          <a:p>
            <a:pPr algn="ctr"/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417" y="1982943"/>
            <a:ext cx="9371096" cy="349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42215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693817" y="2602294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5"/>
              </a:rPr>
              <a:t>هيّا نَلْعَب</a:t>
            </a:r>
            <a:endParaRPr lang="ar-SA" sz="115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05714" y="3533318"/>
            <a:ext cx="254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>
                <a:solidFill>
                  <a:schemeClr val="accent1"/>
                </a:solidFill>
              </a:rPr>
              <a:t>اضغط هنا 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7340395" y="3584314"/>
            <a:ext cx="1869131" cy="5574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9509" y="2728070"/>
            <a:ext cx="6296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8000" dirty="0" smtClean="0">
                <a:solidFill>
                  <a:schemeClr val="bg1"/>
                </a:solidFill>
              </a:rPr>
              <a:t>الكسور العشرية 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8078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0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u="sng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u="sng" dirty="0" smtClean="0">
                <a:solidFill>
                  <a:schemeClr val="accent1">
                    <a:lumMod val="50000"/>
                  </a:schemeClr>
                </a:solidFill>
                <a:hlinkClick r:id="rId3" action="ppaction://hlinkfile"/>
              </a:rPr>
              <a:t>ورقة العمل</a:t>
            </a:r>
            <a:endParaRPr lang="ar-SA" sz="44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08" y="216337"/>
            <a:ext cx="6740434" cy="639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7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25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71738" y="92473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966039"/>
              </p:ext>
            </p:extLst>
          </p:nvPr>
        </p:nvGraphicFramePr>
        <p:xfrm>
          <a:off x="1288868" y="1015803"/>
          <a:ext cx="9614264" cy="289560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807132">
                  <a:extLst>
                    <a:ext uri="{9D8B030D-6E8A-4147-A177-3AD203B41FA5}">
                      <a16:colId xmlns:a16="http://schemas.microsoft.com/office/drawing/2014/main" xmlns="" val="2910744203"/>
                    </a:ext>
                  </a:extLst>
                </a:gridCol>
                <a:gridCol w="4807132">
                  <a:extLst>
                    <a:ext uri="{9D8B030D-6E8A-4147-A177-3AD203B41FA5}">
                      <a16:colId xmlns:a16="http://schemas.microsoft.com/office/drawing/2014/main" xmlns="" val="1601702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4000" dirty="0" smtClean="0"/>
                        <a:t>مكان العمل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000" dirty="0" smtClean="0"/>
                        <a:t>المعلمة 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453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بنات مراح رباح الثانوية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1) أسيل سعيد جبرين الحسنات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583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أبو عمّار الأساسية المختلطة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2) رانية فتحي علي صبح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4169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ذكور حسن مصطفى الأساسية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3) منى عبدالله يوسف محمود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4222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رياض الأقصى الأساسية المختلطة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4) ياسمين موسى أحمد الأطرش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6081902"/>
                  </a:ext>
                </a:extLst>
              </a:tr>
            </a:tbl>
          </a:graphicData>
        </a:graphic>
      </p:graphicFrame>
      <p:sp>
        <p:nvSpPr>
          <p:cNvPr id="6" name="مربع نص 5"/>
          <p:cNvSpPr txBox="1"/>
          <p:nvPr/>
        </p:nvSpPr>
        <p:spPr>
          <a:xfrm>
            <a:off x="2639869" y="3974123"/>
            <a:ext cx="6654353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بإشراف الأستاذ عصام عبيد الله</a:t>
            </a:r>
            <a:endParaRPr lang="ar-SA" sz="4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6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" action="ppaction://noaction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9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0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1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" action="ppaction://noaction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" action="ppaction://noaction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" action="ppaction://noaction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3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06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49486" y="2847703"/>
            <a:ext cx="48071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600" b="1" dirty="0" smtClean="0">
                <a:solidFill>
                  <a:schemeClr val="bg1"/>
                </a:solidFill>
              </a:rPr>
              <a:t>الكسور العشرية 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2857" y="2728070"/>
            <a:ext cx="88958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 smtClean="0">
                <a:solidFill>
                  <a:schemeClr val="bg1"/>
                </a:solidFill>
              </a:rPr>
              <a:t>أن يتعرف الطالب إلى الكسور العشرية ضمن الأجزاء من مئة .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1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85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349" y="1593669"/>
            <a:ext cx="3048000" cy="3143250"/>
          </a:xfrm>
          <a:prstGeom prst="rect">
            <a:avLst/>
          </a:prstGeom>
        </p:spPr>
      </p:pic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320" y="1458650"/>
            <a:ext cx="2998062" cy="3178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4194" y="580052"/>
            <a:ext cx="8554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</a:rPr>
              <a:t>ما الكسر الذي يعبّر عن الجزء المظلل في الشكلين ؟ 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3387" y="4909218"/>
            <a:ext cx="733208" cy="988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6062" y="4909218"/>
            <a:ext cx="682520" cy="114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69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7257" y="2728070"/>
            <a:ext cx="75895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5000" dirty="0" smtClean="0">
                <a:solidFill>
                  <a:schemeClr val="bg1"/>
                </a:solidFill>
              </a:rPr>
              <a:t>أن يتعرف الطالب إلى مفهوم الكسر العشري 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084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55420" y="538521"/>
          <a:ext cx="11685812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453">
                  <a:extLst>
                    <a:ext uri="{9D8B030D-6E8A-4147-A177-3AD203B41FA5}">
                      <a16:colId xmlns:a16="http://schemas.microsoft.com/office/drawing/2014/main" xmlns="" val="399000584"/>
                    </a:ext>
                  </a:extLst>
                </a:gridCol>
                <a:gridCol w="2921453">
                  <a:extLst>
                    <a:ext uri="{9D8B030D-6E8A-4147-A177-3AD203B41FA5}">
                      <a16:colId xmlns:a16="http://schemas.microsoft.com/office/drawing/2014/main" xmlns="" val="2619282678"/>
                    </a:ext>
                  </a:extLst>
                </a:gridCol>
                <a:gridCol w="2921453">
                  <a:extLst>
                    <a:ext uri="{9D8B030D-6E8A-4147-A177-3AD203B41FA5}">
                      <a16:colId xmlns:a16="http://schemas.microsoft.com/office/drawing/2014/main" xmlns="" val="4211675720"/>
                    </a:ext>
                  </a:extLst>
                </a:gridCol>
                <a:gridCol w="2921453">
                  <a:extLst>
                    <a:ext uri="{9D8B030D-6E8A-4147-A177-3AD203B41FA5}">
                      <a16:colId xmlns:a16="http://schemas.microsoft.com/office/drawing/2014/main" xmlns="" val="2406754184"/>
                    </a:ext>
                  </a:extLst>
                </a:gridCol>
              </a:tblGrid>
              <a:tr h="1799730">
                <a:tc>
                  <a:txBody>
                    <a:bodyPr/>
                    <a:lstStyle/>
                    <a:p>
                      <a:r>
                        <a:rPr lang="ar-SA" sz="6000" dirty="0" smtClean="0"/>
                        <a:t>بالكلمات  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6000" dirty="0" smtClean="0"/>
                        <a:t>الكسر العشري 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6000" dirty="0" smtClean="0"/>
                        <a:t>الكسر العادي 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6000" dirty="0" smtClean="0"/>
                        <a:t>التمثيل</a:t>
                      </a:r>
                      <a:endParaRPr lang="en-US" sz="6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3328953"/>
                  </a:ext>
                </a:extLst>
              </a:tr>
              <a:tr h="1410508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3435670"/>
                  </a:ext>
                </a:extLst>
              </a:tr>
              <a:tr h="1410508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4000" baseline="0" dirty="0" smtClean="0"/>
                        <a:t>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1065878"/>
                  </a:ext>
                </a:extLst>
              </a:tr>
              <a:tr h="1598584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4000" dirty="0" smtClean="0"/>
                        <a:t>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8045616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56755" y="2616044"/>
            <a:ext cx="2978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 smtClean="0"/>
              <a:t>تسعة وتسعون من مئة 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355421" y="4197268"/>
            <a:ext cx="2779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/>
              <a:t>خمسة من مئة 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31" name="TextBox 30"/>
          <p:cNvSpPr txBox="1"/>
          <p:nvPr/>
        </p:nvSpPr>
        <p:spPr>
          <a:xfrm>
            <a:off x="626195" y="5362138"/>
            <a:ext cx="25080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/>
              <a:t>عشرة من مئة </a:t>
            </a:r>
            <a:endParaRPr lang="en-US" sz="4000" dirty="0"/>
          </a:p>
          <a:p>
            <a:endParaRPr lang="en-US" sz="4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737" y="2518410"/>
            <a:ext cx="1762316" cy="1167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214" y="2518410"/>
            <a:ext cx="947041" cy="1281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835" y="2743043"/>
            <a:ext cx="1190625" cy="704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1737" y="3908655"/>
            <a:ext cx="1762316" cy="130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214" y="3960205"/>
            <a:ext cx="914400" cy="125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2474" y="4197268"/>
            <a:ext cx="1190625" cy="581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6556" y="5420325"/>
            <a:ext cx="1812678" cy="1431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6614" y="5420325"/>
            <a:ext cx="651432" cy="1362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9181" y="5420325"/>
            <a:ext cx="1304925" cy="657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9181" y="6201375"/>
            <a:ext cx="1281327" cy="581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4616" y="5420325"/>
            <a:ext cx="634684" cy="13620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7872" y="5748937"/>
            <a:ext cx="378087" cy="476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8881" y="5422739"/>
            <a:ext cx="657225" cy="13811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9422" y="6122644"/>
            <a:ext cx="2341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5000" dirty="0" smtClean="0"/>
              <a:t>عشر 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443724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6834" y="580052"/>
            <a:ext cx="11194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</a:rPr>
              <a:t>والآن هيّا بنا نقرأ الكسور العشرية التالية ونمثلها على لوحة المنازل :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59091" y="2430818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>
                <a:solidFill>
                  <a:srgbClr val="FF0000"/>
                </a:solidFill>
              </a:rPr>
              <a:t>٠,١٤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59091" y="3383385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>
                <a:solidFill>
                  <a:srgbClr val="FF0000"/>
                </a:solidFill>
              </a:rPr>
              <a:t>٠,٠٣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59091" y="4399048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>
                <a:solidFill>
                  <a:srgbClr val="FF0000"/>
                </a:solidFill>
              </a:rPr>
              <a:t>٠,٨٣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7301049" y="2595456"/>
            <a:ext cx="1357448" cy="789245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7301049" y="4488701"/>
            <a:ext cx="1357448" cy="789245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7301049" y="3613982"/>
            <a:ext cx="1357448" cy="789245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6915" y="1668660"/>
            <a:ext cx="5712824" cy="3726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21531" y="2756263"/>
            <a:ext cx="1011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/>
              <a:t>٤</a:t>
            </a:r>
            <a:endParaRPr lang="en-US" sz="6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65060" y="3531810"/>
            <a:ext cx="1011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/>
              <a:t>٣</a:t>
            </a:r>
            <a:endParaRPr lang="en-US" sz="6000" dirty="0"/>
          </a:p>
        </p:txBody>
      </p:sp>
      <p:sp>
        <p:nvSpPr>
          <p:cNvPr id="17" name="TextBox 16"/>
          <p:cNvSpPr txBox="1"/>
          <p:nvPr/>
        </p:nvSpPr>
        <p:spPr>
          <a:xfrm>
            <a:off x="5636828" y="4531697"/>
            <a:ext cx="1011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/>
              <a:t>٣</a:t>
            </a:r>
            <a:endParaRPr lang="en-US" sz="6000" dirty="0"/>
          </a:p>
        </p:txBody>
      </p:sp>
      <p:sp>
        <p:nvSpPr>
          <p:cNvPr id="18" name="TextBox 17"/>
          <p:cNvSpPr txBox="1"/>
          <p:nvPr/>
        </p:nvSpPr>
        <p:spPr>
          <a:xfrm>
            <a:off x="3787685" y="4571027"/>
            <a:ext cx="1011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/>
              <a:t>٨</a:t>
            </a:r>
            <a:endParaRPr lang="en-US" sz="6000" dirty="0"/>
          </a:p>
        </p:txBody>
      </p:sp>
      <p:sp>
        <p:nvSpPr>
          <p:cNvPr id="19" name="TextBox 18"/>
          <p:cNvSpPr txBox="1"/>
          <p:nvPr/>
        </p:nvSpPr>
        <p:spPr>
          <a:xfrm>
            <a:off x="3755708" y="3573338"/>
            <a:ext cx="1011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/>
              <a:t>٠</a:t>
            </a:r>
            <a:endParaRPr lang="en-US" sz="6000" dirty="0"/>
          </a:p>
        </p:txBody>
      </p:sp>
      <p:sp>
        <p:nvSpPr>
          <p:cNvPr id="20" name="TextBox 19"/>
          <p:cNvSpPr txBox="1"/>
          <p:nvPr/>
        </p:nvSpPr>
        <p:spPr>
          <a:xfrm>
            <a:off x="1764303" y="3586296"/>
            <a:ext cx="1011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/>
              <a:t>٠</a:t>
            </a:r>
            <a:endParaRPr lang="en-US" sz="6000" dirty="0"/>
          </a:p>
        </p:txBody>
      </p:sp>
      <p:sp>
        <p:nvSpPr>
          <p:cNvPr id="21" name="TextBox 20"/>
          <p:cNvSpPr txBox="1"/>
          <p:nvPr/>
        </p:nvSpPr>
        <p:spPr>
          <a:xfrm>
            <a:off x="1727564" y="4497997"/>
            <a:ext cx="1011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/>
              <a:t>٠</a:t>
            </a:r>
            <a:endParaRPr lang="en-US" sz="6000" dirty="0"/>
          </a:p>
        </p:txBody>
      </p:sp>
      <p:sp>
        <p:nvSpPr>
          <p:cNvPr id="22" name="TextBox 21"/>
          <p:cNvSpPr txBox="1"/>
          <p:nvPr/>
        </p:nvSpPr>
        <p:spPr>
          <a:xfrm>
            <a:off x="1727564" y="2674595"/>
            <a:ext cx="1011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/>
              <a:t>٠</a:t>
            </a:r>
            <a:endParaRPr lang="en-US" sz="6000" dirty="0"/>
          </a:p>
        </p:txBody>
      </p:sp>
      <p:sp>
        <p:nvSpPr>
          <p:cNvPr id="23" name="TextBox 22"/>
          <p:cNvSpPr txBox="1"/>
          <p:nvPr/>
        </p:nvSpPr>
        <p:spPr>
          <a:xfrm>
            <a:off x="3763737" y="2756262"/>
            <a:ext cx="1011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/>
              <a:t>١</a:t>
            </a:r>
            <a:endParaRPr lang="en-US" sz="6000" dirty="0"/>
          </a:p>
        </p:txBody>
      </p:sp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57212" y="2685278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57212" y="3734841"/>
            <a:ext cx="609600" cy="609600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57212" y="4734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0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85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842248" y="561703"/>
            <a:ext cx="9249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r>
              <a:rPr lang="en-US" sz="6000" b="1" dirty="0" smtClean="0">
                <a:solidFill>
                  <a:srgbClr val="FFC000"/>
                </a:solidFill>
              </a:rPr>
              <a:t> </a:t>
            </a:r>
            <a:r>
              <a:rPr lang="ar-SA" sz="6000" b="1" dirty="0" smtClean="0">
                <a:solidFill>
                  <a:srgbClr val="FFC000"/>
                </a:solidFill>
              </a:rPr>
              <a:t> س15+16 ص 53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58" y="1577366"/>
            <a:ext cx="10448365" cy="431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8089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8976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211336" y="687029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10" name="Left Arrow 9"/>
          <p:cNvSpPr/>
          <p:nvPr/>
        </p:nvSpPr>
        <p:spPr>
          <a:xfrm>
            <a:off x="6323470" y="2804401"/>
            <a:ext cx="2260516" cy="6603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/>
              <a:t>اضغط هنا 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6623788" y="4106534"/>
            <a:ext cx="2260516" cy="6603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/>
              <a:t>اضغط هنا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41442" y="4106534"/>
            <a:ext cx="18996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5000" dirty="0" smtClean="0">
                <a:solidFill>
                  <a:srgbClr val="FF0000"/>
                </a:solidFill>
                <a:hlinkClick r:id="rId7"/>
              </a:rPr>
              <a:t>الرابط</a:t>
            </a:r>
            <a:r>
              <a:rPr lang="ar-SA" sz="5000" dirty="0" smtClean="0">
                <a:solidFill>
                  <a:srgbClr val="FF0000"/>
                </a:solidFill>
              </a:rPr>
              <a:t> 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13" name="الأجزاء من مئة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9661" y="2675112"/>
            <a:ext cx="918881" cy="9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3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1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4325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0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7" y="117565"/>
            <a:ext cx="5643155" cy="65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898571" y="543594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 </a:t>
            </a:r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529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4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" action="ppaction://noaction" highlightClick="1">
              <a:snd r:embed="rId3" name="drumroll.wav"/>
            </a:hlinkClick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65" y="482692"/>
            <a:ext cx="2677366" cy="2677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255" y="1471080"/>
            <a:ext cx="1754281" cy="1927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8636" y="480143"/>
            <a:ext cx="7728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000" dirty="0" smtClean="0">
                <a:solidFill>
                  <a:schemeClr val="bg1"/>
                </a:solidFill>
              </a:rPr>
              <a:t>أستخدم دفترك المربعات وأحدد 100 مئة مربع كما في الشكل</a:t>
            </a:r>
          </a:p>
          <a:p>
            <a:r>
              <a:rPr lang="ar-SA" sz="3000" dirty="0" smtClean="0">
                <a:solidFill>
                  <a:schemeClr val="bg1"/>
                </a:solidFill>
              </a:rPr>
              <a:t>أختار ثلاثة ألوان وأظلل المربعات لأحصل على شكل ثم أكمل الجدول كما هو موضح في المثال : 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3373531" y="1667435"/>
            <a:ext cx="1010210" cy="56477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598055"/>
              </p:ext>
            </p:extLst>
          </p:nvPr>
        </p:nvGraphicFramePr>
        <p:xfrm>
          <a:off x="2315088" y="3492100"/>
          <a:ext cx="8127999" cy="2572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18170738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9101903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996319893"/>
                    </a:ext>
                  </a:extLst>
                </a:gridCol>
              </a:tblGrid>
              <a:tr h="519399">
                <a:tc>
                  <a:txBody>
                    <a:bodyPr/>
                    <a:lstStyle/>
                    <a:p>
                      <a:r>
                        <a:rPr lang="ar-SA" dirty="0" smtClean="0"/>
                        <a:t>الكسر العشري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dirty="0" smtClean="0"/>
                        <a:t>الكسر العادي</a:t>
                      </a:r>
                      <a:r>
                        <a:rPr lang="ar-SA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dirty="0" smtClean="0"/>
                        <a:t>اللون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9949185"/>
                  </a:ext>
                </a:extLst>
              </a:tr>
              <a:tr h="772608">
                <a:tc>
                  <a:txBody>
                    <a:bodyPr/>
                    <a:lstStyle/>
                    <a:p>
                      <a:r>
                        <a:rPr lang="ar-SA" dirty="0" smtClean="0"/>
                        <a:t>٠,٢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u="sng" dirty="0" smtClean="0"/>
                        <a:t>٢٠</a:t>
                      </a:r>
                    </a:p>
                    <a:p>
                      <a:r>
                        <a:rPr lang="ar-SA" u="none" dirty="0" smtClean="0"/>
                        <a:t>١٠٠</a:t>
                      </a: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dirty="0" smtClean="0"/>
                        <a:t>الأحمر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1060563"/>
                  </a:ext>
                </a:extLst>
              </a:tr>
              <a:tr h="537337">
                <a:tc>
                  <a:txBody>
                    <a:bodyPr/>
                    <a:lstStyle/>
                    <a:p>
                      <a:r>
                        <a:rPr lang="ar-SA" dirty="0" smtClean="0"/>
                        <a:t>٠,١٣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u="sng" dirty="0" smtClean="0"/>
                        <a:t>١٣</a:t>
                      </a:r>
                    </a:p>
                    <a:p>
                      <a:r>
                        <a:rPr lang="ar-SA" u="none" dirty="0" smtClean="0"/>
                        <a:t>١٠٠</a:t>
                      </a: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dirty="0" smtClean="0"/>
                        <a:t>الأخضر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8204067"/>
                  </a:ext>
                </a:extLst>
              </a:tr>
              <a:tr h="537337">
                <a:tc>
                  <a:txBody>
                    <a:bodyPr/>
                    <a:lstStyle/>
                    <a:p>
                      <a:r>
                        <a:rPr lang="ar-SA" dirty="0" smtClean="0"/>
                        <a:t>٠,٦٧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u="sng" dirty="0" smtClean="0"/>
                        <a:t>٦٧  </a:t>
                      </a:r>
                    </a:p>
                    <a:p>
                      <a:r>
                        <a:rPr lang="ar-SA" u="none" dirty="0" smtClean="0"/>
                        <a:t>١٠٠</a:t>
                      </a: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dirty="0" smtClean="0"/>
                        <a:t>الأزرق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2769064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" action="ppaction://noaction" highlightClick="1">
              <a:snd r:embed="rId3" name="drumroll.wav"/>
            </a:hlinkClick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65" y="456566"/>
            <a:ext cx="2677366" cy="2677366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>
            <a:off x="3373531" y="1641309"/>
            <a:ext cx="1010210" cy="56477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9429" y="1162594"/>
            <a:ext cx="86737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8000" dirty="0" smtClean="0">
                <a:solidFill>
                  <a:schemeClr val="bg1"/>
                </a:solidFill>
              </a:rPr>
              <a:t>تذكر عزيزي الطالب أن الكسر العادي يتكون من : </a:t>
            </a:r>
          </a:p>
          <a:p>
            <a:r>
              <a:rPr lang="ar-SA" sz="8000" dirty="0" smtClean="0">
                <a:solidFill>
                  <a:srgbClr val="FF0000"/>
                </a:solidFill>
              </a:rPr>
              <a:t>بسط</a:t>
            </a:r>
            <a:r>
              <a:rPr lang="ar-SA" sz="8000" dirty="0" smtClean="0">
                <a:solidFill>
                  <a:schemeClr val="bg1"/>
                </a:solidFill>
              </a:rPr>
              <a:t> و</a:t>
            </a:r>
            <a:r>
              <a:rPr lang="ar-SA" sz="8000" dirty="0" smtClean="0">
                <a:solidFill>
                  <a:srgbClr val="FF0000"/>
                </a:solidFill>
              </a:rPr>
              <a:t>مقام</a:t>
            </a:r>
            <a:r>
              <a:rPr lang="ar-SA" sz="8000" dirty="0" smtClean="0">
                <a:solidFill>
                  <a:schemeClr val="bg1"/>
                </a:solidFill>
              </a:rPr>
              <a:t> و</a:t>
            </a:r>
            <a:r>
              <a:rPr lang="ar-SA" sz="8000" dirty="0" smtClean="0">
                <a:solidFill>
                  <a:srgbClr val="FF0000"/>
                </a:solidFill>
              </a:rPr>
              <a:t>خط الكسر 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3665191"/>
              </p:ext>
            </p:extLst>
          </p:nvPr>
        </p:nvGraphicFramePr>
        <p:xfrm>
          <a:off x="266700" y="584201"/>
          <a:ext cx="11811000" cy="5689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xmlns="" val="2698433315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399000584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2619282678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421167572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2406754184"/>
                    </a:ext>
                  </a:extLst>
                </a:gridCol>
              </a:tblGrid>
              <a:tr h="1269999">
                <a:tc>
                  <a:txBody>
                    <a:bodyPr/>
                    <a:lstStyle/>
                    <a:p>
                      <a:r>
                        <a:rPr lang="ar-SA" sz="6000" dirty="0" smtClean="0"/>
                        <a:t>المقام 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6000" dirty="0" smtClean="0"/>
                        <a:t>البسط 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6000" dirty="0" smtClean="0"/>
                        <a:t>بالكلمات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6000" dirty="0" smtClean="0"/>
                        <a:t>بالرموز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6000" dirty="0" smtClean="0"/>
                        <a:t>التمثيل</a:t>
                      </a:r>
                      <a:endParaRPr lang="en-US" sz="6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3328953"/>
                  </a:ext>
                </a:extLst>
              </a:tr>
              <a:tr h="1410508"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3435670"/>
                  </a:ext>
                </a:extLst>
              </a:tr>
              <a:tr h="1410508"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4000" baseline="0" dirty="0" smtClean="0"/>
                        <a:t>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1065878"/>
                  </a:ext>
                </a:extLst>
              </a:tr>
              <a:tr h="1598584">
                <a:tc>
                  <a:txBody>
                    <a:bodyPr/>
                    <a:lstStyle/>
                    <a:p>
                      <a:endParaRPr lang="en-US" sz="7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4000" dirty="0" smtClean="0"/>
                        <a:t>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804561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200" y="1906587"/>
            <a:ext cx="1239837" cy="1349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612" y="1906587"/>
            <a:ext cx="942975" cy="1243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556" y="2185986"/>
            <a:ext cx="419100" cy="504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178" y="2133599"/>
            <a:ext cx="4191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9000" y="3479054"/>
            <a:ext cx="2298700" cy="915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096" y="3334962"/>
            <a:ext cx="880825" cy="128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9031" y="3479054"/>
            <a:ext cx="428625" cy="590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5761" y="3542924"/>
            <a:ext cx="400050" cy="581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4209" y="4747905"/>
            <a:ext cx="1343818" cy="1337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9821" y="4811337"/>
            <a:ext cx="730406" cy="1274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9031" y="5140589"/>
            <a:ext cx="447675" cy="5524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0553" y="5238372"/>
            <a:ext cx="466725" cy="476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72137" y="2309626"/>
            <a:ext cx="1304925" cy="542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67312" y="3479054"/>
            <a:ext cx="2009775" cy="78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3961" y="5058429"/>
            <a:ext cx="22764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95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2001</TotalTime>
  <Words>637</Words>
  <Application>Microsoft Office PowerPoint</Application>
  <PresentationFormat>Personnalisé</PresentationFormat>
  <Paragraphs>214</Paragraphs>
  <Slides>61</Slides>
  <Notes>0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2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الكسور العشرية الصف الرابع الفصل الثاني الوحدة التاسعة</dc:title>
  <dc:subject>بوربوينت رياضيات درس الكسور العشرية الصف الرابع الفصل الثاني الوحدة التاسعة</dc:subject>
  <dc:creator>الملتقى التربوي</dc:creator>
  <cp:keywords>رياضيات; الصف الرابع</cp:keywords>
  <dc:description>بوربوينت الصف الرابع الفصل الثاني الوحدة التاسعة رياضيات درس الكسور العشرية</dc:description>
  <cp:lastModifiedBy>HDNL2GSR557</cp:lastModifiedBy>
  <cp:revision>67</cp:revision>
  <dcterms:created xsi:type="dcterms:W3CDTF">2021-03-08T02:44:21Z</dcterms:created>
  <dcterms:modified xsi:type="dcterms:W3CDTF">2021-03-09T00:58:09Z</dcterms:modified>
  <cp:category>الرياضيات; الصف الرابع الاساسي; الفصل الدراسي الثاني</cp:category>
</cp:coreProperties>
</file>