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4a" ContentType="audio/unknown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media4.wav" ContentType="audio/wav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60" r:id="rId2"/>
    <p:sldId id="295" r:id="rId3"/>
    <p:sldId id="258" r:id="rId4"/>
    <p:sldId id="259" r:id="rId5"/>
    <p:sldId id="281" r:id="rId6"/>
    <p:sldId id="265" r:id="rId7"/>
    <p:sldId id="284" r:id="rId8"/>
    <p:sldId id="285" r:id="rId9"/>
    <p:sldId id="283" r:id="rId10"/>
    <p:sldId id="272" r:id="rId11"/>
    <p:sldId id="287" r:id="rId12"/>
    <p:sldId id="286" r:id="rId13"/>
    <p:sldId id="276" r:id="rId14"/>
    <p:sldId id="280" r:id="rId15"/>
    <p:sldId id="288" r:id="rId16"/>
    <p:sldId id="289" r:id="rId17"/>
    <p:sldId id="290" r:id="rId18"/>
    <p:sldId id="291" r:id="rId19"/>
    <p:sldId id="292" r:id="rId20"/>
    <p:sldId id="294" r:id="rId21"/>
    <p:sldId id="271" r:id="rId22"/>
    <p:sldId id="275" r:id="rId23"/>
    <p:sldId id="273" r:id="rId24"/>
    <p:sldId id="270" r:id="rId25"/>
    <p:sldId id="274" r:id="rId26"/>
    <p:sldId id="268" r:id="rId27"/>
    <p:sldId id="266" r:id="rId28"/>
    <p:sldId id="267" r:id="rId2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2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91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6C87C-9DCF-4644-89C1-EA4E4808D351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3A507-1CCF-41C2-BDAE-D5BB8F93A5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0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sz="3600" dirty="0">
                <a:solidFill>
                  <a:srgbClr val="FF0000"/>
                </a:solidFill>
              </a:rPr>
              <a:t>يوزع هذا العرض مجانًا</a:t>
            </a:r>
          </a:p>
          <a:p>
            <a:pPr algn="ctr"/>
            <a:r>
              <a:rPr lang="ar-JO" sz="2000" dirty="0"/>
              <a:t>تصميم:</a:t>
            </a:r>
          </a:p>
          <a:p>
            <a:pPr algn="ctr"/>
            <a:r>
              <a:rPr lang="ar-JO" sz="2000" dirty="0"/>
              <a:t>البوربوينت الإسلامي</a:t>
            </a:r>
          </a:p>
          <a:p>
            <a:pPr algn="ctr"/>
            <a:r>
              <a:rPr lang="en-US" sz="2000" dirty="0"/>
              <a:t>https://www.youtube.com/c/IslamicPowerPoint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6009F-3A06-4B0E-B245-B88084879162}" type="slidenum">
              <a:rPr lang="ar-JO" smtClean="0"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8907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sz="2000" dirty="0">
                <a:solidFill>
                  <a:srgbClr val="FF0000"/>
                </a:solidFill>
              </a:rPr>
              <a:t>يوزع هذا العرض مجانًا</a:t>
            </a:r>
          </a:p>
          <a:p>
            <a:pPr algn="ctr"/>
            <a:r>
              <a:rPr lang="ar-JO" dirty="0"/>
              <a:t>تصميم:</a:t>
            </a:r>
          </a:p>
          <a:p>
            <a:pPr algn="ctr"/>
            <a:r>
              <a:rPr lang="ar-JO" dirty="0"/>
              <a:t>البوربوينت الإسلامي</a:t>
            </a:r>
          </a:p>
          <a:p>
            <a:pPr algn="ctr"/>
            <a:r>
              <a:rPr lang="en-US" dirty="0"/>
              <a:t>https://www.youtube.com/c/IslamicPowerPoint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6009F-3A06-4B0E-B245-B88084879162}" type="slidenum">
              <a:rPr lang="ar-JO" smtClean="0"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37504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sz="3600" dirty="0">
                <a:solidFill>
                  <a:srgbClr val="FF0000"/>
                </a:solidFill>
              </a:rPr>
              <a:t>يوزع هذا العرض مجانًا</a:t>
            </a:r>
          </a:p>
          <a:p>
            <a:pPr algn="ctr"/>
            <a:r>
              <a:rPr lang="ar-JO" sz="2000" dirty="0"/>
              <a:t>تصميم:</a:t>
            </a:r>
          </a:p>
          <a:p>
            <a:pPr algn="ctr"/>
            <a:r>
              <a:rPr lang="ar-JO" sz="2000" dirty="0"/>
              <a:t>البوربوينت الإسلامي</a:t>
            </a:r>
          </a:p>
          <a:p>
            <a:pPr algn="ctr"/>
            <a:r>
              <a:rPr lang="en-US" sz="2000" dirty="0"/>
              <a:t>https://www.youtube.com/c/IslamicPowerPoint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6009F-3A06-4B0E-B245-B88084879162}" type="slidenum">
              <a:rPr lang="ar-JO" smtClean="0"/>
              <a:t>17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89569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sz="3600" dirty="0">
                <a:solidFill>
                  <a:srgbClr val="FF0000"/>
                </a:solidFill>
              </a:rPr>
              <a:t>يوزع هذا العرض مجانًا</a:t>
            </a:r>
          </a:p>
          <a:p>
            <a:pPr algn="ctr"/>
            <a:r>
              <a:rPr lang="ar-JO" sz="2000" dirty="0"/>
              <a:t>تصميم:</a:t>
            </a:r>
          </a:p>
          <a:p>
            <a:pPr algn="ctr"/>
            <a:r>
              <a:rPr lang="ar-JO" sz="2000" dirty="0"/>
              <a:t>البوربوينت الإسلامي</a:t>
            </a:r>
          </a:p>
          <a:p>
            <a:pPr algn="ctr"/>
            <a:r>
              <a:rPr lang="en-US" sz="2000" dirty="0"/>
              <a:t>https://www.youtube.com/c/IslamicPowerPoint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6009F-3A06-4B0E-B245-B88084879162}" type="slidenum">
              <a:rPr lang="ar-JO" smtClean="0"/>
              <a:t>18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10706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sz="3600" dirty="0">
                <a:solidFill>
                  <a:srgbClr val="FF0000"/>
                </a:solidFill>
              </a:rPr>
              <a:t>يوزع هذا العرض مجانًا</a:t>
            </a:r>
          </a:p>
          <a:p>
            <a:pPr algn="ctr"/>
            <a:r>
              <a:rPr lang="ar-JO" sz="2000" dirty="0"/>
              <a:t>تصميم:</a:t>
            </a:r>
          </a:p>
          <a:p>
            <a:pPr algn="ctr"/>
            <a:r>
              <a:rPr lang="ar-JO" sz="2000" dirty="0"/>
              <a:t>البوربوينت الإسلامي</a:t>
            </a:r>
          </a:p>
          <a:p>
            <a:pPr algn="ctr"/>
            <a:r>
              <a:rPr lang="en-US" sz="2000" dirty="0"/>
              <a:t>https://www.youtube.com/c/IslamicPowerPoint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6009F-3A06-4B0E-B245-B88084879162}" type="slidenum">
              <a:rPr lang="ar-JO" smtClean="0"/>
              <a:t>19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92271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JO" sz="2000" dirty="0">
                <a:solidFill>
                  <a:srgbClr val="FF0000"/>
                </a:solidFill>
              </a:rPr>
              <a:t>يوزع هذا العرض مجانًا</a:t>
            </a:r>
          </a:p>
          <a:p>
            <a:pPr algn="ctr"/>
            <a:r>
              <a:rPr lang="ar-JO" dirty="0"/>
              <a:t>تصميم:</a:t>
            </a:r>
          </a:p>
          <a:p>
            <a:pPr algn="ctr"/>
            <a:r>
              <a:rPr lang="ar-JO" dirty="0"/>
              <a:t>مدونة البوربوينت الإسلامي: </a:t>
            </a:r>
            <a:r>
              <a:rPr lang="en-US" dirty="0"/>
              <a:t>islamic-powerpoint.blogspot.com</a:t>
            </a:r>
            <a:endParaRPr lang="ar-JO" dirty="0"/>
          </a:p>
          <a:p>
            <a:pPr algn="ctr"/>
            <a:r>
              <a:rPr lang="ar-JO" dirty="0"/>
              <a:t>قناتنا على يوتيوب: </a:t>
            </a:r>
            <a:r>
              <a:rPr lang="en-US" dirty="0"/>
              <a:t>https://www.youtube.com/c/IslamicPowerPoint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6009F-3A06-4B0E-B245-B88084879162}" type="slidenum">
              <a:rPr lang="ar-JO" smtClean="0"/>
              <a:t>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41494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E90E8-348B-4D14-997A-5242008955EF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06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13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78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3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microsoft.com/office/2007/relationships/media" Target="../media/media3.m4a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23.png"/><Relationship Id="rId2" Type="http://schemas.openxmlformats.org/officeDocument/2006/relationships/audio" Target="../media/media2.m4a"/><Relationship Id="rId16" Type="http://schemas.openxmlformats.org/officeDocument/2006/relationships/image" Target="../media/image46.png"/><Relationship Id="rId1" Type="http://schemas.microsoft.com/office/2007/relationships/media" Target="../media/media2.m4a"/><Relationship Id="rId6" Type="http://schemas.openxmlformats.org/officeDocument/2006/relationships/image" Target="../media/image8.jpg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audio" Target="../media/media3.m4a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WXPc3f3aqg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4&amp;semester=2&amp;subject=2&amp;type=5&amp;submit=subm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8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wall.net/ar/resource/577478" TargetMode="Externa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hyperlink" Target="https://www.wepal.net/library/?app=content.list&amp;level=4&amp;semester=2&amp;subject=2&amp;type=2&amp;submit=submit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slide" Target="slide23.xml"/><Relationship Id="rId3" Type="http://schemas.openxmlformats.org/officeDocument/2006/relationships/slide" Target="slide3.xml"/><Relationship Id="rId7" Type="http://schemas.openxmlformats.org/officeDocument/2006/relationships/slide" Target="slide21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5" Type="http://schemas.openxmlformats.org/officeDocument/2006/relationships/image" Target="../media/image5.jpeg"/><Relationship Id="rId15" Type="http://schemas.openxmlformats.org/officeDocument/2006/relationships/slide" Target="slide13.xml"/><Relationship Id="rId10" Type="http://schemas.openxmlformats.org/officeDocument/2006/relationships/slide" Target="slide25.xml"/><Relationship Id="rId4" Type="http://schemas.openxmlformats.org/officeDocument/2006/relationships/image" Target="../media/image4.emf"/><Relationship Id="rId9" Type="http://schemas.openxmlformats.org/officeDocument/2006/relationships/slide" Target="slide10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pn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hyperlink" Target="https://www.wepal.net/library/?app=content.list&amp;level=4&amp;semester=2&amp;subject=2&amp;type=2&amp;submit=submit" TargetMode="Externa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5" Type="http://schemas.openxmlformats.org/officeDocument/2006/relationships/image" Target="../media/image21.png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5598" y="3163277"/>
            <a:ext cx="302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الرابع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2857" y="822960"/>
            <a:ext cx="96273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>
                <a:solidFill>
                  <a:schemeClr val="bg1"/>
                </a:solidFill>
              </a:rPr>
              <a:t>يمكن كتابة الأعداد الكسرية على صورة عدد عشري باستخدام الفاصلة العشرية وذلك بالخطوات التالية :</a:t>
            </a:r>
          </a:p>
          <a:p>
            <a:pPr marL="742950" indent="-742950" algn="ctr">
              <a:buAutoNum type="arabicParenR"/>
            </a:pPr>
            <a:r>
              <a:rPr lang="ar-SA" sz="4000" dirty="0" smtClean="0">
                <a:solidFill>
                  <a:schemeClr val="bg1"/>
                </a:solidFill>
              </a:rPr>
              <a:t>تحويل الكسر العادي الى كسر عشري </a:t>
            </a:r>
          </a:p>
          <a:p>
            <a:pPr marL="742950" indent="-742950" algn="ctr">
              <a:buAutoNum type="arabicParenR"/>
            </a:pPr>
            <a:r>
              <a:rPr lang="ar-SA" sz="4000" dirty="0" smtClean="0">
                <a:solidFill>
                  <a:schemeClr val="bg1"/>
                </a:solidFill>
              </a:rPr>
              <a:t>نضع العدد الصحيح على يسار الفاصلة العشرية والكسر العشري على يمينها </a:t>
            </a:r>
          </a:p>
          <a:p>
            <a:pPr algn="ctr"/>
            <a:r>
              <a:rPr lang="ar-SA" sz="4000" dirty="0" smtClean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451" y="4172265"/>
            <a:ext cx="94836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000" dirty="0" smtClean="0">
                <a:solidFill>
                  <a:srgbClr val="FFFF00"/>
                </a:solidFill>
              </a:rPr>
              <a:t>مثال :  </a:t>
            </a:r>
            <a:r>
              <a:rPr lang="ar-SA" sz="5000" u="sng" dirty="0" smtClean="0">
                <a:solidFill>
                  <a:srgbClr val="FF0000"/>
                </a:solidFill>
              </a:rPr>
              <a:t>٣</a:t>
            </a:r>
            <a:r>
              <a:rPr lang="ar-SA" sz="5000" dirty="0" smtClean="0">
                <a:solidFill>
                  <a:srgbClr val="FF0000"/>
                </a:solidFill>
              </a:rPr>
              <a:t>  ٥</a:t>
            </a:r>
            <a:r>
              <a:rPr lang="ar-SA" sz="5000" dirty="0" smtClean="0"/>
              <a:t>    </a:t>
            </a:r>
            <a:r>
              <a:rPr lang="ar-SA" sz="5000" dirty="0" smtClean="0">
                <a:solidFill>
                  <a:srgbClr val="FFFF00"/>
                </a:solidFill>
              </a:rPr>
              <a:t>=</a:t>
            </a:r>
            <a:r>
              <a:rPr lang="ar-SA" sz="5000" dirty="0" smtClean="0"/>
              <a:t>           </a:t>
            </a:r>
            <a:r>
              <a:rPr lang="ar-SA" sz="5000" dirty="0" smtClean="0">
                <a:solidFill>
                  <a:srgbClr val="FF0000"/>
                </a:solidFill>
              </a:rPr>
              <a:t>٥,٣</a:t>
            </a:r>
          </a:p>
          <a:p>
            <a:r>
              <a:rPr lang="ar-SA" sz="5000" dirty="0"/>
              <a:t> </a:t>
            </a:r>
            <a:r>
              <a:rPr lang="ar-SA" sz="5000" dirty="0" smtClean="0"/>
              <a:t>      </a:t>
            </a:r>
            <a:r>
              <a:rPr lang="ar-SA" sz="5000" dirty="0">
                <a:solidFill>
                  <a:srgbClr val="FF0000"/>
                </a:solidFill>
              </a:rPr>
              <a:t> </a:t>
            </a:r>
            <a:r>
              <a:rPr lang="ar-SA" sz="5000" dirty="0" smtClean="0">
                <a:solidFill>
                  <a:srgbClr val="FF0000"/>
                </a:solidFill>
              </a:rPr>
              <a:t>١٠ </a:t>
            </a:r>
            <a:r>
              <a:rPr lang="ar-SA" sz="5000" dirty="0" smtClean="0"/>
              <a:t>    </a:t>
            </a:r>
            <a:endParaRPr lang="en-US" sz="5000" dirty="0"/>
          </a:p>
        </p:txBody>
      </p:sp>
      <p:sp>
        <p:nvSpPr>
          <p:cNvPr id="5" name="TextBox 4"/>
          <p:cNvSpPr txBox="1"/>
          <p:nvPr/>
        </p:nvSpPr>
        <p:spPr>
          <a:xfrm>
            <a:off x="12146281" y="543414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الأعداد العشري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4172265"/>
            <a:ext cx="744582" cy="744582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4441371" y="5431572"/>
            <a:ext cx="1778726" cy="73566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1632857" y="5225166"/>
            <a:ext cx="1998617" cy="76436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206240" y="4702629"/>
            <a:ext cx="914400" cy="728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978331" y="4608612"/>
            <a:ext cx="587828" cy="616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39639" y="5548640"/>
            <a:ext cx="123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الكسر العشري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91342" y="5403643"/>
            <a:ext cx="1780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العدد الصحيح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5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10" grpId="0" animBg="1"/>
      <p:bldP spid="11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614156"/>
              </p:ext>
            </p:extLst>
          </p:nvPr>
        </p:nvGraphicFramePr>
        <p:xfrm>
          <a:off x="355420" y="538520"/>
          <a:ext cx="11836580" cy="5888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9145">
                  <a:extLst>
                    <a:ext uri="{9D8B030D-6E8A-4147-A177-3AD203B41FA5}">
                      <a16:colId xmlns:a16="http://schemas.microsoft.com/office/drawing/2014/main" xmlns="" val="399000584"/>
                    </a:ext>
                  </a:extLst>
                </a:gridCol>
                <a:gridCol w="2959145">
                  <a:extLst>
                    <a:ext uri="{9D8B030D-6E8A-4147-A177-3AD203B41FA5}">
                      <a16:colId xmlns:a16="http://schemas.microsoft.com/office/drawing/2014/main" xmlns="" val="2619282678"/>
                    </a:ext>
                  </a:extLst>
                </a:gridCol>
                <a:gridCol w="2959145">
                  <a:extLst>
                    <a:ext uri="{9D8B030D-6E8A-4147-A177-3AD203B41FA5}">
                      <a16:colId xmlns:a16="http://schemas.microsoft.com/office/drawing/2014/main" xmlns="" val="4211675720"/>
                    </a:ext>
                  </a:extLst>
                </a:gridCol>
                <a:gridCol w="2959145">
                  <a:extLst>
                    <a:ext uri="{9D8B030D-6E8A-4147-A177-3AD203B41FA5}">
                      <a16:colId xmlns:a16="http://schemas.microsoft.com/office/drawing/2014/main" xmlns="" val="2406754184"/>
                    </a:ext>
                  </a:extLst>
                </a:gridCol>
              </a:tblGrid>
              <a:tr h="2034863">
                <a:tc>
                  <a:txBody>
                    <a:bodyPr/>
                    <a:lstStyle/>
                    <a:p>
                      <a:r>
                        <a:rPr lang="ar-SA" sz="6000" dirty="0" smtClean="0"/>
                        <a:t>بالكلمات  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6000" dirty="0" smtClean="0"/>
                        <a:t>العدد  العشري 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6000" dirty="0" smtClean="0"/>
                        <a:t>العدد الكسري </a:t>
                      </a:r>
                      <a:endParaRPr 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6000" dirty="0" smtClean="0"/>
                        <a:t>التمثيل</a:t>
                      </a:r>
                      <a:endParaRPr lang="en-US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3328953"/>
                  </a:ext>
                </a:extLst>
              </a:tr>
              <a:tr h="1806518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7000" dirty="0" smtClean="0"/>
                        <a:t>     </a:t>
                      </a:r>
                      <a:endParaRPr lang="en-US" sz="7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3435670"/>
                  </a:ext>
                </a:extLst>
              </a:tr>
              <a:tr h="2047397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4000" dirty="0" smtClean="0"/>
                        <a:t>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8045616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92123" y="4727249"/>
            <a:ext cx="2508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/>
              <a:t>اثنان صحيح ونصف </a:t>
            </a:r>
            <a:endParaRPr lang="en-US" sz="4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404" y="5091263"/>
            <a:ext cx="904097" cy="10045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696" y="5074228"/>
            <a:ext cx="904097" cy="10045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988" y="5121407"/>
            <a:ext cx="791806" cy="944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955" y="5108855"/>
            <a:ext cx="477884" cy="1226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642" y="5430346"/>
            <a:ext cx="352844" cy="584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5789" y="5209240"/>
            <a:ext cx="457200" cy="12125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0390" y="5537447"/>
            <a:ext cx="533400" cy="4286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526" y="5387713"/>
            <a:ext cx="352844" cy="584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7680" y="5193744"/>
            <a:ext cx="552422" cy="996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1346" y="5239261"/>
            <a:ext cx="1124790" cy="768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23714" y="2731437"/>
            <a:ext cx="731384" cy="75505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7779" y="2731437"/>
            <a:ext cx="731384" cy="75505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36077" y="2731437"/>
            <a:ext cx="731384" cy="7550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9148" y="3549924"/>
            <a:ext cx="788631" cy="738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4093" y="2862125"/>
            <a:ext cx="1295400" cy="1057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6988" y="2798452"/>
            <a:ext cx="1218296" cy="7514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8313" y="2798452"/>
            <a:ext cx="848907" cy="66148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7451" y="2914882"/>
            <a:ext cx="533400" cy="4286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96834" y="2914882"/>
            <a:ext cx="2377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/>
              <a:t>ثلاثة صحيح وستة أعشار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8160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0755" y="950765"/>
            <a:ext cx="94836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000" dirty="0" smtClean="0">
                <a:solidFill>
                  <a:srgbClr val="FFFF00"/>
                </a:solidFill>
              </a:rPr>
              <a:t>مثال1 :              =            =</a:t>
            </a:r>
            <a:endParaRPr lang="en-US" sz="5000" dirty="0"/>
          </a:p>
        </p:txBody>
      </p:sp>
      <p:sp>
        <p:nvSpPr>
          <p:cNvPr id="5" name="TextBox 4"/>
          <p:cNvSpPr txBox="1"/>
          <p:nvPr/>
        </p:nvSpPr>
        <p:spPr>
          <a:xfrm>
            <a:off x="12146281" y="543414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6064" y="760430"/>
            <a:ext cx="621030" cy="1618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1327" y="1167377"/>
            <a:ext cx="654251" cy="618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3001" y="760430"/>
            <a:ext cx="531765" cy="1618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3844" y="1104321"/>
            <a:ext cx="654251" cy="6188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0816" y="916359"/>
            <a:ext cx="640683" cy="1319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2083" y="1048849"/>
            <a:ext cx="1076010" cy="6503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64823" y="3984171"/>
            <a:ext cx="86345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000" dirty="0" smtClean="0">
                <a:solidFill>
                  <a:srgbClr val="FFFF00"/>
                </a:solidFill>
              </a:rPr>
              <a:t>مثال 2 :               =            =</a:t>
            </a:r>
            <a:endParaRPr lang="en-US" sz="5000" dirty="0">
              <a:solidFill>
                <a:srgbClr val="FFFF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6737" y="3630157"/>
            <a:ext cx="650357" cy="1593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85578" y="3569733"/>
            <a:ext cx="619125" cy="15933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1777" y="4080417"/>
            <a:ext cx="817151" cy="5720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11784" y="3762103"/>
            <a:ext cx="936045" cy="12801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7917" y="4080418"/>
            <a:ext cx="1456106" cy="5346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3148" y="3948500"/>
            <a:ext cx="759952" cy="531967"/>
          </a:xfrm>
          <a:prstGeom prst="rect">
            <a:avLst/>
          </a:prstGeom>
        </p:spPr>
      </p:pic>
      <p:pic>
        <p:nvPicPr>
          <p:cNvPr id="19" name="الاعداد العشرية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995060" y="1089585"/>
            <a:ext cx="609600" cy="609600"/>
          </a:xfrm>
          <a:prstGeom prst="rect">
            <a:avLst/>
          </a:prstGeom>
        </p:spPr>
      </p:pic>
      <p:pic>
        <p:nvPicPr>
          <p:cNvPr id="20" name="الأعداد العشرية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643249" y="4042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821577" y="2299063"/>
            <a:ext cx="706700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10000" b="1" dirty="0" smtClean="0">
                <a:ln/>
                <a:solidFill>
                  <a:schemeClr val="accent4"/>
                </a:solidFill>
                <a:hlinkClick r:id="rId3"/>
              </a:rPr>
              <a:t>اضغط هنا </a:t>
            </a:r>
            <a:endParaRPr lang="ar-SA" sz="10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بدأ">
            <a:hlinkClick r:id="" action="ppaction://hlinkshowjump?jump=nextslide"/>
          </p:cNvPr>
          <p:cNvSpPr/>
          <p:nvPr/>
        </p:nvSpPr>
        <p:spPr>
          <a:xfrm>
            <a:off x="5440682" y="4999802"/>
            <a:ext cx="1310638" cy="615302"/>
          </a:xfrm>
          <a:prstGeom prst="roundRect">
            <a:avLst/>
          </a:prstGeom>
          <a:solidFill>
            <a:srgbClr val="40AB5E"/>
          </a:solidFill>
          <a:ln w="190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795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1" anchor="ctr">
            <a:noAutofit/>
          </a:bodyPr>
          <a:lstStyle/>
          <a:p>
            <a:pPr algn="ctr" rtl="0"/>
            <a:r>
              <a:rPr lang="ar-J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ابدأ</a:t>
            </a:r>
          </a:p>
        </p:txBody>
      </p:sp>
      <p:sp>
        <p:nvSpPr>
          <p:cNvPr id="10" name="العنوان">
            <a:hlinkClick r:id="rId3"/>
          </p:cNvPr>
          <p:cNvSpPr/>
          <p:nvPr/>
        </p:nvSpPr>
        <p:spPr>
          <a:xfrm>
            <a:off x="3488699" y="1702599"/>
            <a:ext cx="5214602" cy="2359108"/>
          </a:xfrm>
          <a:prstGeom prst="roundRect">
            <a:avLst>
              <a:gd name="adj" fmla="val 8966"/>
            </a:avLst>
          </a:prstGeom>
          <a:solidFill>
            <a:srgbClr val="69BFAB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الأعداد العشرية</a:t>
            </a:r>
            <a:endParaRPr lang="ar-JO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إطار أعلى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2D695B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4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إطار أسفل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2D695B"/>
          </a:solidFill>
          <a:ln w="28575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4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2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تالي">
            <a:hlinkClick r:id="" action="ppaction://hlinkshowjump?jump=nextslide"/>
          </p:cNvPr>
          <p:cNvSpPr/>
          <p:nvPr/>
        </p:nvSpPr>
        <p:spPr>
          <a:xfrm rot="5400000">
            <a:off x="5476691" y="2805956"/>
            <a:ext cx="1238620" cy="1168598"/>
          </a:xfrm>
          <a:prstGeom prst="homePlate">
            <a:avLst>
              <a:gd name="adj" fmla="val 24294"/>
            </a:avLst>
          </a:prstGeom>
          <a:solidFill>
            <a:srgbClr val="0070C0"/>
          </a:solidFill>
          <a:ln w="190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795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396000" tIns="0" rIns="72000" bIns="0" rtlCol="1" anchor="ctr">
            <a:noAutofit/>
          </a:bodyPr>
          <a:lstStyle/>
          <a:p>
            <a:pPr algn="ctr" rtl="0"/>
            <a:r>
              <a:rPr lang="ar-J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السؤال</a:t>
            </a:r>
          </a:p>
          <a:p>
            <a:pPr algn="ctr" rtl="0"/>
            <a:r>
              <a:rPr lang="ar-J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التالي</a:t>
            </a:r>
          </a:p>
          <a:p>
            <a:pPr algn="ctr" rtl="0"/>
            <a:endParaRPr lang="ar-J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سؤال"/>
          <p:cNvSpPr/>
          <p:nvPr/>
        </p:nvSpPr>
        <p:spPr>
          <a:xfrm>
            <a:off x="2654300" y="783389"/>
            <a:ext cx="6883400" cy="3114078"/>
          </a:xfrm>
          <a:prstGeom prst="roundRect">
            <a:avLst>
              <a:gd name="adj" fmla="val 8966"/>
            </a:avLst>
          </a:prstGeom>
          <a:solidFill>
            <a:srgbClr val="5BC8AB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العدد العشري ٣,٠٧ يقرأ :</a:t>
            </a:r>
            <a:endParaRPr lang="ar-JO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صحيح"/>
          <p:cNvSpPr/>
          <p:nvPr/>
        </p:nvSpPr>
        <p:spPr>
          <a:xfrm>
            <a:off x="6458857" y="5396051"/>
            <a:ext cx="4020458" cy="625190"/>
          </a:xfrm>
          <a:prstGeom prst="roundRect">
            <a:avLst>
              <a:gd name="adj" fmla="val 23010"/>
            </a:avLst>
          </a:prstGeom>
          <a:solidFill>
            <a:srgbClr val="E6D628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ثلاثة صحيح وسبعة من مئة 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خطأ 1"/>
          <p:cNvSpPr/>
          <p:nvPr/>
        </p:nvSpPr>
        <p:spPr>
          <a:xfrm>
            <a:off x="1712686" y="4541521"/>
            <a:ext cx="4020458" cy="625190"/>
          </a:xfrm>
          <a:prstGeom prst="roundRect">
            <a:avLst>
              <a:gd name="adj" fmla="val 23010"/>
            </a:avLst>
          </a:prstGeom>
          <a:solidFill>
            <a:srgbClr val="E6D628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ثلاثة صحيح وسبعة أعشار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خطأ2"/>
          <p:cNvSpPr/>
          <p:nvPr/>
        </p:nvSpPr>
        <p:spPr>
          <a:xfrm>
            <a:off x="6458857" y="4541521"/>
            <a:ext cx="4020458" cy="625190"/>
          </a:xfrm>
          <a:prstGeom prst="roundRect">
            <a:avLst>
              <a:gd name="adj" fmla="val 23010"/>
            </a:avLst>
          </a:prstGeom>
          <a:solidFill>
            <a:srgbClr val="E6D628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ثلاثة صحيح وعشر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خطأ 3"/>
          <p:cNvSpPr/>
          <p:nvPr/>
        </p:nvSpPr>
        <p:spPr>
          <a:xfrm>
            <a:off x="1712686" y="5396051"/>
            <a:ext cx="4020458" cy="625190"/>
          </a:xfrm>
          <a:prstGeom prst="roundRect">
            <a:avLst>
              <a:gd name="adj" fmla="val 23010"/>
            </a:avLst>
          </a:prstGeom>
          <a:solidFill>
            <a:srgbClr val="E6D628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سبعة صحيح وثلاثة من مئة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أحسنت"/>
          <p:cNvSpPr/>
          <p:nvPr/>
        </p:nvSpPr>
        <p:spPr>
          <a:xfrm>
            <a:off x="4053840" y="-1634971"/>
            <a:ext cx="4084320" cy="1168998"/>
          </a:xfrm>
          <a:prstGeom prst="plaque">
            <a:avLst/>
          </a:prstGeom>
          <a:solidFill>
            <a:srgbClr val="82B0DA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 إجابة صحيحة!</a:t>
            </a:r>
          </a:p>
        </p:txBody>
      </p:sp>
      <p:sp>
        <p:nvSpPr>
          <p:cNvPr id="3" name="قناع شفاف"/>
          <p:cNvSpPr/>
          <p:nvPr/>
        </p:nvSpPr>
        <p:spPr>
          <a:xfrm>
            <a:off x="0" y="6858000"/>
            <a:ext cx="12192000" cy="685800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نعتذر"/>
          <p:cNvSpPr/>
          <p:nvPr/>
        </p:nvSpPr>
        <p:spPr>
          <a:xfrm>
            <a:off x="4053840" y="7204583"/>
            <a:ext cx="4084320" cy="1168998"/>
          </a:xfrm>
          <a:prstGeom prst="plaqu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نعتذر الإجابة خطأ!</a:t>
            </a:r>
          </a:p>
        </p:txBody>
      </p:sp>
    </p:spTree>
    <p:extLst>
      <p:ext uri="{BB962C8B-B14F-4D97-AF65-F5344CB8AC3E}">
        <p14:creationId xmlns:p14="http://schemas.microsoft.com/office/powerpoint/2010/main" val="1233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" fill="hold">
                          <p:stCondLst>
                            <p:cond delay="0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75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75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2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8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75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37" presetClass="exit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" decel="100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75" accel="100000">
                                              <p:stCondLst>
                                                <p:cond delay="7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2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7.40741E-7 L 0 0.65301 " pathEditMode="relative" rAng="0" ptsTypes="AA">
                                          <p:cBhvr>
                                            <p:cTn id="53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2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mph" presetSubtype="0" repeatCount="8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6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6" presetClass="exit" presetSubtype="37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38" presetClass="entr" presetSubtype="0" accel="5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79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0" presetID="10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4" presetClass="path" presetSubtype="0" accel="50000" decel="5000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84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37" presetClass="exit" presetSubtype="0" fill="hold" grpId="6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0" presetClass="exit" presetSubtype="0" fill="hold" grpId="6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104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0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4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109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0" presetID="49" presetClass="entr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37" presetClass="exit" presetSubtype="0" fill="hold" grpId="7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0" presetClass="exit" presetSubtype="0" fill="hold" grpId="7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125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6" fill="hold">
                          <p:stCondLst>
                            <p:cond delay="0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42" presetClass="pat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129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0" presetID="10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64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134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5" presetID="49" presetClass="entr" presetSubtype="0" decel="10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37" presetClass="exit" presetSubtype="0" fill="hold" grpId="8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0" presetClass="exit" presetSubtype="0" fill="hold" grpId="8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5" grpId="0" animBg="1"/>
          <p:bldP spid="15" grpId="1" animBg="1"/>
          <p:bldP spid="14" grpId="0" animBg="1"/>
          <p:bldP spid="14" grpId="1" animBg="1"/>
          <p:bldP spid="16" grpId="0" animBg="1"/>
          <p:bldP spid="16" grpId="1" animBg="1"/>
          <p:bldP spid="16" grpId="2" animBg="1"/>
          <p:bldP spid="16" grpId="3" animBg="1"/>
          <p:bldP spid="3" grpId="0" animBg="1"/>
          <p:bldP spid="3" grpId="1" animBg="1"/>
          <p:bldP spid="3" grpId="2" animBg="1"/>
          <p:bldP spid="3" grpId="3" animBg="1"/>
          <p:bldP spid="3" grpId="4" animBg="1"/>
          <p:bldP spid="3" grpId="5" animBg="1"/>
          <p:bldP spid="3" grpId="6" animBg="1"/>
          <p:bldP spid="3" grpId="7" animBg="1"/>
          <p:bldP spid="3" grpId="8" animBg="1"/>
          <p:bldP spid="17" grpId="0" animBg="1"/>
          <p:bldP spid="17" grpId="1" animBg="1"/>
          <p:bldP spid="17" grpId="2" animBg="1"/>
          <p:bldP spid="17" grpId="3" animBg="1"/>
          <p:bldP spid="17" grpId="4" animBg="1"/>
          <p:bldP spid="17" grpId="5" animBg="1"/>
          <p:bldP spid="17" grpId="6" animBg="1"/>
          <p:bldP spid="17" grpId="7" animBg="1"/>
          <p:bldP spid="17" grpId="8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" fill="hold">
                          <p:stCondLst>
                            <p:cond delay="0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75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75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2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8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75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37" presetClass="exit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" decel="100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75" accel="100000">
                                              <p:stCondLst>
                                                <p:cond delay="7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2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7.40741E-7 L 0 0.65301 " pathEditMode="relative" rAng="0" ptsTypes="AA">
                                          <p:cBhvr>
                                            <p:cTn id="53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2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mph" presetSubtype="0" repeatCount="8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6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6" presetClass="exit" presetSubtype="37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38" presetClass="entr" presetSubtype="0" accel="5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79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0" presetID="10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4" presetClass="path" presetSubtype="0" accel="50000" decel="5000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84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37" presetClass="exit" presetSubtype="0" fill="hold" grpId="6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0" presetClass="exit" presetSubtype="0" fill="hold" grpId="6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104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0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4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109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0" presetID="49" presetClass="entr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37" presetClass="exit" presetSubtype="0" fill="hold" grpId="7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0" presetClass="exit" presetSubtype="0" fill="hold" grpId="7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125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6" fill="hold">
                          <p:stCondLst>
                            <p:cond delay="0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42" presetClass="pat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129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0" presetID="10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64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134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5" presetID="49" presetClass="entr" presetSubtype="0" decel="10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37" presetClass="exit" presetSubtype="0" fill="hold" grpId="8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0" presetClass="exit" presetSubtype="0" fill="hold" grpId="8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5" grpId="0" animBg="1"/>
          <p:bldP spid="15" grpId="1" animBg="1"/>
          <p:bldP spid="14" grpId="0" animBg="1"/>
          <p:bldP spid="14" grpId="1" animBg="1"/>
          <p:bldP spid="16" grpId="0" animBg="1"/>
          <p:bldP spid="16" grpId="1" animBg="1"/>
          <p:bldP spid="16" grpId="2" animBg="1"/>
          <p:bldP spid="16" grpId="3" animBg="1"/>
          <p:bldP spid="3" grpId="0" animBg="1"/>
          <p:bldP spid="3" grpId="1" animBg="1"/>
          <p:bldP spid="3" grpId="2" animBg="1"/>
          <p:bldP spid="3" grpId="3" animBg="1"/>
          <p:bldP spid="3" grpId="4" animBg="1"/>
          <p:bldP spid="3" grpId="5" animBg="1"/>
          <p:bldP spid="3" grpId="6" animBg="1"/>
          <p:bldP spid="3" grpId="7" animBg="1"/>
          <p:bldP spid="3" grpId="8" animBg="1"/>
          <p:bldP spid="17" grpId="0" animBg="1"/>
          <p:bldP spid="17" grpId="1" animBg="1"/>
          <p:bldP spid="17" grpId="2" animBg="1"/>
          <p:bldP spid="17" grpId="3" animBg="1"/>
          <p:bldP spid="17" grpId="4" animBg="1"/>
          <p:bldP spid="17" grpId="5" animBg="1"/>
          <p:bldP spid="17" grpId="6" animBg="1"/>
          <p:bldP spid="17" grpId="7" animBg="1"/>
          <p:bldP spid="17" grpId="8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تالي">
            <a:hlinkClick r:id="" action="ppaction://hlinkshowjump?jump=nextslide"/>
          </p:cNvPr>
          <p:cNvSpPr/>
          <p:nvPr/>
        </p:nvSpPr>
        <p:spPr>
          <a:xfrm rot="5400000">
            <a:off x="5476691" y="2805956"/>
            <a:ext cx="1238620" cy="1168598"/>
          </a:xfrm>
          <a:prstGeom prst="homePlate">
            <a:avLst>
              <a:gd name="adj" fmla="val 24294"/>
            </a:avLst>
          </a:prstGeom>
          <a:solidFill>
            <a:srgbClr val="0070C0"/>
          </a:solidFill>
          <a:ln w="190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795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396000" tIns="0" rIns="72000" bIns="0" rtlCol="1" anchor="ctr">
            <a:noAutofit/>
          </a:bodyPr>
          <a:lstStyle/>
          <a:p>
            <a:pPr algn="ctr" rtl="0"/>
            <a:r>
              <a:rPr lang="ar-J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السؤال</a:t>
            </a:r>
          </a:p>
          <a:p>
            <a:pPr algn="ctr" rtl="0"/>
            <a:r>
              <a:rPr lang="ar-J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التالي</a:t>
            </a:r>
          </a:p>
          <a:p>
            <a:pPr algn="ctr" rtl="0"/>
            <a:endParaRPr lang="ar-J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سؤال"/>
          <p:cNvSpPr/>
          <p:nvPr/>
        </p:nvSpPr>
        <p:spPr>
          <a:xfrm>
            <a:off x="2654300" y="913974"/>
            <a:ext cx="6883400" cy="3114078"/>
          </a:xfrm>
          <a:prstGeom prst="roundRect">
            <a:avLst>
              <a:gd name="adj" fmla="val 8966"/>
            </a:avLst>
          </a:prstGeom>
          <a:solidFill>
            <a:srgbClr val="5BC8AB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العدد العشري الذي يعبّر عن الشكل هو:  </a:t>
            </a:r>
            <a:endParaRPr lang="ar-JO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صحيح"/>
          <p:cNvSpPr/>
          <p:nvPr/>
        </p:nvSpPr>
        <p:spPr>
          <a:xfrm>
            <a:off x="1712686" y="4541521"/>
            <a:ext cx="4020458" cy="625190"/>
          </a:xfrm>
          <a:prstGeom prst="roundRect">
            <a:avLst>
              <a:gd name="adj" fmla="val 23010"/>
            </a:avLst>
          </a:prstGeom>
          <a:solidFill>
            <a:srgbClr val="E6D628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٣,٨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خطأ 1"/>
          <p:cNvSpPr/>
          <p:nvPr/>
        </p:nvSpPr>
        <p:spPr>
          <a:xfrm>
            <a:off x="6458857" y="4541521"/>
            <a:ext cx="4020458" cy="625190"/>
          </a:xfrm>
          <a:prstGeom prst="roundRect">
            <a:avLst>
              <a:gd name="adj" fmla="val 23010"/>
            </a:avLst>
          </a:prstGeom>
          <a:solidFill>
            <a:srgbClr val="E6D628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٣,٠٨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خطأ2"/>
          <p:cNvSpPr/>
          <p:nvPr/>
        </p:nvSpPr>
        <p:spPr>
          <a:xfrm>
            <a:off x="6458857" y="5396051"/>
            <a:ext cx="4020458" cy="625190"/>
          </a:xfrm>
          <a:prstGeom prst="roundRect">
            <a:avLst>
              <a:gd name="adj" fmla="val 23010"/>
            </a:avLst>
          </a:prstGeom>
          <a:solidFill>
            <a:srgbClr val="E6D628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٨,٣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خطأ 3"/>
          <p:cNvSpPr/>
          <p:nvPr/>
        </p:nvSpPr>
        <p:spPr>
          <a:xfrm>
            <a:off x="1712686" y="5396051"/>
            <a:ext cx="4020458" cy="625190"/>
          </a:xfrm>
          <a:prstGeom prst="roundRect">
            <a:avLst>
              <a:gd name="adj" fmla="val 23010"/>
            </a:avLst>
          </a:prstGeom>
          <a:solidFill>
            <a:srgbClr val="E6D628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٨,٠٣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أحسنت"/>
          <p:cNvSpPr/>
          <p:nvPr/>
        </p:nvSpPr>
        <p:spPr>
          <a:xfrm>
            <a:off x="4053840" y="-1634971"/>
            <a:ext cx="4084320" cy="1168998"/>
          </a:xfrm>
          <a:prstGeom prst="plaque">
            <a:avLst/>
          </a:prstGeom>
          <a:solidFill>
            <a:srgbClr val="82B0DA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 إجابة صحيحة!</a:t>
            </a:r>
          </a:p>
        </p:txBody>
      </p:sp>
      <p:sp>
        <p:nvSpPr>
          <p:cNvPr id="3" name="قناع شفاف"/>
          <p:cNvSpPr/>
          <p:nvPr/>
        </p:nvSpPr>
        <p:spPr>
          <a:xfrm>
            <a:off x="0" y="6858000"/>
            <a:ext cx="12192000" cy="685800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نعتذر"/>
          <p:cNvSpPr/>
          <p:nvPr/>
        </p:nvSpPr>
        <p:spPr>
          <a:xfrm>
            <a:off x="4053840" y="7204583"/>
            <a:ext cx="4084320" cy="1168998"/>
          </a:xfrm>
          <a:prstGeom prst="plaqu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نعتذر الإجابة خطأ!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4540" y="2466512"/>
            <a:ext cx="29527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5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" fill="hold">
                          <p:stCondLst>
                            <p:cond delay="0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75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8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75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2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75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37" presetClass="exit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" decel="100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75" accel="100000">
                                              <p:stCondLst>
                                                <p:cond delay="7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2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7.40741E-7 L 0 0.65301 " pathEditMode="relative" rAng="0" ptsTypes="AA">
                                          <p:cBhvr>
                                            <p:cTn id="53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2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mph" presetSubtype="0" repeatCount="8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6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6" presetClass="exit" presetSubtype="37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38" presetClass="entr" presetSubtype="0" accel="5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79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0" presetID="10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4" presetClass="path" presetSubtype="0" accel="50000" decel="5000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84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37" presetClass="exit" presetSubtype="0" fill="hold" grpId="6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0" presetClass="exit" presetSubtype="0" fill="hold" grpId="6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104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0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4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109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0" presetID="49" presetClass="entr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37" presetClass="exit" presetSubtype="0" fill="hold" grpId="7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0" presetClass="exit" presetSubtype="0" fill="hold" grpId="7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125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6" fill="hold">
                          <p:stCondLst>
                            <p:cond delay="0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42" presetClass="pat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129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0" presetID="10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64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134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5" presetID="49" presetClass="entr" presetSubtype="0" decel="10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37" presetClass="exit" presetSubtype="0" fill="hold" grpId="8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0" presetClass="exit" presetSubtype="0" fill="hold" grpId="8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5" grpId="0" animBg="1"/>
          <p:bldP spid="15" grpId="1" animBg="1"/>
          <p:bldP spid="14" grpId="0" animBg="1"/>
          <p:bldP spid="14" grpId="1" animBg="1"/>
          <p:bldP spid="16" grpId="0" animBg="1"/>
          <p:bldP spid="16" grpId="1" animBg="1"/>
          <p:bldP spid="16" grpId="2" animBg="1"/>
          <p:bldP spid="16" grpId="3" animBg="1"/>
          <p:bldP spid="3" grpId="0" animBg="1"/>
          <p:bldP spid="3" grpId="1" animBg="1"/>
          <p:bldP spid="3" grpId="2" animBg="1"/>
          <p:bldP spid="3" grpId="3" animBg="1"/>
          <p:bldP spid="3" grpId="4" animBg="1"/>
          <p:bldP spid="3" grpId="5" animBg="1"/>
          <p:bldP spid="3" grpId="6" animBg="1"/>
          <p:bldP spid="3" grpId="7" animBg="1"/>
          <p:bldP spid="3" grpId="8" animBg="1"/>
          <p:bldP spid="17" grpId="0" animBg="1"/>
          <p:bldP spid="17" grpId="1" animBg="1"/>
          <p:bldP spid="17" grpId="2" animBg="1"/>
          <p:bldP spid="17" grpId="3" animBg="1"/>
          <p:bldP spid="17" grpId="4" animBg="1"/>
          <p:bldP spid="17" grpId="5" animBg="1"/>
          <p:bldP spid="17" grpId="6" animBg="1"/>
          <p:bldP spid="17" grpId="7" animBg="1"/>
          <p:bldP spid="17" grpId="8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" fill="hold">
                          <p:stCondLst>
                            <p:cond delay="0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75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8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75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2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75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37" presetClass="exit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" decel="100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75" accel="100000">
                                              <p:stCondLst>
                                                <p:cond delay="7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2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7.40741E-7 L 0 0.65301 " pathEditMode="relative" rAng="0" ptsTypes="AA">
                                          <p:cBhvr>
                                            <p:cTn id="53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2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mph" presetSubtype="0" repeatCount="8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6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6" presetClass="exit" presetSubtype="37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38" presetClass="entr" presetSubtype="0" accel="5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79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0" presetID="10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4" presetClass="path" presetSubtype="0" accel="50000" decel="5000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84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49" presetClass="entr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37" presetClass="exit" presetSubtype="0" fill="hold" grpId="7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0" presetClass="exit" presetSubtype="0" fill="hold" grpId="6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104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0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4" presetClass="path" presetSubtype="0" accel="50000" decel="5000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109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0" presetID="49" presetClass="entr" presetSubtype="0" decel="10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37" presetClass="exit" presetSubtype="0" fill="hold" grpId="8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0" presetClass="exit" presetSubtype="0" fill="hold" grpId="7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125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6" fill="hold">
                          <p:stCondLst>
                            <p:cond delay="0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42" presetClass="pat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129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0" presetID="10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64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134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5" presetID="49" presetClass="entr" presetSubtype="0" decel="10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37" presetClass="exit" presetSubtype="0" fill="hold" grpId="9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0" presetClass="exit" presetSubtype="0" fill="hold" grpId="8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5" grpId="0" animBg="1"/>
          <p:bldP spid="15" grpId="1" animBg="1"/>
          <p:bldP spid="14" grpId="0" animBg="1"/>
          <p:bldP spid="14" grpId="1" animBg="1"/>
          <p:bldP spid="16" grpId="0" animBg="1"/>
          <p:bldP spid="16" grpId="1" animBg="1"/>
          <p:bldP spid="16" grpId="2" animBg="1"/>
          <p:bldP spid="16" grpId="3" animBg="1"/>
          <p:bldP spid="3" grpId="0" animBg="1"/>
          <p:bldP spid="3" grpId="1" animBg="1"/>
          <p:bldP spid="3" grpId="2" animBg="1"/>
          <p:bldP spid="3" grpId="3" animBg="1"/>
          <p:bldP spid="3" grpId="4" animBg="1"/>
          <p:bldP spid="3" grpId="5" animBg="1"/>
          <p:bldP spid="3" grpId="6" animBg="1"/>
          <p:bldP spid="3" grpId="7" animBg="1"/>
          <p:bldP spid="3" grpId="8" animBg="1"/>
          <p:bldP spid="17" grpId="1" animBg="1"/>
          <p:bldP spid="17" grpId="2" animBg="1"/>
          <p:bldP spid="17" grpId="3" animBg="1"/>
          <p:bldP spid="17" grpId="4" animBg="1"/>
          <p:bldP spid="17" grpId="5" animBg="1"/>
          <p:bldP spid="17" grpId="6" animBg="1"/>
          <p:bldP spid="17" grpId="7" animBg="1"/>
          <p:bldP spid="17" grpId="8" animBg="1"/>
          <p:bldP spid="17" grpId="9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تالي">
            <a:hlinkClick r:id="" action="ppaction://hlinkshowjump?jump=nextslide"/>
          </p:cNvPr>
          <p:cNvSpPr/>
          <p:nvPr/>
        </p:nvSpPr>
        <p:spPr>
          <a:xfrm rot="5400000">
            <a:off x="5476691" y="2805956"/>
            <a:ext cx="1238620" cy="1168598"/>
          </a:xfrm>
          <a:prstGeom prst="homePlate">
            <a:avLst>
              <a:gd name="adj" fmla="val 24294"/>
            </a:avLst>
          </a:prstGeom>
          <a:solidFill>
            <a:srgbClr val="0070C0"/>
          </a:solidFill>
          <a:ln w="190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795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396000" tIns="0" rIns="72000" bIns="0" rtlCol="1" anchor="ctr">
            <a:noAutofit/>
          </a:bodyPr>
          <a:lstStyle/>
          <a:p>
            <a:pPr algn="ctr" rtl="0"/>
            <a:r>
              <a:rPr lang="ar-J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السؤال</a:t>
            </a:r>
          </a:p>
          <a:p>
            <a:pPr algn="ctr" rtl="0"/>
            <a:r>
              <a:rPr lang="ar-J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التالي</a:t>
            </a:r>
          </a:p>
          <a:p>
            <a:pPr algn="ctr" rtl="0"/>
            <a:endParaRPr lang="ar-J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سؤال"/>
          <p:cNvSpPr/>
          <p:nvPr/>
        </p:nvSpPr>
        <p:spPr>
          <a:xfrm>
            <a:off x="2654300" y="783389"/>
            <a:ext cx="6883400" cy="3114078"/>
          </a:xfrm>
          <a:prstGeom prst="roundRect">
            <a:avLst>
              <a:gd name="adj" fmla="val 8966"/>
            </a:avLst>
          </a:prstGeom>
          <a:solidFill>
            <a:srgbClr val="5BC8AB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القيمة المنزلية للرقم ٥ في العدد ٣٦,٩٥ هو : </a:t>
            </a:r>
            <a:endParaRPr lang="ar-JO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صحيح"/>
          <p:cNvSpPr/>
          <p:nvPr/>
        </p:nvSpPr>
        <p:spPr>
          <a:xfrm>
            <a:off x="6458857" y="4541521"/>
            <a:ext cx="4020458" cy="625190"/>
          </a:xfrm>
          <a:prstGeom prst="roundRect">
            <a:avLst>
              <a:gd name="adj" fmla="val 23010"/>
            </a:avLst>
          </a:prstGeom>
          <a:solidFill>
            <a:srgbClr val="E6D628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أجزاء من مئة 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خطأ 1"/>
          <p:cNvSpPr/>
          <p:nvPr/>
        </p:nvSpPr>
        <p:spPr>
          <a:xfrm>
            <a:off x="1712686" y="4541521"/>
            <a:ext cx="4020458" cy="625190"/>
          </a:xfrm>
          <a:prstGeom prst="roundRect">
            <a:avLst>
              <a:gd name="adj" fmla="val 23010"/>
            </a:avLst>
          </a:prstGeom>
          <a:solidFill>
            <a:srgbClr val="E6D628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أجزاء من عشرة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خطأ2"/>
          <p:cNvSpPr/>
          <p:nvPr/>
        </p:nvSpPr>
        <p:spPr>
          <a:xfrm>
            <a:off x="6458857" y="5396051"/>
            <a:ext cx="4020458" cy="625190"/>
          </a:xfrm>
          <a:prstGeom prst="roundRect">
            <a:avLst>
              <a:gd name="adj" fmla="val 23010"/>
            </a:avLst>
          </a:prstGeom>
          <a:solidFill>
            <a:srgbClr val="E6D628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آحاد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خطأ 3"/>
          <p:cNvSpPr/>
          <p:nvPr/>
        </p:nvSpPr>
        <p:spPr>
          <a:xfrm>
            <a:off x="1712686" y="5396051"/>
            <a:ext cx="4020458" cy="625190"/>
          </a:xfrm>
          <a:prstGeom prst="roundRect">
            <a:avLst>
              <a:gd name="adj" fmla="val 23010"/>
            </a:avLst>
          </a:prstGeom>
          <a:solidFill>
            <a:srgbClr val="E6D628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عشرات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أحسنت"/>
          <p:cNvSpPr/>
          <p:nvPr/>
        </p:nvSpPr>
        <p:spPr>
          <a:xfrm>
            <a:off x="4053840" y="-1634971"/>
            <a:ext cx="4084320" cy="1168998"/>
          </a:xfrm>
          <a:prstGeom prst="plaque">
            <a:avLst/>
          </a:prstGeom>
          <a:solidFill>
            <a:srgbClr val="82B0DA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 إجابة صحيحة!</a:t>
            </a:r>
          </a:p>
        </p:txBody>
      </p:sp>
      <p:sp>
        <p:nvSpPr>
          <p:cNvPr id="3" name="قناع شفاف"/>
          <p:cNvSpPr/>
          <p:nvPr/>
        </p:nvSpPr>
        <p:spPr>
          <a:xfrm>
            <a:off x="0" y="6858000"/>
            <a:ext cx="12192000" cy="685800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نعتذر"/>
          <p:cNvSpPr/>
          <p:nvPr/>
        </p:nvSpPr>
        <p:spPr>
          <a:xfrm>
            <a:off x="4053840" y="7204583"/>
            <a:ext cx="4084320" cy="1168998"/>
          </a:xfrm>
          <a:prstGeom prst="plaqu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نعتذر الإجابة خطأ!</a:t>
            </a:r>
          </a:p>
        </p:txBody>
      </p:sp>
    </p:spTree>
    <p:extLst>
      <p:ext uri="{BB962C8B-B14F-4D97-AF65-F5344CB8AC3E}">
        <p14:creationId xmlns:p14="http://schemas.microsoft.com/office/powerpoint/2010/main" val="24939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" fill="hold">
                          <p:stCondLst>
                            <p:cond delay="0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75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8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75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2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75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37" presetClass="exit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" decel="100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75" accel="100000">
                                              <p:stCondLst>
                                                <p:cond delay="7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2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7.40741E-7 L 0 0.65301 " pathEditMode="relative" rAng="0" ptsTypes="AA">
                                          <p:cBhvr>
                                            <p:cTn id="53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2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mph" presetSubtype="0" repeatCount="8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6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6" presetClass="exit" presetSubtype="37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38" presetClass="entr" presetSubtype="0" accel="5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79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0" presetID="10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4" presetClass="path" presetSubtype="0" accel="50000" decel="5000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84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37" presetClass="exit" presetSubtype="0" fill="hold" grpId="6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0" presetClass="exit" presetSubtype="0" fill="hold" grpId="6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104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0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4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109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0" presetID="49" presetClass="entr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37" presetClass="exit" presetSubtype="0" fill="hold" grpId="7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0" presetClass="exit" presetSubtype="0" fill="hold" grpId="7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125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6" fill="hold">
                          <p:stCondLst>
                            <p:cond delay="0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42" presetClass="pat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129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0" presetID="10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64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134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5" presetID="49" presetClass="entr" presetSubtype="0" decel="10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37" presetClass="exit" presetSubtype="0" fill="hold" grpId="8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0" presetClass="exit" presetSubtype="0" fill="hold" grpId="8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5" grpId="0" animBg="1"/>
          <p:bldP spid="15" grpId="1" animBg="1"/>
          <p:bldP spid="14" grpId="0" animBg="1"/>
          <p:bldP spid="14" grpId="1" animBg="1"/>
          <p:bldP spid="16" grpId="0" animBg="1"/>
          <p:bldP spid="16" grpId="1" animBg="1"/>
          <p:bldP spid="16" grpId="2" animBg="1"/>
          <p:bldP spid="16" grpId="3" animBg="1"/>
          <p:bldP spid="3" grpId="0" animBg="1"/>
          <p:bldP spid="3" grpId="1" animBg="1"/>
          <p:bldP spid="3" grpId="2" animBg="1"/>
          <p:bldP spid="3" grpId="3" animBg="1"/>
          <p:bldP spid="3" grpId="4" animBg="1"/>
          <p:bldP spid="3" grpId="5" animBg="1"/>
          <p:bldP spid="3" grpId="6" animBg="1"/>
          <p:bldP spid="3" grpId="7" animBg="1"/>
          <p:bldP spid="3" grpId="8" animBg="1"/>
          <p:bldP spid="17" grpId="0" animBg="1"/>
          <p:bldP spid="17" grpId="1" animBg="1"/>
          <p:bldP spid="17" grpId="2" animBg="1"/>
          <p:bldP spid="17" grpId="3" animBg="1"/>
          <p:bldP spid="17" grpId="4" animBg="1"/>
          <p:bldP spid="17" grpId="5" animBg="1"/>
          <p:bldP spid="17" grpId="6" animBg="1"/>
          <p:bldP spid="17" grpId="7" animBg="1"/>
          <p:bldP spid="17" grpId="8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" fill="hold">
                          <p:stCondLst>
                            <p:cond delay="0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75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8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75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2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75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37" presetClass="exit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" decel="100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75" accel="100000">
                                              <p:stCondLst>
                                                <p:cond delay="7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2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7.40741E-7 L 0 0.65301 " pathEditMode="relative" rAng="0" ptsTypes="AA">
                                          <p:cBhvr>
                                            <p:cTn id="53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2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mph" presetSubtype="0" repeatCount="8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6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6" presetClass="exit" presetSubtype="37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38" presetClass="entr" presetSubtype="0" accel="5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79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0" presetID="10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4" presetClass="path" presetSubtype="0" accel="50000" decel="5000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84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37" presetClass="exit" presetSubtype="0" fill="hold" grpId="6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0" presetClass="exit" presetSubtype="0" fill="hold" grpId="6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104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0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4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109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0" presetID="49" presetClass="entr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37" presetClass="exit" presetSubtype="0" fill="hold" grpId="7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0" presetClass="exit" presetSubtype="0" fill="hold" grpId="7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125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6" fill="hold">
                          <p:stCondLst>
                            <p:cond delay="0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42" presetClass="pat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129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0" presetID="10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64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134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5" presetID="49" presetClass="entr" presetSubtype="0" decel="10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37" presetClass="exit" presetSubtype="0" fill="hold" grpId="8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0" presetClass="exit" presetSubtype="0" fill="hold" grpId="8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5" grpId="0" animBg="1"/>
          <p:bldP spid="15" grpId="1" animBg="1"/>
          <p:bldP spid="14" grpId="0" animBg="1"/>
          <p:bldP spid="14" grpId="1" animBg="1"/>
          <p:bldP spid="16" grpId="0" animBg="1"/>
          <p:bldP spid="16" grpId="1" animBg="1"/>
          <p:bldP spid="16" grpId="2" animBg="1"/>
          <p:bldP spid="16" grpId="3" animBg="1"/>
          <p:bldP spid="3" grpId="0" animBg="1"/>
          <p:bldP spid="3" grpId="1" animBg="1"/>
          <p:bldP spid="3" grpId="2" animBg="1"/>
          <p:bldP spid="3" grpId="3" animBg="1"/>
          <p:bldP spid="3" grpId="4" animBg="1"/>
          <p:bldP spid="3" grpId="5" animBg="1"/>
          <p:bldP spid="3" grpId="6" animBg="1"/>
          <p:bldP spid="3" grpId="7" animBg="1"/>
          <p:bldP spid="3" grpId="8" animBg="1"/>
          <p:bldP spid="17" grpId="0" animBg="1"/>
          <p:bldP spid="17" grpId="1" animBg="1"/>
          <p:bldP spid="17" grpId="2" animBg="1"/>
          <p:bldP spid="17" grpId="3" animBg="1"/>
          <p:bldP spid="17" grpId="4" animBg="1"/>
          <p:bldP spid="17" grpId="5" animBg="1"/>
          <p:bldP spid="17" grpId="6" animBg="1"/>
          <p:bldP spid="17" grpId="7" animBg="1"/>
          <p:bldP spid="17" grpId="8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التالي">
            <a:hlinkClick r:id="" action="ppaction://hlinkshowjump?jump=nextslide"/>
          </p:cNvPr>
          <p:cNvSpPr/>
          <p:nvPr/>
        </p:nvSpPr>
        <p:spPr>
          <a:xfrm rot="5400000">
            <a:off x="5476691" y="2805956"/>
            <a:ext cx="1238620" cy="1168598"/>
          </a:xfrm>
          <a:prstGeom prst="homePlate">
            <a:avLst>
              <a:gd name="adj" fmla="val 24294"/>
            </a:avLst>
          </a:prstGeom>
          <a:solidFill>
            <a:srgbClr val="0070C0"/>
          </a:solidFill>
          <a:ln w="190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795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396000" tIns="0" rIns="72000" bIns="0" rtlCol="1" anchor="ctr">
            <a:noAutofit/>
          </a:bodyPr>
          <a:lstStyle/>
          <a:p>
            <a:pPr algn="ctr" rtl="0"/>
            <a:r>
              <a:rPr lang="ar-J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السؤال</a:t>
            </a:r>
          </a:p>
          <a:p>
            <a:pPr algn="ctr" rtl="0"/>
            <a:r>
              <a:rPr lang="ar-J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التالي</a:t>
            </a:r>
          </a:p>
          <a:p>
            <a:pPr algn="ctr" rtl="0"/>
            <a:endParaRPr lang="ar-J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سؤال"/>
          <p:cNvSpPr/>
          <p:nvPr/>
        </p:nvSpPr>
        <p:spPr>
          <a:xfrm>
            <a:off x="2654300" y="783389"/>
            <a:ext cx="6883400" cy="3114078"/>
          </a:xfrm>
          <a:prstGeom prst="roundRect">
            <a:avLst>
              <a:gd name="adj" fmla="val 8966"/>
            </a:avLst>
          </a:prstGeom>
          <a:solidFill>
            <a:srgbClr val="5BC8AB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الأعداد العشرية التالية تمثل العدد مئة صحيح وخمسة من مئة ؟</a:t>
            </a:r>
            <a:endParaRPr lang="ar-JO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صحيح"/>
          <p:cNvSpPr/>
          <p:nvPr/>
        </p:nvSpPr>
        <p:spPr>
          <a:xfrm>
            <a:off x="6458857" y="5396051"/>
            <a:ext cx="4020458" cy="625190"/>
          </a:xfrm>
          <a:prstGeom prst="roundRect">
            <a:avLst>
              <a:gd name="adj" fmla="val 23010"/>
            </a:avLst>
          </a:prstGeom>
          <a:solidFill>
            <a:srgbClr val="E6D628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١٠٠,٠٥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خطأ 1"/>
          <p:cNvSpPr/>
          <p:nvPr/>
        </p:nvSpPr>
        <p:spPr>
          <a:xfrm>
            <a:off x="1712686" y="4541521"/>
            <a:ext cx="4020458" cy="625190"/>
          </a:xfrm>
          <a:prstGeom prst="roundRect">
            <a:avLst>
              <a:gd name="adj" fmla="val 23010"/>
            </a:avLst>
          </a:prstGeom>
          <a:solidFill>
            <a:srgbClr val="E6D628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٥,١٠٠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خطأ2"/>
          <p:cNvSpPr/>
          <p:nvPr/>
        </p:nvSpPr>
        <p:spPr>
          <a:xfrm>
            <a:off x="6458857" y="4541521"/>
            <a:ext cx="4020458" cy="625190"/>
          </a:xfrm>
          <a:prstGeom prst="roundRect">
            <a:avLst>
              <a:gd name="adj" fmla="val 23010"/>
            </a:avLst>
          </a:prstGeom>
          <a:solidFill>
            <a:srgbClr val="E6D628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١٠٠,٥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خطأ 3"/>
          <p:cNvSpPr/>
          <p:nvPr/>
        </p:nvSpPr>
        <p:spPr>
          <a:xfrm>
            <a:off x="1712686" y="5396051"/>
            <a:ext cx="4020458" cy="625190"/>
          </a:xfrm>
          <a:prstGeom prst="roundRect">
            <a:avLst>
              <a:gd name="adj" fmla="val 23010"/>
            </a:avLst>
          </a:prstGeom>
          <a:solidFill>
            <a:srgbClr val="E6D628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١٠٠,٥٠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أحسنت"/>
          <p:cNvSpPr/>
          <p:nvPr/>
        </p:nvSpPr>
        <p:spPr>
          <a:xfrm>
            <a:off x="4053840" y="-1634971"/>
            <a:ext cx="4084320" cy="1168998"/>
          </a:xfrm>
          <a:prstGeom prst="plaque">
            <a:avLst/>
          </a:prstGeom>
          <a:solidFill>
            <a:srgbClr val="82B0DA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 إجابة صحيحة!</a:t>
            </a:r>
          </a:p>
        </p:txBody>
      </p:sp>
      <p:sp>
        <p:nvSpPr>
          <p:cNvPr id="3" name="قناع شفاف"/>
          <p:cNvSpPr/>
          <p:nvPr/>
        </p:nvSpPr>
        <p:spPr>
          <a:xfrm>
            <a:off x="0" y="6858000"/>
            <a:ext cx="12192000" cy="685800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نعتذر"/>
          <p:cNvSpPr/>
          <p:nvPr/>
        </p:nvSpPr>
        <p:spPr>
          <a:xfrm>
            <a:off x="4053840" y="7204583"/>
            <a:ext cx="4084320" cy="1168998"/>
          </a:xfrm>
          <a:prstGeom prst="plaqu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نعتذر الإجابة خطأ!</a:t>
            </a:r>
          </a:p>
        </p:txBody>
      </p:sp>
    </p:spTree>
    <p:extLst>
      <p:ext uri="{BB962C8B-B14F-4D97-AF65-F5344CB8AC3E}">
        <p14:creationId xmlns:p14="http://schemas.microsoft.com/office/powerpoint/2010/main" val="78106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333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333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" fill="hold">
                          <p:stCondLst>
                            <p:cond delay="0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75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75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2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8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75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37" presetClass="exit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" decel="100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75" accel="100000">
                                              <p:stCondLst>
                                                <p:cond delay="7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2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7.40741E-7 L 0 0.65301 " pathEditMode="relative" rAng="0" ptsTypes="AA">
                                          <p:cBhvr>
                                            <p:cTn id="53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2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mph" presetSubtype="0" repeatCount="8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6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6" presetClass="exit" presetSubtype="37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38" presetClass="entr" presetSubtype="0" accel="5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79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0" presetID="10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4" presetClass="path" presetSubtype="0" accel="50000" decel="5000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84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37" presetClass="exit" presetSubtype="0" fill="hold" grpId="6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0" presetClass="exit" presetSubtype="0" fill="hold" grpId="6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104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0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4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109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0" presetID="49" presetClass="entr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37" presetClass="exit" presetSubtype="0" fill="hold" grpId="7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0" presetClass="exit" presetSubtype="0" fill="hold" grpId="7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125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6" fill="hold">
                          <p:stCondLst>
                            <p:cond delay="0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42" presetClass="pat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129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0" presetID="10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64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134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5" presetID="49" presetClass="entr" presetSubtype="0" decel="10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37" presetClass="exit" presetSubtype="0" fill="hold" grpId="8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0" presetClass="exit" presetSubtype="0" fill="hold" grpId="8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5" grpId="0" animBg="1"/>
          <p:bldP spid="15" grpId="1" animBg="1"/>
          <p:bldP spid="14" grpId="0" animBg="1"/>
          <p:bldP spid="14" grpId="1" animBg="1"/>
          <p:bldP spid="16" grpId="0" animBg="1"/>
          <p:bldP spid="16" grpId="1" animBg="1"/>
          <p:bldP spid="16" grpId="2" animBg="1"/>
          <p:bldP spid="16" grpId="3" animBg="1"/>
          <p:bldP spid="3" grpId="0" animBg="1"/>
          <p:bldP spid="3" grpId="1" animBg="1"/>
          <p:bldP spid="3" grpId="2" animBg="1"/>
          <p:bldP spid="3" grpId="3" animBg="1"/>
          <p:bldP spid="3" grpId="4" animBg="1"/>
          <p:bldP spid="3" grpId="5" animBg="1"/>
          <p:bldP spid="3" grpId="6" animBg="1"/>
          <p:bldP spid="3" grpId="7" animBg="1"/>
          <p:bldP spid="3" grpId="8" animBg="1"/>
          <p:bldP spid="17" grpId="0" animBg="1"/>
          <p:bldP spid="17" grpId="1" animBg="1"/>
          <p:bldP spid="17" grpId="2" animBg="1"/>
          <p:bldP spid="17" grpId="3" animBg="1"/>
          <p:bldP spid="17" grpId="4" animBg="1"/>
          <p:bldP spid="17" grpId="5" animBg="1"/>
          <p:bldP spid="17" grpId="6" animBg="1"/>
          <p:bldP spid="17" grpId="7" animBg="1"/>
          <p:bldP spid="17" grpId="8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" fill="hold">
                          <p:stCondLst>
                            <p:cond delay="0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75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2" presetClass="exit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4" dur="75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xit" presetSubtype="2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8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xit" presetSubtype="8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75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37" presetClass="exit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75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" decel="100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75" accel="100000">
                                              <p:stCondLst>
                                                <p:cond delay="7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2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7.40741E-7 L 0 0.65301 " pathEditMode="relative" rAng="0" ptsTypes="AA">
                                          <p:cBhvr>
                                            <p:cTn id="53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2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mph" presetSubtype="0" repeatCount="8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6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-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6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6" presetClass="exit" presetSubtype="37" fill="hold" grpId="2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barn(outVertical)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38" presetClass="entr" presetSubtype="0" accel="5000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70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79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0" presetID="10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4" presetClass="path" presetSubtype="0" accel="50000" decel="5000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84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37" presetClass="exit" presetSubtype="0" fill="hold" grpId="6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0" presetClass="exit" presetSubtype="0" fill="hold" grpId="6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100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1" fill="hold">
                          <p:stCondLst>
                            <p:cond delay="0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104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0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4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109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0" presetID="49" presetClass="entr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37" presetClass="exit" presetSubtype="0" fill="hold" grpId="7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10" presetClass="exit" presetSubtype="0" fill="hold" grpId="7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125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6" fill="hold">
                          <p:stCondLst>
                            <p:cond delay="0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42" presetClass="pat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1 " pathEditMode="relative" rAng="0" ptsTypes="AA">
                                          <p:cBhvr>
                                            <p:cTn id="129" dur="1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000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rong Answer Buzzer Double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0" presetID="10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64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85185E-6 L 0 -0.63565 " pathEditMode="relative" rAng="0" ptsTypes="AA">
                                          <p:cBhvr>
                                            <p:cTn id="134" dur="1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5" presetID="49" presetClass="entr" presetSubtype="0" decel="100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37" presetClass="exit" presetSubtype="0" fill="hold" grpId="8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" decel="100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0" presetClass="exit" presetSubtype="0" fill="hold" grpId="8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5" grpId="0" animBg="1"/>
          <p:bldP spid="15" grpId="1" animBg="1"/>
          <p:bldP spid="14" grpId="0" animBg="1"/>
          <p:bldP spid="14" grpId="1" animBg="1"/>
          <p:bldP spid="16" grpId="0" animBg="1"/>
          <p:bldP spid="16" grpId="1" animBg="1"/>
          <p:bldP spid="16" grpId="2" animBg="1"/>
          <p:bldP spid="16" grpId="3" animBg="1"/>
          <p:bldP spid="3" grpId="0" animBg="1"/>
          <p:bldP spid="3" grpId="1" animBg="1"/>
          <p:bldP spid="3" grpId="2" animBg="1"/>
          <p:bldP spid="3" grpId="3" animBg="1"/>
          <p:bldP spid="3" grpId="4" animBg="1"/>
          <p:bldP spid="3" grpId="5" animBg="1"/>
          <p:bldP spid="3" grpId="6" animBg="1"/>
          <p:bldP spid="3" grpId="7" animBg="1"/>
          <p:bldP spid="3" grpId="8" animBg="1"/>
          <p:bldP spid="17" grpId="0" animBg="1"/>
          <p:bldP spid="17" grpId="1" animBg="1"/>
          <p:bldP spid="17" grpId="2" animBg="1"/>
          <p:bldP spid="17" grpId="3" animBg="1"/>
          <p:bldP spid="17" grpId="4" animBg="1"/>
          <p:bldP spid="17" grpId="5" animBg="1"/>
          <p:bldP spid="17" grpId="6" animBg="1"/>
          <p:bldP spid="17" grpId="7" animBg="1"/>
          <p:bldP spid="17" grpId="8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71739" y="92473"/>
            <a:ext cx="3047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52206"/>
              </p:ext>
            </p:extLst>
          </p:nvPr>
        </p:nvGraphicFramePr>
        <p:xfrm>
          <a:off x="1288868" y="1015803"/>
          <a:ext cx="9614264" cy="28956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807132">
                  <a:extLst>
                    <a:ext uri="{9D8B030D-6E8A-4147-A177-3AD203B41FA5}">
                      <a16:colId xmlns:a16="http://schemas.microsoft.com/office/drawing/2014/main" xmlns="" val="2910744203"/>
                    </a:ext>
                  </a:extLst>
                </a:gridCol>
                <a:gridCol w="4807132">
                  <a:extLst>
                    <a:ext uri="{9D8B030D-6E8A-4147-A177-3AD203B41FA5}">
                      <a16:colId xmlns:a16="http://schemas.microsoft.com/office/drawing/2014/main" xmlns="" val="1601702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مكان العمل 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dirty="0" smtClean="0"/>
                        <a:t>المعلمة 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453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بنات مراح رباح الثانوية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1) أسيل سعيد جبرين الحسنات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583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أبو عمّار الأساسية المختلطة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2) رانية فتحي علي صبح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4169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ذكور حسن مصطفى الأساسية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3) منى عبدالله يوسف محمود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4222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3000" dirty="0" smtClean="0"/>
                        <a:t>رياض الأقصى الأساسية المختلطة 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3000" dirty="0" smtClean="0"/>
                        <a:t>4) ياسمين موسى أحمد الأطرش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6081902"/>
                  </a:ext>
                </a:extLst>
              </a:tr>
            </a:tbl>
          </a:graphicData>
        </a:graphic>
      </p:graphicFrame>
      <p:sp>
        <p:nvSpPr>
          <p:cNvPr id="6" name="مربع نص 3"/>
          <p:cNvSpPr txBox="1"/>
          <p:nvPr/>
        </p:nvSpPr>
        <p:spPr>
          <a:xfrm>
            <a:off x="2768822" y="3976743"/>
            <a:ext cx="6654353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بإشراف الأستاذ عصام عبيد الله</a:t>
            </a:r>
            <a:endParaRPr lang="ar-SA" sz="45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19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أحسنت"/>
          <p:cNvSpPr/>
          <p:nvPr/>
        </p:nvSpPr>
        <p:spPr>
          <a:xfrm>
            <a:off x="3614057" y="2041005"/>
            <a:ext cx="4963886" cy="2245682"/>
          </a:xfrm>
          <a:prstGeom prst="roundRect">
            <a:avLst>
              <a:gd name="adj" fmla="val 8966"/>
            </a:avLst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b="1" dirty="0">
                <a:solidFill>
                  <a:schemeClr val="bg1"/>
                </a:solidFill>
              </a:rPr>
              <a:t>أحسنت..</a:t>
            </a:r>
          </a:p>
          <a:p>
            <a:pPr algn="ctr"/>
            <a:r>
              <a:rPr lang="ar-JO" sz="3200" b="1" dirty="0">
                <a:solidFill>
                  <a:schemeClr val="bg1"/>
                </a:solidFill>
              </a:rPr>
              <a:t>لقد أنهيت المسابقة بنجاح!</a:t>
            </a:r>
          </a:p>
        </p:txBody>
      </p:sp>
      <p:sp>
        <p:nvSpPr>
          <p:cNvPr id="20" name="إطار أعلى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FDB514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4000" b="1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إطار أسفل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FDB514"/>
          </a:solidFill>
          <a:ln w="28575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4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خروج">
            <a:hlinkClick r:id="" action="ppaction://hlinkshowjump?jump=endshow"/>
          </p:cNvPr>
          <p:cNvSpPr/>
          <p:nvPr/>
        </p:nvSpPr>
        <p:spPr>
          <a:xfrm>
            <a:off x="5440682" y="5459506"/>
            <a:ext cx="1310638" cy="615302"/>
          </a:xfrm>
          <a:prstGeom prst="roundRect">
            <a:avLst/>
          </a:prstGeom>
          <a:solidFill>
            <a:srgbClr val="C5311B"/>
          </a:solidFill>
          <a:ln w="1905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0795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36000" rtlCol="1" anchor="ctr">
            <a:noAutofit/>
          </a:bodyPr>
          <a:lstStyle/>
          <a:p>
            <a:pPr algn="ctr" rtl="0"/>
            <a:r>
              <a:rPr lang="ar-J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خروج</a:t>
            </a:r>
          </a:p>
        </p:txBody>
      </p:sp>
      <p:pic>
        <p:nvPicPr>
          <p:cNvPr id="6" name="صوت النهاي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-72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3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304903" y="561703"/>
            <a:ext cx="8364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 س2+3 ص 55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25" y="1577366"/>
            <a:ext cx="7791178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883258" y="932019"/>
            <a:ext cx="2013862" cy="20138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386148" y="2602294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هيّا نَلْعَب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950823" y="5185954"/>
            <a:ext cx="37751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000" b="1" dirty="0" smtClean="0">
                <a:solidFill>
                  <a:schemeClr val="accent1"/>
                </a:solidFill>
                <a:hlinkClick r:id="rId5"/>
              </a:rPr>
              <a:t>اضغط هنا </a:t>
            </a:r>
            <a:endParaRPr lang="en-US" sz="5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000" b="1" dirty="0" smtClean="0">
                <a:solidFill>
                  <a:srgbClr val="FF0000"/>
                </a:solidFill>
              </a:rPr>
              <a:t>نشاط تطبيقي</a:t>
            </a:r>
          </a:p>
          <a:p>
            <a:pPr algn="ctr">
              <a:lnSpc>
                <a:spcPct val="200000"/>
              </a:lnSpc>
            </a:pP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</a:rPr>
              <a:t>حل 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ورقة العمل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التالية</a:t>
            </a:r>
            <a:endParaRPr lang="en-US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86" y="147918"/>
            <a:ext cx="7476565" cy="65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/>
          <a:stretch/>
        </p:blipFill>
        <p:spPr>
          <a:xfrm>
            <a:off x="9394943" y="0"/>
            <a:ext cx="2797057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898571" y="543594"/>
            <a:ext cx="449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مهمة أدائية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1" y="1985554"/>
            <a:ext cx="8177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أستخدم مكعبات الليجو لتمثيل الأعداد العشرية التالية ثم أصورها وأرسلها لمعلمي :</a:t>
            </a:r>
            <a:endParaRPr lang="en-US" sz="4000" b="1" dirty="0"/>
          </a:p>
        </p:txBody>
      </p:sp>
      <p:sp>
        <p:nvSpPr>
          <p:cNvPr id="6" name="Cloud 5"/>
          <p:cNvSpPr/>
          <p:nvPr/>
        </p:nvSpPr>
        <p:spPr>
          <a:xfrm>
            <a:off x="6413863" y="4101737"/>
            <a:ext cx="2050868" cy="125403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92686" y="4297867"/>
            <a:ext cx="1293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000" dirty="0" smtClean="0"/>
              <a:t>١,٧</a:t>
            </a:r>
            <a:endParaRPr lang="en-US" sz="5000" dirty="0"/>
          </a:p>
        </p:txBody>
      </p:sp>
      <p:sp>
        <p:nvSpPr>
          <p:cNvPr id="8" name="Cloud 7"/>
          <p:cNvSpPr/>
          <p:nvPr/>
        </p:nvSpPr>
        <p:spPr>
          <a:xfrm>
            <a:off x="1620598" y="4232740"/>
            <a:ext cx="2050868" cy="125403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4430" y="4481496"/>
            <a:ext cx="1293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000" dirty="0" smtClean="0"/>
              <a:t>٣,١</a:t>
            </a:r>
            <a:endParaRPr lang="en-US" sz="5000" dirty="0"/>
          </a:p>
        </p:txBody>
      </p:sp>
      <p:sp>
        <p:nvSpPr>
          <p:cNvPr id="10" name="Cloud 9"/>
          <p:cNvSpPr/>
          <p:nvPr/>
        </p:nvSpPr>
        <p:spPr>
          <a:xfrm>
            <a:off x="4193178" y="4232740"/>
            <a:ext cx="2050868" cy="125403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1" y="4428870"/>
            <a:ext cx="1293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5000" dirty="0" smtClean="0"/>
              <a:t>٢,٨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0509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4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5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131969" y="1997924"/>
            <a:ext cx="60532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72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</a:t>
            </a:r>
          </a:p>
          <a:p>
            <a:pPr algn="ctr"/>
            <a:r>
              <a:rPr lang="ar-SA" sz="7200" b="1" dirty="0" smtClean="0">
                <a:ln/>
                <a:solidFill>
                  <a:schemeClr val="accent4"/>
                </a:solidFill>
              </a:rPr>
              <a:t>الأعداد العشرية</a:t>
            </a:r>
            <a:r>
              <a:rPr lang="ar-SA" sz="72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865250" y="1804740"/>
            <a:ext cx="9885481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الأهــــداف</a:t>
            </a:r>
          </a:p>
          <a:p>
            <a:pPr marL="914400" indent="-914400">
              <a:buAutoNum type="arabicParenR"/>
            </a:pPr>
            <a:r>
              <a:rPr lang="ar-SA" sz="4000" b="1" cap="none" spc="0" dirty="0" smtClean="0">
                <a:ln/>
                <a:solidFill>
                  <a:schemeClr val="accent4"/>
                </a:solidFill>
                <a:effectLst/>
              </a:rPr>
              <a:t>أن يقرأ الطالب الأعداد العشرية</a:t>
            </a:r>
          </a:p>
          <a:p>
            <a:pPr marL="914400" indent="-914400">
              <a:buAutoNum type="arabicParenR"/>
            </a:pPr>
            <a:r>
              <a:rPr lang="ar-SA" sz="4000" b="1" dirty="0" smtClean="0">
                <a:ln/>
                <a:solidFill>
                  <a:schemeClr val="accent4"/>
                </a:solidFill>
              </a:rPr>
              <a:t>أن يكتب الطالب بالرموز الأعداد العشرية </a:t>
            </a:r>
            <a:r>
              <a:rPr lang="ar-SA" sz="40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5211" y="613954"/>
            <a:ext cx="103588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8000" dirty="0">
                <a:solidFill>
                  <a:schemeClr val="bg1"/>
                </a:solidFill>
              </a:rPr>
              <a:t>تذكر عزيزي الطالب أن </a:t>
            </a:r>
            <a:r>
              <a:rPr lang="ar-SA" sz="8000" dirty="0" smtClean="0">
                <a:solidFill>
                  <a:schemeClr val="bg1"/>
                </a:solidFill>
              </a:rPr>
              <a:t>العدد الكسري </a:t>
            </a:r>
            <a:r>
              <a:rPr lang="ar-SA" sz="8000" dirty="0">
                <a:solidFill>
                  <a:schemeClr val="bg1"/>
                </a:solidFill>
              </a:rPr>
              <a:t>يتكون من : </a:t>
            </a:r>
          </a:p>
          <a:p>
            <a:r>
              <a:rPr lang="ar-SA" sz="8000" dirty="0" smtClean="0">
                <a:solidFill>
                  <a:srgbClr val="FF0000"/>
                </a:solidFill>
              </a:rPr>
              <a:t>عدد صحيح </a:t>
            </a:r>
            <a:r>
              <a:rPr lang="ar-SA" sz="8000" dirty="0" smtClean="0">
                <a:solidFill>
                  <a:schemeClr val="bg1"/>
                </a:solidFill>
              </a:rPr>
              <a:t>و </a:t>
            </a:r>
            <a:r>
              <a:rPr lang="ar-SA" sz="8000" dirty="0" smtClean="0">
                <a:solidFill>
                  <a:srgbClr val="FF0000"/>
                </a:solidFill>
              </a:rPr>
              <a:t>كسر عادي  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  <p:extLst/>
          </p:nvPr>
        </p:nvGraphicFramePr>
        <p:xfrm>
          <a:off x="522515" y="274638"/>
          <a:ext cx="11059885" cy="612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982">
                  <a:extLst>
                    <a:ext uri="{9D8B030D-6E8A-4147-A177-3AD203B41FA5}">
                      <a16:colId xmlns:a16="http://schemas.microsoft.com/office/drawing/2014/main" xmlns="" val="518199645"/>
                    </a:ext>
                  </a:extLst>
                </a:gridCol>
                <a:gridCol w="1841863">
                  <a:extLst>
                    <a:ext uri="{9D8B030D-6E8A-4147-A177-3AD203B41FA5}">
                      <a16:colId xmlns:a16="http://schemas.microsoft.com/office/drawing/2014/main" xmlns="" val="877839725"/>
                    </a:ext>
                  </a:extLst>
                </a:gridCol>
                <a:gridCol w="2338251">
                  <a:extLst>
                    <a:ext uri="{9D8B030D-6E8A-4147-A177-3AD203B41FA5}">
                      <a16:colId xmlns:a16="http://schemas.microsoft.com/office/drawing/2014/main" xmlns="" val="996449756"/>
                    </a:ext>
                  </a:extLst>
                </a:gridCol>
                <a:gridCol w="1946366">
                  <a:extLst>
                    <a:ext uri="{9D8B030D-6E8A-4147-A177-3AD203B41FA5}">
                      <a16:colId xmlns:a16="http://schemas.microsoft.com/office/drawing/2014/main" xmlns="" val="1490260066"/>
                    </a:ext>
                  </a:extLst>
                </a:gridCol>
                <a:gridCol w="3274423">
                  <a:extLst>
                    <a:ext uri="{9D8B030D-6E8A-4147-A177-3AD203B41FA5}">
                      <a16:colId xmlns:a16="http://schemas.microsoft.com/office/drawing/2014/main" xmlns="" val="2131536518"/>
                    </a:ext>
                  </a:extLst>
                </a:gridCol>
              </a:tblGrid>
              <a:tr h="1531541">
                <a:tc>
                  <a:txBody>
                    <a:bodyPr/>
                    <a:lstStyle/>
                    <a:p>
                      <a:pPr algn="ctr"/>
                      <a:r>
                        <a:rPr lang="ar-SA" sz="3000" b="1" dirty="0" smtClean="0"/>
                        <a:t>الكسر </a:t>
                      </a:r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000" b="1" dirty="0" smtClean="0"/>
                        <a:t>الجزء الصحيح </a:t>
                      </a:r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000" b="1" dirty="0" smtClean="0"/>
                        <a:t>العدد الكسري بالكلمات </a:t>
                      </a:r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000" b="1" dirty="0" smtClean="0"/>
                        <a:t>العدد الكسري بالرموز </a:t>
                      </a:r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000" b="1" dirty="0" smtClean="0"/>
                        <a:t>التمثيل </a:t>
                      </a:r>
                      <a:endParaRPr lang="en-US" sz="3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9232340"/>
                  </a:ext>
                </a:extLst>
              </a:tr>
              <a:tr h="1531541"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0882823"/>
                  </a:ext>
                </a:extLst>
              </a:tr>
              <a:tr h="1531541"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8364336"/>
                  </a:ext>
                </a:extLst>
              </a:tr>
              <a:tr h="1531541">
                <a:tc>
                  <a:txBody>
                    <a:bodyPr/>
                    <a:lstStyle/>
                    <a:p>
                      <a:pPr algn="ctr"/>
                      <a:endParaRPr lang="en-US" sz="3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2088597"/>
                  </a:ext>
                </a:extLst>
              </a:tr>
            </a:tbl>
          </a:graphicData>
        </a:graphic>
      </p:graphicFrame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573" y="2019569"/>
            <a:ext cx="1767848" cy="963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875" y="1929856"/>
            <a:ext cx="1188719" cy="1143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415" y="4958626"/>
            <a:ext cx="2820621" cy="1442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457" y="5021395"/>
            <a:ext cx="388595" cy="1200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1875" y="5118872"/>
            <a:ext cx="458037" cy="6957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8823" y="2251460"/>
            <a:ext cx="1894114" cy="500156"/>
          </a:xfrm>
          <a:prstGeom prst="rect">
            <a:avLst/>
          </a:prstGeom>
        </p:spPr>
      </p:pic>
      <p:pic>
        <p:nvPicPr>
          <p:cNvPr id="18" name="Picture 17">
            <a:hlinkClick r:id="rId2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4623" y="5211765"/>
            <a:ext cx="2292890" cy="5638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1942" y="2150198"/>
            <a:ext cx="527943" cy="7320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1942" y="5268570"/>
            <a:ext cx="458037" cy="6957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723" y="5118872"/>
            <a:ext cx="651506" cy="1200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5722" y="1876573"/>
            <a:ext cx="525821" cy="1373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53840" y="3514677"/>
            <a:ext cx="2366196" cy="1327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45852" y="3613629"/>
            <a:ext cx="1219200" cy="1095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690" y="3412390"/>
            <a:ext cx="569572" cy="12966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75192" y="3780804"/>
            <a:ext cx="504825" cy="5429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27130" y="3780804"/>
            <a:ext cx="20478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426</Words>
  <Application>Microsoft Office PowerPoint</Application>
  <PresentationFormat>Personnalisé</PresentationFormat>
  <Paragraphs>146</Paragraphs>
  <Slides>28</Slides>
  <Notes>6</Notes>
  <HiddenSlides>0</HiddenSlides>
  <MMClips>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بوربوينت درس الأعداد العشرية الصف الرابع رياضيات الفصل الثاني الوحدة التاسعة الاعداد  العشرية</dc:title>
  <dc:subject>بوربوينت درس الاعداد العشرية الصف الرابع الفصل الثاني الوحدة التاسعة الأعداد العشرية</dc:subject>
  <dc:creator>الملتقى التربوي</dc:creator>
  <cp:keywords>رياضيات; الصف الرابع</cp:keywords>
  <dc:description>بوربوينت رياضيات الصف الرابع الفصل الثاني الوحدة التاسعة الأعداد العشرية</dc:description>
  <cp:lastModifiedBy>HDNL2GSR557</cp:lastModifiedBy>
  <cp:revision>45</cp:revision>
  <dcterms:created xsi:type="dcterms:W3CDTF">2021-03-08T01:44:21Z</dcterms:created>
  <dcterms:modified xsi:type="dcterms:W3CDTF">2021-03-09T01:03:46Z</dcterms:modified>
  <cp:category>الرياضيات; الصف الرابع الاساسي; الفصل الدراسي الثاني</cp:category>
</cp:coreProperties>
</file>