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media/audio1.wav" ContentType="audio/x-wav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6" r:id="rId2"/>
    <p:sldMasterId id="2147483698" r:id="rId3"/>
    <p:sldMasterId id="2147483710" r:id="rId4"/>
    <p:sldMasterId id="2147483722" r:id="rId5"/>
    <p:sldMasterId id="2147483734" r:id="rId6"/>
    <p:sldMasterId id="2147483746" r:id="rId7"/>
    <p:sldMasterId id="2147483758" r:id="rId8"/>
    <p:sldMasterId id="2147483782" r:id="rId9"/>
    <p:sldMasterId id="2147483794" r:id="rId10"/>
    <p:sldMasterId id="2147483806" r:id="rId11"/>
    <p:sldMasterId id="2147483818" r:id="rId12"/>
    <p:sldMasterId id="2147483830" r:id="rId13"/>
    <p:sldMasterId id="2147483842" r:id="rId14"/>
    <p:sldMasterId id="2147483866" r:id="rId15"/>
    <p:sldMasterId id="2147483878" r:id="rId16"/>
    <p:sldMasterId id="2147483890" r:id="rId17"/>
    <p:sldMasterId id="2147483902" r:id="rId18"/>
  </p:sldMasterIdLst>
  <p:notesMasterIdLst>
    <p:notesMasterId r:id="rId63"/>
  </p:notesMasterIdLst>
  <p:sldIdLst>
    <p:sldId id="376" r:id="rId19"/>
    <p:sldId id="377" r:id="rId20"/>
    <p:sldId id="378" r:id="rId21"/>
    <p:sldId id="380" r:id="rId22"/>
    <p:sldId id="379" r:id="rId23"/>
    <p:sldId id="381" r:id="rId24"/>
    <p:sldId id="382" r:id="rId25"/>
    <p:sldId id="383" r:id="rId26"/>
    <p:sldId id="384" r:id="rId27"/>
    <p:sldId id="401" r:id="rId28"/>
    <p:sldId id="386" r:id="rId29"/>
    <p:sldId id="387" r:id="rId30"/>
    <p:sldId id="388" r:id="rId31"/>
    <p:sldId id="389" r:id="rId32"/>
    <p:sldId id="390" r:id="rId33"/>
    <p:sldId id="391" r:id="rId34"/>
    <p:sldId id="370" r:id="rId35"/>
    <p:sldId id="371" r:id="rId36"/>
    <p:sldId id="372" r:id="rId37"/>
    <p:sldId id="373" r:id="rId38"/>
    <p:sldId id="374" r:id="rId39"/>
    <p:sldId id="393" r:id="rId40"/>
    <p:sldId id="394" r:id="rId41"/>
    <p:sldId id="423" r:id="rId42"/>
    <p:sldId id="404" r:id="rId43"/>
    <p:sldId id="405" r:id="rId44"/>
    <p:sldId id="407" r:id="rId45"/>
    <p:sldId id="408" r:id="rId46"/>
    <p:sldId id="409" r:id="rId47"/>
    <p:sldId id="410" r:id="rId48"/>
    <p:sldId id="411" r:id="rId49"/>
    <p:sldId id="412" r:id="rId50"/>
    <p:sldId id="397" r:id="rId51"/>
    <p:sldId id="414" r:id="rId52"/>
    <p:sldId id="415" r:id="rId53"/>
    <p:sldId id="416" r:id="rId54"/>
    <p:sldId id="426" r:id="rId55"/>
    <p:sldId id="417" r:id="rId56"/>
    <p:sldId id="418" r:id="rId57"/>
    <p:sldId id="421" r:id="rId58"/>
    <p:sldId id="420" r:id="rId59"/>
    <p:sldId id="422" r:id="rId60"/>
    <p:sldId id="395" r:id="rId61"/>
    <p:sldId id="424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89B"/>
    <a:srgbClr val="FD899C"/>
    <a:srgbClr val="FAD1D7"/>
    <a:srgbClr val="78C3CF"/>
    <a:srgbClr val="FAEDC3"/>
    <a:srgbClr val="27C5CB"/>
    <a:srgbClr val="0F6CB1"/>
    <a:srgbClr val="EE7F92"/>
    <a:srgbClr val="FFCBF0"/>
    <a:srgbClr val="CA6A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54" autoAdjust="0"/>
    <p:restoredTop sz="91747" autoAdjust="0"/>
  </p:normalViewPr>
  <p:slideViewPr>
    <p:cSldViewPr snapToGrid="0" snapToObjects="1" showGuides="1">
      <p:cViewPr>
        <p:scale>
          <a:sx n="66" d="100"/>
          <a:sy n="66" d="100"/>
        </p:scale>
        <p:origin x="-2040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tableStyles" Target="tableStyle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8D352-2F12-4046-93F2-C7128BA45A7F}" type="datetimeFigureOut">
              <a:rPr lang="ar-SA" smtClean="0"/>
              <a:t>25/07/42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35DB1-66AF-F148-A4B8-865E9002C904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2177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35DB1-66AF-F148-A4B8-865E9002C904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1689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35DB1-66AF-F148-A4B8-865E9002C904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730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35DB1-66AF-F148-A4B8-865E9002C904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0632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35DB1-66AF-F148-A4B8-865E9002C904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814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35DB1-66AF-F148-A4B8-865E9002C904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2179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35DB1-66AF-F148-A4B8-865E9002C904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906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35DB1-66AF-F148-A4B8-865E9002C904}" type="slidenum">
              <a:rPr lang="ar-SA" smtClean="0"/>
              <a:t>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2181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5F924-FACA-1E4C-9E76-92DE25224B70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www.strategylearn.com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B11F-45CA-BF41-A0F8-7E45DAB2E62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4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563C-D909-6E44-9FB6-FDFDD2D49F30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www.strategylearn.com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B11F-45CA-BF41-A0F8-7E45DAB2E62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218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067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93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14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552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909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6159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323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019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6849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2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530C-C14A-9941-83FB-724318D85BB0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www.strategylearn.com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B11F-45CA-BF41-A0F8-7E45DAB2E62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077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727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1355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403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294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7117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404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354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307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908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112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725903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0362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02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264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1606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737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352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001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398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948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41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764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3324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497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704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5783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058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7566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0266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67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9281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82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083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0970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3043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158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613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772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0321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1840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0837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521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67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7061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159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3817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9883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0565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980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0671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9093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527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4737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1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805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1315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401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1124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63636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60690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13629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1735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350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9953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45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6682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88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24933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780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6544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21462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1993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488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08061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4657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94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3087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2939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2417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282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2893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8096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49747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57282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8980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350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79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877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9451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7306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9818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0508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9579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2082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74929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59564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7954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28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BC0A4-A458-2A4F-8A46-9E3B93687151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www.strategylearn.com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B11F-45CA-BF41-A0F8-7E45DAB2E62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87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3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270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25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639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12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27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23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37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35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8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E80D-7227-8A42-B8BA-44C256B308EA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www.strategylearn.com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B11F-45CA-BF41-A0F8-7E45DAB2E62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595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60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400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11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87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85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55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13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0751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72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7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E3EB-FB7B-BA4E-9992-97E8A2C01B9E}" type="datetime1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www.strategylearn.com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B11F-45CA-BF41-A0F8-7E45DAB2E62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99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13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78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0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16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78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9579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58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175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137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9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2968-9C37-0741-BF00-A4F21114145F}" type="datetime1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www.strategylearn.com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B11F-45CA-BF41-A0F8-7E45DAB2E62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94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805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032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422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48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7305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23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091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078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197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6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5506-DFC0-6C4F-85C2-228FC3558045}" type="datetime1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www.strategylearn.com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B11F-45CA-BF41-A0F8-7E45DAB2E62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824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960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351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279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81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030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367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881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1724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768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4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F6B8-6AD0-8C4A-B181-4200EE410ED5}" type="datetime1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www.strategylearn.com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B11F-45CA-BF41-A0F8-7E45DAB2E62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009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057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118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103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40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039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452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5666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656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9472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1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D6ED-66A5-6A43-BB00-EC216CB9D66E}" type="datetime1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www.strategylearn.com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B11F-45CA-BF41-A0F8-7E45DAB2E62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166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691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916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44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147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0889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768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6369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7670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4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74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D6DC5-6090-F54D-B436-2779B39AE569}" type="datetime1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www.strategylearn.com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B11F-45CA-BF41-A0F8-7E45DAB2E62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101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224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559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171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39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314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360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17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2328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0565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>
                <a:solidFill>
                  <a:srgbClr val="073E87"/>
                </a:solidFill>
              </a:rPr>
              <a:pPr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61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5000">
              <a:srgbClr val="FAD1D7">
                <a:alpha val="45000"/>
              </a:srgbClr>
            </a:gs>
            <a:gs pos="76000">
              <a:schemeClr val="accent6">
                <a:lumMod val="20000"/>
                <a:lumOff val="80000"/>
                <a:alpha val="67000"/>
              </a:schemeClr>
            </a:gs>
            <a:gs pos="100000">
              <a:schemeClr val="accent1">
                <a:lumMod val="30000"/>
                <a:lumOff val="70000"/>
                <a:alpha val="5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3163F-816B-1548-8563-7CEDDF701548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www.strategylearn.com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0B11F-45CA-BF41-A0F8-7E45DAB2E62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6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 defTabSz="914400" rtl="1"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E93BEABF-E81B-4525-9E59-72FD1A4C564F}" type="slidenum">
              <a:rPr lang="en-US" smtClean="0">
                <a:solidFill>
                  <a:srgbClr val="073E87"/>
                </a:solidFill>
              </a:rPr>
              <a:pPr defTabSz="914400" rtl="1"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15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 defTabSz="914400" rtl="1"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E93BEABF-E81B-4525-9E59-72FD1A4C564F}" type="slidenum">
              <a:rPr lang="en-US" smtClean="0">
                <a:solidFill>
                  <a:srgbClr val="073E87"/>
                </a:solidFill>
              </a:rPr>
              <a:pPr defTabSz="914400" rtl="1"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89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 defTabSz="914400" rtl="1"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E93BEABF-E81B-4525-9E59-72FD1A4C564F}" type="slidenum">
              <a:rPr lang="en-US" smtClean="0">
                <a:solidFill>
                  <a:srgbClr val="073E87"/>
                </a:solidFill>
              </a:rPr>
              <a:pPr defTabSz="914400" rtl="1"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6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 defTabSz="914400" rtl="1"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E93BEABF-E81B-4525-9E59-72FD1A4C564F}" type="slidenum">
              <a:rPr lang="en-US" smtClean="0">
                <a:solidFill>
                  <a:srgbClr val="073E87"/>
                </a:solidFill>
              </a:rPr>
              <a:pPr defTabSz="914400" rtl="1"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47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 defTabSz="914400" rtl="1"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E93BEABF-E81B-4525-9E59-72FD1A4C564F}" type="slidenum">
              <a:rPr lang="en-US" smtClean="0">
                <a:solidFill>
                  <a:srgbClr val="073E87"/>
                </a:solidFill>
              </a:rPr>
              <a:pPr defTabSz="914400" rtl="1"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96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 defTabSz="914400" rtl="1"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E93BEABF-E81B-4525-9E59-72FD1A4C564F}" type="slidenum">
              <a:rPr lang="en-US" smtClean="0">
                <a:solidFill>
                  <a:srgbClr val="073E87"/>
                </a:solidFill>
              </a:rPr>
              <a:pPr defTabSz="914400" rtl="1"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34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 defTabSz="914400" rtl="1"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E93BEABF-E81B-4525-9E59-72FD1A4C564F}" type="slidenum">
              <a:rPr lang="en-US" smtClean="0">
                <a:solidFill>
                  <a:srgbClr val="073E87"/>
                </a:solidFill>
              </a:rPr>
              <a:pPr defTabSz="914400" rtl="1"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8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 defTabSz="914400" rtl="1"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E93BEABF-E81B-4525-9E59-72FD1A4C564F}" type="slidenum">
              <a:rPr lang="en-US" smtClean="0">
                <a:solidFill>
                  <a:srgbClr val="073E87"/>
                </a:solidFill>
              </a:rPr>
              <a:pPr defTabSz="914400" rtl="1"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0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 defTabSz="914400" rtl="1"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E93BEABF-E81B-4525-9E59-72FD1A4C564F}" type="slidenum">
              <a:rPr lang="en-US" smtClean="0">
                <a:solidFill>
                  <a:srgbClr val="073E87"/>
                </a:solidFill>
              </a:rPr>
              <a:pPr defTabSz="914400" rtl="1"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45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 defTabSz="914400" rtl="1"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E93BEABF-E81B-4525-9E59-72FD1A4C564F}" type="slidenum">
              <a:rPr lang="en-US" smtClean="0">
                <a:solidFill>
                  <a:srgbClr val="073E87"/>
                </a:solidFill>
              </a:rPr>
              <a:pPr defTabSz="914400" rtl="1"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5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 defTabSz="914400" rtl="1"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E93BEABF-E81B-4525-9E59-72FD1A4C564F}" type="slidenum">
              <a:rPr lang="en-US" smtClean="0">
                <a:solidFill>
                  <a:srgbClr val="073E87"/>
                </a:solidFill>
              </a:rPr>
              <a:pPr defTabSz="914400" rtl="1"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27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 defTabSz="914400" rtl="1"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E93BEABF-E81B-4525-9E59-72FD1A4C564F}" type="slidenum">
              <a:rPr lang="en-US" smtClean="0">
                <a:solidFill>
                  <a:srgbClr val="073E87"/>
                </a:solidFill>
              </a:rPr>
              <a:pPr defTabSz="914400" rtl="1"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71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 defTabSz="914400" rtl="1"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E93BEABF-E81B-4525-9E59-72FD1A4C564F}" type="slidenum">
              <a:rPr lang="en-US" smtClean="0">
                <a:solidFill>
                  <a:srgbClr val="073E87"/>
                </a:solidFill>
              </a:rPr>
              <a:pPr defTabSz="914400" rtl="1"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30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 defTabSz="914400" rtl="1"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E93BEABF-E81B-4525-9E59-72FD1A4C564F}" type="slidenum">
              <a:rPr lang="en-US" smtClean="0">
                <a:solidFill>
                  <a:srgbClr val="073E87"/>
                </a:solidFill>
              </a:rPr>
              <a:pPr defTabSz="914400" rtl="1"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49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 defTabSz="914400" rtl="1"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E93BEABF-E81B-4525-9E59-72FD1A4C564F}" type="slidenum">
              <a:rPr lang="en-US" smtClean="0">
                <a:solidFill>
                  <a:srgbClr val="073E87"/>
                </a:solidFill>
              </a:rPr>
              <a:pPr defTabSz="914400" rtl="1"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42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 defTabSz="914400" rtl="1"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E93BEABF-E81B-4525-9E59-72FD1A4C564F}" type="slidenum">
              <a:rPr lang="en-US" smtClean="0">
                <a:solidFill>
                  <a:srgbClr val="073E87"/>
                </a:solidFill>
              </a:rPr>
              <a:pPr defTabSz="914400" rtl="1"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2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914400" rtl="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81F4115D-FD7E-4B8B-A2B8-936EB9BF78A8}" type="datetimeFigureOut">
              <a:rPr lang="en-US" smtClean="0">
                <a:solidFill>
                  <a:srgbClr val="073E87"/>
                </a:solidFill>
              </a:rPr>
              <a:pPr defTabSz="914400" rtl="1"/>
              <a:t>3/8/2021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rtl="1"/>
            <a:fld id="{E93BEABF-E81B-4525-9E59-72FD1A4C564F}" type="slidenum">
              <a:rPr lang="en-US" smtClean="0">
                <a:solidFill>
                  <a:srgbClr val="073E87"/>
                </a:solidFill>
              </a:rPr>
              <a:pPr defTabSz="914400" rtl="1"/>
              <a:t>‹N°›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05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oleObject" Target="../embeddings/oleObject1.bin"/><Relationship Id="rId26" Type="http://schemas.openxmlformats.org/officeDocument/2006/relationships/image" Target="../media/image63.png"/><Relationship Id="rId39" Type="http://schemas.openxmlformats.org/officeDocument/2006/relationships/image" Target="../media/image76.png"/><Relationship Id="rId21" Type="http://schemas.openxmlformats.org/officeDocument/2006/relationships/image" Target="../media/image58.emf"/><Relationship Id="rId34" Type="http://schemas.openxmlformats.org/officeDocument/2006/relationships/image" Target="../media/image71.emf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29" Type="http://schemas.openxmlformats.org/officeDocument/2006/relationships/image" Target="../media/image66.emf"/><Relationship Id="rId41" Type="http://schemas.openxmlformats.org/officeDocument/2006/relationships/image" Target="../media/image7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emf"/><Relationship Id="rId11" Type="http://schemas.openxmlformats.org/officeDocument/2006/relationships/image" Target="../media/image50.png"/><Relationship Id="rId24" Type="http://schemas.openxmlformats.org/officeDocument/2006/relationships/image" Target="../media/image61.emf"/><Relationship Id="rId32" Type="http://schemas.openxmlformats.org/officeDocument/2006/relationships/image" Target="../media/image69.emf"/><Relationship Id="rId37" Type="http://schemas.openxmlformats.org/officeDocument/2006/relationships/image" Target="../media/image74.png"/><Relationship Id="rId40" Type="http://schemas.openxmlformats.org/officeDocument/2006/relationships/image" Target="../media/image77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0.emf"/><Relationship Id="rId28" Type="http://schemas.openxmlformats.org/officeDocument/2006/relationships/image" Target="../media/image65.png"/><Relationship Id="rId36" Type="http://schemas.openxmlformats.org/officeDocument/2006/relationships/image" Target="../media/image73.emf"/><Relationship Id="rId10" Type="http://schemas.openxmlformats.org/officeDocument/2006/relationships/image" Target="../media/image49.png"/><Relationship Id="rId19" Type="http://schemas.openxmlformats.org/officeDocument/2006/relationships/image" Target="../media/image42.wmf"/><Relationship Id="rId31" Type="http://schemas.openxmlformats.org/officeDocument/2006/relationships/image" Target="../media/image68.emf"/><Relationship Id="rId4" Type="http://schemas.openxmlformats.org/officeDocument/2006/relationships/image" Target="../media/image43.png"/><Relationship Id="rId9" Type="http://schemas.openxmlformats.org/officeDocument/2006/relationships/image" Target="../media/image48.emf"/><Relationship Id="rId14" Type="http://schemas.openxmlformats.org/officeDocument/2006/relationships/image" Target="../media/image53.png"/><Relationship Id="rId22" Type="http://schemas.openxmlformats.org/officeDocument/2006/relationships/image" Target="../media/image59.emf"/><Relationship Id="rId27" Type="http://schemas.openxmlformats.org/officeDocument/2006/relationships/image" Target="../media/image64.png"/><Relationship Id="rId30" Type="http://schemas.openxmlformats.org/officeDocument/2006/relationships/image" Target="../media/image67.png"/><Relationship Id="rId35" Type="http://schemas.openxmlformats.org/officeDocument/2006/relationships/image" Target="../media/image72.emf"/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.xml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2.emf"/><Relationship Id="rId33" Type="http://schemas.openxmlformats.org/officeDocument/2006/relationships/image" Target="../media/image70.emf"/><Relationship Id="rId38" Type="http://schemas.openxmlformats.org/officeDocument/2006/relationships/image" Target="../media/image7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9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2.xml"/><Relationship Id="rId9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slide" Target="slide2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4.jpeg"/><Relationship Id="rId5" Type="http://schemas.openxmlformats.org/officeDocument/2006/relationships/hyperlink" Target="https://www.wepal.net/library/?app=content.list&amp;level=4&amp;semester=2&amp;subject=2&amp;type=5&amp;submit=submit" TargetMode="External"/><Relationship Id="rId4" Type="http://schemas.openxmlformats.org/officeDocument/2006/relationships/notesSlide" Target="../notesSlides/notesSlide4.xml"/><Relationship Id="rId9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Layout" Target="../slideLayouts/slideLayout12.xml"/><Relationship Id="rId7" Type="http://schemas.openxmlformats.org/officeDocument/2006/relationships/slide" Target="slide1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5.png"/><Relationship Id="rId5" Type="http://schemas.openxmlformats.org/officeDocument/2006/relationships/image" Target="../media/image96.jpeg"/><Relationship Id="rId4" Type="http://schemas.openxmlformats.org/officeDocument/2006/relationships/notesSlide" Target="../notesSlides/notesSlide5.xml"/><Relationship Id="rId9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15.xml"/><Relationship Id="rId12" Type="http://schemas.openxmlformats.org/officeDocument/2006/relationships/slide" Target="slide22.xml"/><Relationship Id="rId2" Type="http://schemas.openxmlformats.org/officeDocument/2006/relationships/slideLayout" Target="../slideLayouts/slideLayout190.xml"/><Relationship Id="rId16" Type="http://schemas.openxmlformats.org/officeDocument/2006/relationships/slide" Target="slide4.xml"/><Relationship Id="rId1" Type="http://schemas.openxmlformats.org/officeDocument/2006/relationships/tags" Target="../tags/tag2.xml"/><Relationship Id="rId6" Type="http://schemas.openxmlformats.org/officeDocument/2006/relationships/slide" Target="slide17.xml"/><Relationship Id="rId11" Type="http://schemas.openxmlformats.org/officeDocument/2006/relationships/slide" Target="slide5.xml"/><Relationship Id="rId5" Type="http://schemas.openxmlformats.org/officeDocument/2006/relationships/image" Target="../media/image6.jpeg"/><Relationship Id="rId15" Type="http://schemas.openxmlformats.org/officeDocument/2006/relationships/slide" Target="slide13.xml"/><Relationship Id="rId10" Type="http://schemas.openxmlformats.org/officeDocument/2006/relationships/slide" Target="slide43.xml"/><Relationship Id="rId4" Type="http://schemas.openxmlformats.org/officeDocument/2006/relationships/image" Target="../media/image5.emf"/><Relationship Id="rId9" Type="http://schemas.openxmlformats.org/officeDocument/2006/relationships/slide" Target="slide9.xml"/><Relationship Id="rId14" Type="http://schemas.openxmlformats.org/officeDocument/2006/relationships/slide" Target="slide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image" Target="../media/image7.emf"/><Relationship Id="rId12" Type="http://schemas.openxmlformats.org/officeDocument/2006/relationships/slide" Target="slide6.xml"/><Relationship Id="rId2" Type="http://schemas.openxmlformats.org/officeDocument/2006/relationships/slideLayout" Target="../slideLayouts/slideLayout14.xml"/><Relationship Id="rId16" Type="http://schemas.openxmlformats.org/officeDocument/2006/relationships/slide" Target="slide17.xml"/><Relationship Id="rId1" Type="http://schemas.openxmlformats.org/officeDocument/2006/relationships/tags" Target="../tags/tag1.xml"/><Relationship Id="rId6" Type="http://schemas.openxmlformats.org/officeDocument/2006/relationships/slide" Target="slide13.xml"/><Relationship Id="rId11" Type="http://schemas.openxmlformats.org/officeDocument/2006/relationships/slide" Target="slide16.xml"/><Relationship Id="rId5" Type="http://schemas.openxmlformats.org/officeDocument/2006/relationships/image" Target="../media/image6.jpeg"/><Relationship Id="rId15" Type="http://schemas.openxmlformats.org/officeDocument/2006/relationships/slide" Target="slide4.xml"/><Relationship Id="rId10" Type="http://schemas.openxmlformats.org/officeDocument/2006/relationships/slide" Target="slide9.xml"/><Relationship Id="rId4" Type="http://schemas.openxmlformats.org/officeDocument/2006/relationships/image" Target="../media/image5.emf"/><Relationship Id="rId9" Type="http://schemas.openxmlformats.org/officeDocument/2006/relationships/slide" Target="slide5.xml"/><Relationship Id="rId14" Type="http://schemas.openxmlformats.org/officeDocument/2006/relationships/slide" Target="slide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9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.jpg"/><Relationship Id="rId7" Type="http://schemas.openxmlformats.org/officeDocument/2006/relationships/image" Target="../media/image10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104.emf"/><Relationship Id="rId11" Type="http://schemas.openxmlformats.org/officeDocument/2006/relationships/image" Target="../media/image109.emf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9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9.png"/><Relationship Id="rId4" Type="http://schemas.openxmlformats.org/officeDocument/2006/relationships/image" Target="../media/image8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rive.google.com/file/d/1edwm4c8Vt5dNVzk7MEJV0OMhAQA8uErv/view?usp=sharing" TargetMode="External"/><Relationship Id="rId4" Type="http://schemas.openxmlformats.org/officeDocument/2006/relationships/image" Target="../media/image1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wepal.net/library/?app=content.list&amp;level=4&amp;semester=2&amp;subject=2&amp;type=2&amp;submit=submit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10.jp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emf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385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535"/>
            <a:ext cx="12192000" cy="6831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8" name="صورة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88" y="1730326"/>
            <a:ext cx="5652013" cy="4765157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178" y="2678880"/>
            <a:ext cx="2538448" cy="1167047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6052" y="3835272"/>
            <a:ext cx="419100" cy="542925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1191" y="3781261"/>
            <a:ext cx="358331" cy="542925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6256" y="4489956"/>
            <a:ext cx="675818" cy="379969"/>
          </a:xfrm>
          <a:prstGeom prst="rect">
            <a:avLst/>
          </a:prstGeom>
        </p:spPr>
      </p:pic>
      <p:pic>
        <p:nvPicPr>
          <p:cNvPr id="28" name="صورة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6256" y="4868127"/>
            <a:ext cx="822613" cy="504627"/>
          </a:xfrm>
          <a:prstGeom prst="rect">
            <a:avLst/>
          </a:prstGeom>
        </p:spPr>
      </p:pic>
      <p:pic>
        <p:nvPicPr>
          <p:cNvPr id="29" name="صورة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4366" y="4856777"/>
            <a:ext cx="718583" cy="498924"/>
          </a:xfrm>
          <a:prstGeom prst="rect">
            <a:avLst/>
          </a:prstGeom>
        </p:spPr>
      </p:pic>
      <p:pic>
        <p:nvPicPr>
          <p:cNvPr id="30" name="صورة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5236" y="4855683"/>
            <a:ext cx="741242" cy="487476"/>
          </a:xfrm>
          <a:prstGeom prst="rect">
            <a:avLst/>
          </a:prstGeom>
        </p:spPr>
      </p:pic>
      <p:pic>
        <p:nvPicPr>
          <p:cNvPr id="31" name="صورة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2965" y="4851371"/>
            <a:ext cx="752164" cy="495300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6777" y="3797062"/>
            <a:ext cx="497510" cy="542925"/>
          </a:xfrm>
          <a:prstGeom prst="rect">
            <a:avLst/>
          </a:prstGeom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6473" y="2170784"/>
            <a:ext cx="504047" cy="392760"/>
          </a:xfrm>
          <a:prstGeom prst="rect">
            <a:avLst/>
          </a:prstGeom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34359" y="2365528"/>
            <a:ext cx="285186" cy="255684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54287" y="4395603"/>
            <a:ext cx="781969" cy="461174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40571" y="4401387"/>
            <a:ext cx="713716" cy="450184"/>
          </a:xfrm>
          <a:prstGeom prst="rect">
            <a:avLst/>
          </a:prstGeom>
        </p:spPr>
      </p:pic>
      <p:graphicFrame>
        <p:nvGraphicFramePr>
          <p:cNvPr id="21" name="كائن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234345"/>
              </p:ext>
            </p:extLst>
          </p:nvPr>
        </p:nvGraphicFramePr>
        <p:xfrm>
          <a:off x="1418540" y="4336437"/>
          <a:ext cx="523714" cy="547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صورة نقطية" r:id="rId18" imgW="295200" imgH="438120" progId="Paint.Picture">
                  <p:embed/>
                </p:oleObj>
              </mc:Choice>
              <mc:Fallback>
                <p:oleObj name="صورة نقطية" r:id="rId18" imgW="295200" imgH="438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418540" y="4336437"/>
                        <a:ext cx="523714" cy="547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صورة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73230" y="4007743"/>
            <a:ext cx="466725" cy="381000"/>
          </a:xfrm>
          <a:prstGeom prst="rect">
            <a:avLst/>
          </a:prstGeom>
        </p:spPr>
      </p:pic>
      <p:sp>
        <p:nvSpPr>
          <p:cNvPr id="24" name="مربع نص 23"/>
          <p:cNvSpPr txBox="1"/>
          <p:nvPr/>
        </p:nvSpPr>
        <p:spPr>
          <a:xfrm>
            <a:off x="3912074" y="4025040"/>
            <a:ext cx="514885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400" b="1" dirty="0"/>
              <a:t>+</a:t>
            </a:r>
          </a:p>
        </p:txBody>
      </p:sp>
      <p:cxnSp>
        <p:nvCxnSpPr>
          <p:cNvPr id="37" name="رابط مستقيم 36"/>
          <p:cNvCxnSpPr/>
          <p:nvPr/>
        </p:nvCxnSpPr>
        <p:spPr>
          <a:xfrm flipH="1">
            <a:off x="1460072" y="4856777"/>
            <a:ext cx="257582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صورة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779" y="1730325"/>
            <a:ext cx="5462286" cy="4765157"/>
          </a:xfrm>
          <a:prstGeom prst="rect">
            <a:avLst/>
          </a:prstGeom>
        </p:spPr>
      </p:pic>
      <p:pic>
        <p:nvPicPr>
          <p:cNvPr id="41" name="صورة 40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203" y="2730267"/>
            <a:ext cx="2366196" cy="1058484"/>
          </a:xfrm>
          <a:prstGeom prst="rect">
            <a:avLst/>
          </a:prstGeom>
        </p:spPr>
      </p:pic>
      <p:pic>
        <p:nvPicPr>
          <p:cNvPr id="42" name="صورة 41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423" y="3781261"/>
            <a:ext cx="335438" cy="361875"/>
          </a:xfrm>
          <a:prstGeom prst="rect">
            <a:avLst/>
          </a:prstGeom>
        </p:spPr>
      </p:pic>
      <p:pic>
        <p:nvPicPr>
          <p:cNvPr id="43" name="صورة 42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4049" y="3757325"/>
            <a:ext cx="344504" cy="425203"/>
          </a:xfrm>
          <a:prstGeom prst="rect">
            <a:avLst/>
          </a:prstGeom>
        </p:spPr>
      </p:pic>
      <p:pic>
        <p:nvPicPr>
          <p:cNvPr id="44" name="صورة 43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233" y="3767006"/>
            <a:ext cx="362635" cy="370922"/>
          </a:xfrm>
          <a:prstGeom prst="rect">
            <a:avLst/>
          </a:prstGeom>
        </p:spPr>
      </p:pic>
      <p:pic>
        <p:nvPicPr>
          <p:cNvPr id="45" name="صورة 44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423" y="4173315"/>
            <a:ext cx="335438" cy="316641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54049" y="4239462"/>
            <a:ext cx="314325" cy="323850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30374" y="4081016"/>
            <a:ext cx="494351" cy="482296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247" y="4068524"/>
            <a:ext cx="493819" cy="487722"/>
          </a:xfrm>
          <a:prstGeom prst="rect">
            <a:avLst/>
          </a:prstGeom>
        </p:spPr>
      </p:pic>
      <p:pic>
        <p:nvPicPr>
          <p:cNvPr id="49" name="صورة 4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83588" y="4050922"/>
            <a:ext cx="470271" cy="416156"/>
          </a:xfrm>
          <a:prstGeom prst="rect">
            <a:avLst/>
          </a:prstGeom>
        </p:spPr>
      </p:pic>
      <p:pic>
        <p:nvPicPr>
          <p:cNvPr id="50" name="صورة 49"/>
          <p:cNvPicPr>
            <a:picLocks noChangeAspect="1"/>
          </p:cNvPicPr>
          <p:nvPr/>
        </p:nvPicPr>
        <p:blipFill rotWithShape="1">
          <a:blip r:embed="rId30"/>
          <a:srcRect/>
          <a:stretch/>
        </p:blipFill>
        <p:spPr>
          <a:xfrm>
            <a:off x="8135967" y="4501662"/>
            <a:ext cx="1912902" cy="84406"/>
          </a:xfrm>
          <a:prstGeom prst="rect">
            <a:avLst/>
          </a:prstGeom>
        </p:spPr>
      </p:pic>
      <p:pic>
        <p:nvPicPr>
          <p:cNvPr id="55" name="صورة 5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695028" y="4499773"/>
            <a:ext cx="2558415" cy="227951"/>
          </a:xfrm>
          <a:prstGeom prst="rect">
            <a:avLst/>
          </a:prstGeom>
        </p:spPr>
      </p:pic>
      <p:pic>
        <p:nvPicPr>
          <p:cNvPr id="56" name="صورة 55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968" y="4639086"/>
            <a:ext cx="317306" cy="398063"/>
          </a:xfrm>
          <a:prstGeom prst="rect">
            <a:avLst/>
          </a:prstGeom>
        </p:spPr>
      </p:pic>
      <p:pic>
        <p:nvPicPr>
          <p:cNvPr id="57" name="صورة 5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220483" y="4668205"/>
            <a:ext cx="364671" cy="478276"/>
          </a:xfrm>
          <a:prstGeom prst="rect">
            <a:avLst/>
          </a:prstGeom>
        </p:spPr>
      </p:pic>
      <p:pic>
        <p:nvPicPr>
          <p:cNvPr id="58" name="صورة 57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562" y="4716058"/>
            <a:ext cx="317306" cy="379969"/>
          </a:xfrm>
          <a:prstGeom prst="rect">
            <a:avLst/>
          </a:prstGeom>
        </p:spPr>
      </p:pic>
      <p:pic>
        <p:nvPicPr>
          <p:cNvPr id="59" name="صورة 58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376236" y="4657831"/>
            <a:ext cx="512033" cy="445451"/>
          </a:xfrm>
          <a:prstGeom prst="rect">
            <a:avLst/>
          </a:prstGeom>
        </p:spPr>
      </p:pic>
      <p:pic>
        <p:nvPicPr>
          <p:cNvPr id="60" name="صورة 59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782991" y="4641173"/>
            <a:ext cx="632221" cy="507246"/>
          </a:xfrm>
          <a:prstGeom prst="rect">
            <a:avLst/>
          </a:prstGeom>
        </p:spPr>
      </p:pic>
      <p:pic>
        <p:nvPicPr>
          <p:cNvPr id="61" name="صورة 60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812" y="2515783"/>
            <a:ext cx="506012" cy="396274"/>
          </a:xfrm>
          <a:prstGeom prst="rect">
            <a:avLst/>
          </a:prstGeom>
        </p:spPr>
      </p:pic>
      <p:pic>
        <p:nvPicPr>
          <p:cNvPr id="62" name="صورة 61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146" y="2205234"/>
            <a:ext cx="444228" cy="334734"/>
          </a:xfrm>
          <a:prstGeom prst="rect">
            <a:avLst/>
          </a:prstGeom>
        </p:spPr>
      </p:pic>
      <p:pic>
        <p:nvPicPr>
          <p:cNvPr id="63" name="صورة 62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524" y="3738203"/>
            <a:ext cx="506012" cy="396274"/>
          </a:xfrm>
          <a:prstGeom prst="rect">
            <a:avLst/>
          </a:prstGeom>
        </p:spPr>
      </p:pic>
      <p:pic>
        <p:nvPicPr>
          <p:cNvPr id="64" name="صورة 63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344" y="2690796"/>
            <a:ext cx="286537" cy="256054"/>
          </a:xfrm>
          <a:prstGeom prst="rect">
            <a:avLst/>
          </a:prstGeom>
        </p:spPr>
      </p:pic>
      <p:pic>
        <p:nvPicPr>
          <p:cNvPr id="65" name="صورة 64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3597" y="2322493"/>
            <a:ext cx="286537" cy="256054"/>
          </a:xfrm>
          <a:prstGeom prst="rect">
            <a:avLst/>
          </a:prstGeom>
        </p:spPr>
      </p:pic>
      <p:pic>
        <p:nvPicPr>
          <p:cNvPr id="66" name="صورة 65"/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3695" y="3870445"/>
            <a:ext cx="677839" cy="685801"/>
          </a:xfrm>
          <a:prstGeom prst="rect">
            <a:avLst/>
          </a:prstGeom>
        </p:spPr>
      </p:pic>
      <p:sp>
        <p:nvSpPr>
          <p:cNvPr id="67" name="مربع نص 66"/>
          <p:cNvSpPr txBox="1"/>
          <p:nvPr/>
        </p:nvSpPr>
        <p:spPr>
          <a:xfrm>
            <a:off x="6310481" y="627428"/>
            <a:ext cx="506216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rgbClr val="C00000"/>
                </a:solidFill>
              </a:rPr>
              <a:t>هيا أيها المجتهد نجد ما يلي :</a:t>
            </a:r>
            <a:endParaRPr lang="ar-SA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95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1"/>
              <a:r>
                <a:rPr lang="ar-SA" sz="4000" dirty="0" smtClean="0">
                  <a:solidFill>
                    <a:prstClr val="black"/>
                  </a:solidFill>
                  <a:hlinkClick r:id="rId2" action="ppaction://hlinksldjump"/>
                </a:rPr>
                <a:t>رجــــوع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123" y="105507"/>
            <a:ext cx="11816862" cy="5276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66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424" y="211015"/>
            <a:ext cx="11922369" cy="701040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841085" y="264329"/>
            <a:ext cx="79373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rtl="1"/>
            <a:r>
              <a:rPr lang="ar-SA" sz="5400" b="1" dirty="0" smtClean="0">
                <a:ln/>
                <a:solidFill>
                  <a:srgbClr val="A5D028"/>
                </a:solidFill>
              </a:rPr>
              <a:t>نشاهد لنتمكن من المهارة </a:t>
            </a:r>
            <a:endParaRPr lang="ar-SA" sz="5400" b="1" dirty="0">
              <a:ln/>
              <a:solidFill>
                <a:srgbClr val="A5D028"/>
              </a:solidFill>
            </a:endParaRPr>
          </a:p>
        </p:txBody>
      </p:sp>
      <p:pic>
        <p:nvPicPr>
          <p:cNvPr id="4" name="منزلتين في 3 منازل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1424" y="1447247"/>
            <a:ext cx="10755086" cy="582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2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1"/>
              <a:r>
                <a:rPr lang="ar-SA" sz="4000" dirty="0" smtClean="0">
                  <a:solidFill>
                    <a:prstClr val="black"/>
                  </a:solidFill>
                  <a:hlinkClick r:id="rId2" action="ppaction://hlinksldjump"/>
                </a:rPr>
                <a:t>رجــــوع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05508"/>
            <a:ext cx="12192000" cy="550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47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074985" y="418011"/>
            <a:ext cx="8889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/>
            <a:r>
              <a:rPr lang="ar-SA" sz="6000" b="1" dirty="0" smtClean="0">
                <a:solidFill>
                  <a:srgbClr val="FFC000"/>
                </a:solidFill>
              </a:rPr>
              <a:t>تَدْريبُ الْكِتاب (3) صفحة35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109" y="1283110"/>
            <a:ext cx="8258961" cy="480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29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455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117" y="1777529"/>
            <a:ext cx="7877907" cy="3358681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961822" y="448112"/>
            <a:ext cx="10684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/>
            <a:r>
              <a:rPr lang="ar-SA" sz="6000" b="1" dirty="0" smtClean="0">
                <a:solidFill>
                  <a:srgbClr val="FFC000"/>
                </a:solidFill>
              </a:rPr>
              <a:t>تَدْريبُ الْكِتاب (9</a:t>
            </a:r>
            <a:r>
              <a:rPr lang="ar-SA" sz="6000" b="1" dirty="0">
                <a:solidFill>
                  <a:srgbClr val="FFC000"/>
                </a:solidFill>
              </a:rPr>
              <a:t>)  </a:t>
            </a:r>
            <a:r>
              <a:rPr lang="ar-SA" sz="6000" b="1" dirty="0" smtClean="0">
                <a:solidFill>
                  <a:srgbClr val="FFC000"/>
                </a:solidFill>
              </a:rPr>
              <a:t>صفحة 36</a:t>
            </a:r>
            <a:endParaRPr lang="en-US" sz="6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7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1"/>
              <a:r>
                <a:rPr lang="ar-SA" sz="4000" dirty="0" smtClean="0">
                  <a:solidFill>
                    <a:prstClr val="black"/>
                  </a:solidFill>
                  <a:hlinkClick r:id="rId3" action="ppaction://hlinksldjump"/>
                </a:rPr>
                <a:t>رجــــوع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41" y="137997"/>
            <a:ext cx="12113959" cy="524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5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88CC284-CF57-407A-8711-936401EDD119-L0-001.jpeg" descr="288CC284-CF57-407A-8711-936401EDD119-L0-001.jpeg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6020" y="62229"/>
            <a:ext cx="9168369" cy="5171679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السؤال الاول :"/>
          <p:cNvSpPr txBox="1">
            <a:spLocks noGrp="1"/>
          </p:cNvSpPr>
          <p:nvPr>
            <p:ph type="ctrTitle"/>
          </p:nvPr>
        </p:nvSpPr>
        <p:spPr>
          <a:xfrm>
            <a:off x="8024648" y="482032"/>
            <a:ext cx="2989741" cy="64698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>
            <a:lvl1pPr defTabSz="403097">
              <a:defRPr sz="4830"/>
            </a:lvl1pPr>
          </a:lstStyle>
          <a:p>
            <a:pPr rtl="1">
              <a:defRPr/>
            </a:pPr>
            <a:r>
              <a:rPr b="1" dirty="0" err="1"/>
              <a:t>السؤال</a:t>
            </a:r>
            <a:r>
              <a:rPr b="1" dirty="0"/>
              <a:t> </a:t>
            </a:r>
            <a:r>
              <a:rPr b="1" dirty="0" err="1"/>
              <a:t>ال</a:t>
            </a:r>
            <a:r>
              <a:rPr lang="ar-SA" b="1" dirty="0" err="1"/>
              <a:t>أ</a:t>
            </a:r>
            <a:r>
              <a:rPr b="1" dirty="0" err="1"/>
              <a:t>ول</a:t>
            </a:r>
            <a:r>
              <a:rPr b="1" dirty="0"/>
              <a:t> : </a:t>
            </a:r>
          </a:p>
        </p:txBody>
      </p:sp>
      <p:sp>
        <p:nvSpPr>
          <p:cNvPr id="121" name="السؤال"/>
          <p:cNvSpPr txBox="1">
            <a:spLocks noGrp="1"/>
          </p:cNvSpPr>
          <p:nvPr>
            <p:ph type="subTitle" sz="quarter" idx="1"/>
          </p:nvPr>
        </p:nvSpPr>
        <p:spPr>
          <a:xfrm>
            <a:off x="2589706" y="3669677"/>
            <a:ext cx="5840437" cy="807081"/>
          </a:xfrm>
          <a:prstGeom prst="rect">
            <a:avLst/>
          </a:prstGeom>
        </p:spPr>
        <p:txBody>
          <a:bodyPr/>
          <a:lstStyle/>
          <a:p>
            <a:r>
              <a:rPr lang="ar-SA" dirty="0" smtClean="0"/>
              <a:t> </a:t>
            </a:r>
            <a:r>
              <a:rPr lang="ar-SA" sz="3600" dirty="0" smtClean="0"/>
              <a:t>14 </a:t>
            </a:r>
            <a:r>
              <a:rPr lang="en-US" sz="3600" dirty="0" smtClean="0"/>
              <a:t>x</a:t>
            </a:r>
            <a:r>
              <a:rPr lang="ar-SA" sz="3600" dirty="0" smtClean="0"/>
              <a:t>ما ناتج 167</a:t>
            </a:r>
            <a:r>
              <a:rPr lang="ar-SA" dirty="0" smtClean="0"/>
              <a:t> </a:t>
            </a:r>
            <a:endParaRPr dirty="0"/>
          </a:p>
        </p:txBody>
      </p:sp>
      <p:pic>
        <p:nvPicPr>
          <p:cNvPr id="122" name="F7203403-C036-4BE0-9864-A7B66C076E01-L0-001.jpeg" descr="F7203403-C036-4BE0-9864-A7B66C076E01-L0-001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0365" y="5432266"/>
            <a:ext cx="4295114" cy="1371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F7203403-C036-4BE0-9864-A7B66C076E01-L0-001.jpeg" descr="F7203403-C036-4BE0-9864-A7B66C076E01-L0-001.jp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931928" y="5444449"/>
            <a:ext cx="4295114" cy="137136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الجواب الصحيح">
            <a:hlinkClick r:id="rId8" action="ppaction://hlinksldjump"/>
          </p:cNvPr>
          <p:cNvSpPr txBox="1"/>
          <p:nvPr/>
        </p:nvSpPr>
        <p:spPr>
          <a:xfrm>
            <a:off x="6838187" y="5726543"/>
            <a:ext cx="2965582" cy="649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 rtl="1">
              <a:defRPr sz="3700" b="0"/>
            </a:lvl1pPr>
          </a:lstStyle>
          <a:p>
            <a:pPr algn="ctr"/>
            <a:r>
              <a:rPr lang="ar-SA" sz="3600" b="1" dirty="0" smtClean="0"/>
              <a:t>2338</a:t>
            </a:r>
            <a:endParaRPr sz="3600" b="1" dirty="0"/>
          </a:p>
        </p:txBody>
      </p:sp>
      <p:sp>
        <p:nvSpPr>
          <p:cNvPr id="125" name="الجواب الخاطئ">
            <a:hlinkClick r:id="rId9" action="ppaction://hlinksldjump"/>
          </p:cNvPr>
          <p:cNvSpPr txBox="1"/>
          <p:nvPr/>
        </p:nvSpPr>
        <p:spPr>
          <a:xfrm>
            <a:off x="2596661" y="5828178"/>
            <a:ext cx="2965582" cy="682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>
            <a:defPPr>
              <a:defRPr lang="en-US"/>
            </a:defPPr>
            <a:lvl1pPr algn="ctr" rtl="1">
              <a:defRPr sz="2601" b="1"/>
            </a:lvl1pPr>
          </a:lstStyle>
          <a:p>
            <a:r>
              <a:rPr lang="ar-SA" dirty="0" smtClean="0"/>
              <a:t>4538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ED0CAFC-177D-344A-B0DD-2738AB4E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www.strategylearn.com</a:t>
            </a:r>
            <a:endParaRPr lang="en-GB"/>
          </a:p>
        </p:txBody>
      </p:sp>
      <p:pic>
        <p:nvPicPr>
          <p:cNvPr id="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13122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4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B4A03B06-A32F-4350-98FC-1207AB118DD2-L0-001.jpeg" descr="B4A03B06-A32F-4350-98FC-1207AB118DD2-L0-001.jpe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133" y="30680"/>
            <a:ext cx="9112267" cy="536097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السؤال الثاني:"/>
          <p:cNvSpPr txBox="1">
            <a:spLocks noGrp="1"/>
          </p:cNvSpPr>
          <p:nvPr>
            <p:ph type="ctrTitle"/>
          </p:nvPr>
        </p:nvSpPr>
        <p:spPr>
          <a:xfrm>
            <a:off x="7948449" y="434229"/>
            <a:ext cx="2866695" cy="64698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>
            <a:lvl1pPr defTabSz="403097">
              <a:defRPr sz="4830"/>
            </a:lvl1pPr>
          </a:lstStyle>
          <a:p>
            <a:pPr rtl="1">
              <a:defRPr/>
            </a:pPr>
            <a:r>
              <a:rPr b="1" dirty="0" err="1"/>
              <a:t>السؤال</a:t>
            </a:r>
            <a:r>
              <a:rPr b="1" dirty="0"/>
              <a:t> </a:t>
            </a:r>
            <a:r>
              <a:rPr b="1" dirty="0" err="1"/>
              <a:t>الثاني</a:t>
            </a:r>
            <a:r>
              <a:rPr b="1" dirty="0"/>
              <a:t>: </a:t>
            </a:r>
          </a:p>
        </p:txBody>
      </p:sp>
      <p:sp>
        <p:nvSpPr>
          <p:cNvPr id="129" name="السؤال"/>
          <p:cNvSpPr txBox="1">
            <a:spLocks noGrp="1"/>
          </p:cNvSpPr>
          <p:nvPr>
            <p:ph type="subTitle" sz="quarter" idx="1"/>
          </p:nvPr>
        </p:nvSpPr>
        <p:spPr>
          <a:xfrm>
            <a:off x="2589706" y="3429001"/>
            <a:ext cx="5840437" cy="1047758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rtl="1"/>
            <a:endParaRPr lang="en-US" sz="6600" b="1" dirty="0"/>
          </a:p>
          <a:p>
            <a:pPr rtl="1"/>
            <a:r>
              <a:rPr lang="ar-SA" sz="6600" b="1" dirty="0" smtClean="0"/>
              <a:t>كم ناتج 34 </a:t>
            </a:r>
            <a:r>
              <a:rPr lang="en-US" sz="6600" b="1" dirty="0" smtClean="0"/>
              <a:t>x</a:t>
            </a:r>
            <a:r>
              <a:rPr lang="ar-SA" sz="6600" b="1" dirty="0" smtClean="0"/>
              <a:t>312</a:t>
            </a:r>
            <a:endParaRPr sz="6600" b="1" dirty="0"/>
          </a:p>
        </p:txBody>
      </p:sp>
      <p:pic>
        <p:nvPicPr>
          <p:cNvPr id="130" name="F7203403-C036-4BE0-9864-A7B66C076E01-L0-001.jpeg" descr="F7203403-C036-4BE0-9864-A7B66C076E01-L0-001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3387" y="5444449"/>
            <a:ext cx="4295114" cy="1371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F7203403-C036-4BE0-9864-A7B66C076E01-L0-001.jpeg" descr="F7203403-C036-4BE0-9864-A7B66C076E01-L0-001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881847" y="5444449"/>
            <a:ext cx="4295114" cy="137136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الجواب الصحيح">
            <a:hlinkClick r:id="rId6" action="ppaction://hlinksldjump"/>
          </p:cNvPr>
          <p:cNvSpPr txBox="1"/>
          <p:nvPr/>
        </p:nvSpPr>
        <p:spPr>
          <a:xfrm>
            <a:off x="2433822" y="5866677"/>
            <a:ext cx="2965582" cy="80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normAutofit/>
          </a:bodyPr>
          <a:lstStyle>
            <a:lvl1pPr rtl="1">
              <a:defRPr sz="3700" b="0"/>
            </a:lvl1pPr>
          </a:lstStyle>
          <a:p>
            <a:pPr algn="ctr"/>
            <a:r>
              <a:rPr lang="ar-SA" sz="2601" b="1" dirty="0" smtClean="0"/>
              <a:t>10608</a:t>
            </a:r>
            <a:endParaRPr sz="2601" b="1" dirty="0"/>
          </a:p>
        </p:txBody>
      </p:sp>
      <p:sp>
        <p:nvSpPr>
          <p:cNvPr id="133" name="الجواب الخاطئ">
            <a:hlinkClick r:id="rId7" action="ppaction://hlinksldjump"/>
          </p:cNvPr>
          <p:cNvSpPr txBox="1"/>
          <p:nvPr/>
        </p:nvSpPr>
        <p:spPr>
          <a:xfrm>
            <a:off x="6838187" y="5866677"/>
            <a:ext cx="2965582" cy="80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normAutofit/>
          </a:bodyPr>
          <a:lstStyle>
            <a:lvl1pPr rtl="1">
              <a:defRPr sz="3700" b="0"/>
            </a:lvl1pPr>
          </a:lstStyle>
          <a:p>
            <a:pPr algn="ctr"/>
            <a:r>
              <a:rPr lang="ar-SA" sz="2601" b="1" dirty="0" smtClean="0"/>
              <a:t>2184</a:t>
            </a:r>
            <a:endParaRPr sz="2601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6FE708F-5890-F749-BCD6-171E8E044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www.strategylearn.com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7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rgbClr val="FAD1D7">
                <a:alpha val="45000"/>
              </a:srgbClr>
            </a:gs>
            <a:gs pos="76000">
              <a:schemeClr val="accent6">
                <a:lumMod val="20000"/>
                <a:lumOff val="80000"/>
                <a:alpha val="67000"/>
              </a:schemeClr>
            </a:gs>
            <a:gs pos="100000">
              <a:schemeClr val="accent1">
                <a:lumMod val="30000"/>
                <a:lumOff val="70000"/>
                <a:alpha val="5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206EDCAB-72C2-49F1-A766-A23DADEFAD3F-L0-001.jpeg" descr="206EDCAB-72C2-49F1-A766-A23DADEFAD3F-L0-001.jpeg">
            <a:hlinkClick r:id="rId5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1437" y="110783"/>
            <a:ext cx="3473090" cy="6801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تسجيل الصوت.m4a" descr="تسجيل الصوت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98530" y="5915870"/>
            <a:ext cx="401837" cy="401837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👏🏼👏🏼👏🏼👏🏼👏🏼👏🏼👏🏼👏🏼"/>
          <p:cNvSpPr txBox="1"/>
          <p:nvPr/>
        </p:nvSpPr>
        <p:spPr>
          <a:xfrm>
            <a:off x="7869544" y="662244"/>
            <a:ext cx="3057391" cy="160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4200">
                <a:solidFill>
                  <a:srgbClr val="5E5E5E"/>
                </a:solidFill>
              </a:defRPr>
            </a:lvl1pPr>
          </a:lstStyle>
          <a:p>
            <a:r>
              <a:rPr lang="x-none" sz="9984" dirty="0"/>
              <a:t>👏🏼👏🏼</a:t>
            </a:r>
          </a:p>
        </p:txBody>
      </p:sp>
      <p:sp>
        <p:nvSpPr>
          <p:cNvPr id="138" name="السؤال التالي">
            <a:hlinkClick r:id="rId8" action="ppaction://hlinksldjump"/>
          </p:cNvPr>
          <p:cNvSpPr/>
          <p:nvPr/>
        </p:nvSpPr>
        <p:spPr>
          <a:xfrm>
            <a:off x="176995" y="3840351"/>
            <a:ext cx="2484932" cy="746824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35719" tIns="35719" rIns="35719" bIns="35719" anchor="ctr"/>
          <a:lstStyle>
            <a:lvl1pPr rtl="1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3200" b="1"/>
              <a:t>السؤال التالي</a:t>
            </a:r>
          </a:p>
        </p:txBody>
      </p:sp>
      <p:sp>
        <p:nvSpPr>
          <p:cNvPr id="139" name="الخروج">
            <a:hlinkClick r:id="rId9" action="ppaction://hlinksldjump"/>
          </p:cNvPr>
          <p:cNvSpPr/>
          <p:nvPr/>
        </p:nvSpPr>
        <p:spPr>
          <a:xfrm>
            <a:off x="632502" y="4941295"/>
            <a:ext cx="1573918" cy="1510348"/>
          </a:xfrm>
          <a:prstGeom prst="ellipse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5719" tIns="35719" rIns="35719" bIns="35719" anchor="ctr"/>
          <a:lstStyle>
            <a:lvl1pPr rtl="1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3200" b="1" dirty="0" err="1"/>
              <a:t>الخروج</a:t>
            </a:r>
            <a:endParaRPr sz="3200" b="1" dirty="0"/>
          </a:p>
        </p:txBody>
      </p:sp>
      <p:sp>
        <p:nvSpPr>
          <p:cNvPr id="7" name="👏🏼👏🏼👏🏼👏🏼👏🏼👏🏼👏🏼👏🏼">
            <a:extLst>
              <a:ext uri="{FF2B5EF4-FFF2-40B4-BE49-F238E27FC236}">
                <a16:creationId xmlns:a16="http://schemas.microsoft.com/office/drawing/2014/main" xmlns="" id="{67715373-4D70-2B4E-AFE5-FB6D5AA2CF96}"/>
              </a:ext>
            </a:extLst>
          </p:cNvPr>
          <p:cNvSpPr txBox="1"/>
          <p:nvPr/>
        </p:nvSpPr>
        <p:spPr>
          <a:xfrm>
            <a:off x="8471620" y="5249418"/>
            <a:ext cx="3057391" cy="160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4200">
                <a:solidFill>
                  <a:srgbClr val="5E5E5E"/>
                </a:solidFill>
              </a:defRPr>
            </a:lvl1pPr>
          </a:lstStyle>
          <a:p>
            <a:r>
              <a:rPr lang="x-none" sz="9984" dirty="0"/>
              <a:t>👏🏼👏🏼</a:t>
            </a:r>
          </a:p>
        </p:txBody>
      </p:sp>
      <p:sp>
        <p:nvSpPr>
          <p:cNvPr id="8" name="👏🏼👏🏼👏🏼👏🏼👏🏼👏🏼👏🏼👏🏼">
            <a:extLst>
              <a:ext uri="{FF2B5EF4-FFF2-40B4-BE49-F238E27FC236}">
                <a16:creationId xmlns:a16="http://schemas.microsoft.com/office/drawing/2014/main" xmlns="" id="{DEBF62AA-5AE6-8B43-B4EC-AC1FD2766A28}"/>
              </a:ext>
            </a:extLst>
          </p:cNvPr>
          <p:cNvSpPr txBox="1"/>
          <p:nvPr/>
        </p:nvSpPr>
        <p:spPr>
          <a:xfrm>
            <a:off x="8111282" y="3782884"/>
            <a:ext cx="3057391" cy="160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4200">
                <a:solidFill>
                  <a:srgbClr val="5E5E5E"/>
                </a:solidFill>
              </a:defRPr>
            </a:lvl1pPr>
          </a:lstStyle>
          <a:p>
            <a:r>
              <a:rPr lang="x-none" sz="9984" dirty="0"/>
              <a:t>👏🏼👏🏼</a:t>
            </a:r>
          </a:p>
        </p:txBody>
      </p:sp>
      <p:sp>
        <p:nvSpPr>
          <p:cNvPr id="9" name="👏🏼👏🏼👏🏼👏🏼👏🏼👏🏼👏🏼👏🏼">
            <a:extLst>
              <a:ext uri="{FF2B5EF4-FFF2-40B4-BE49-F238E27FC236}">
                <a16:creationId xmlns:a16="http://schemas.microsoft.com/office/drawing/2014/main" xmlns="" id="{EB03EB65-0932-134C-A8DF-52622D7DEE37}"/>
              </a:ext>
            </a:extLst>
          </p:cNvPr>
          <p:cNvSpPr txBox="1"/>
          <p:nvPr/>
        </p:nvSpPr>
        <p:spPr>
          <a:xfrm>
            <a:off x="8111282" y="2228784"/>
            <a:ext cx="3057391" cy="160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4200">
                <a:solidFill>
                  <a:srgbClr val="5E5E5E"/>
                </a:solidFill>
              </a:defRPr>
            </a:lvl1pPr>
          </a:lstStyle>
          <a:p>
            <a:r>
              <a:rPr lang="x-none" sz="9984" dirty="0"/>
              <a:t>👏🏼👏🏼</a:t>
            </a:r>
          </a:p>
        </p:txBody>
      </p:sp>
    </p:spTree>
    <p:extLst>
      <p:ext uri="{BB962C8B-B14F-4D97-AF65-F5344CB8AC3E}">
        <p14:creationId xmlns:p14="http://schemas.microsoft.com/office/powerpoint/2010/main" val="175401950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3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83348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82" y="1089746"/>
            <a:ext cx="9729787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540000" y="4066086"/>
            <a:ext cx="635725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بإشراف الأستاذ عصام عبيد الله</a:t>
            </a:r>
            <a:endParaRPr lang="ar-SA" sz="44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9517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13A75E44-6519-4E7E-BFAA-A41D9DD247B2-L0-001.jpeg" descr="13A75E44-6519-4E7E-BFAA-A41D9DD247B2-L0-001.jpe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7753" y="310"/>
                </a:moveTo>
                <a:cubicBezTo>
                  <a:pt x="17913" y="313"/>
                  <a:pt x="18070" y="339"/>
                  <a:pt x="18175" y="387"/>
                </a:cubicBezTo>
                <a:cubicBezTo>
                  <a:pt x="18570" y="568"/>
                  <a:pt x="18854" y="976"/>
                  <a:pt x="19010" y="1590"/>
                </a:cubicBezTo>
                <a:lnTo>
                  <a:pt x="19083" y="1878"/>
                </a:lnTo>
                <a:lnTo>
                  <a:pt x="19243" y="1921"/>
                </a:lnTo>
                <a:cubicBezTo>
                  <a:pt x="19617" y="2022"/>
                  <a:pt x="19955" y="2396"/>
                  <a:pt x="20166" y="2939"/>
                </a:cubicBezTo>
                <a:cubicBezTo>
                  <a:pt x="20342" y="3390"/>
                  <a:pt x="20388" y="3640"/>
                  <a:pt x="20387" y="4119"/>
                </a:cubicBezTo>
                <a:cubicBezTo>
                  <a:pt x="20385" y="4838"/>
                  <a:pt x="20196" y="5410"/>
                  <a:pt x="19786" y="5933"/>
                </a:cubicBezTo>
                <a:cubicBezTo>
                  <a:pt x="19531" y="6258"/>
                  <a:pt x="19311" y="6416"/>
                  <a:pt x="19081" y="6442"/>
                </a:cubicBezTo>
                <a:lnTo>
                  <a:pt x="18934" y="6457"/>
                </a:lnTo>
                <a:lnTo>
                  <a:pt x="18885" y="6774"/>
                </a:lnTo>
                <a:cubicBezTo>
                  <a:pt x="18756" y="7604"/>
                  <a:pt x="18339" y="8198"/>
                  <a:pt x="17884" y="8198"/>
                </a:cubicBezTo>
                <a:cubicBezTo>
                  <a:pt x="17830" y="8198"/>
                  <a:pt x="17787" y="8214"/>
                  <a:pt x="17787" y="8234"/>
                </a:cubicBezTo>
                <a:cubicBezTo>
                  <a:pt x="17787" y="8307"/>
                  <a:pt x="17580" y="8548"/>
                  <a:pt x="17431" y="8648"/>
                </a:cubicBezTo>
                <a:cubicBezTo>
                  <a:pt x="16800" y="9075"/>
                  <a:pt x="15290" y="8813"/>
                  <a:pt x="14870" y="8204"/>
                </a:cubicBezTo>
                <a:cubicBezTo>
                  <a:pt x="14795" y="8096"/>
                  <a:pt x="14744" y="8047"/>
                  <a:pt x="14736" y="8077"/>
                </a:cubicBezTo>
                <a:cubicBezTo>
                  <a:pt x="14729" y="8104"/>
                  <a:pt x="14663" y="8234"/>
                  <a:pt x="14588" y="8364"/>
                </a:cubicBezTo>
                <a:cubicBezTo>
                  <a:pt x="14441" y="8622"/>
                  <a:pt x="14233" y="8833"/>
                  <a:pt x="14066" y="8895"/>
                </a:cubicBezTo>
                <a:cubicBezTo>
                  <a:pt x="13711" y="9027"/>
                  <a:pt x="13169" y="8815"/>
                  <a:pt x="12847" y="8420"/>
                </a:cubicBezTo>
                <a:cubicBezTo>
                  <a:pt x="12709" y="8249"/>
                  <a:pt x="12605" y="8021"/>
                  <a:pt x="12605" y="7886"/>
                </a:cubicBezTo>
                <a:cubicBezTo>
                  <a:pt x="12605" y="7818"/>
                  <a:pt x="12593" y="7809"/>
                  <a:pt x="12540" y="7832"/>
                </a:cubicBezTo>
                <a:cubicBezTo>
                  <a:pt x="11868" y="8118"/>
                  <a:pt x="11449" y="7920"/>
                  <a:pt x="11188" y="7193"/>
                </a:cubicBezTo>
                <a:cubicBezTo>
                  <a:pt x="11116" y="6993"/>
                  <a:pt x="11011" y="6794"/>
                  <a:pt x="10867" y="6585"/>
                </a:cubicBezTo>
                <a:cubicBezTo>
                  <a:pt x="10594" y="6188"/>
                  <a:pt x="10509" y="5968"/>
                  <a:pt x="10509" y="5655"/>
                </a:cubicBezTo>
                <a:cubicBezTo>
                  <a:pt x="10509" y="5390"/>
                  <a:pt x="10614" y="5044"/>
                  <a:pt x="10776" y="4770"/>
                </a:cubicBezTo>
                <a:lnTo>
                  <a:pt x="10867" y="4616"/>
                </a:lnTo>
                <a:lnTo>
                  <a:pt x="10791" y="4202"/>
                </a:lnTo>
                <a:cubicBezTo>
                  <a:pt x="10698" y="3697"/>
                  <a:pt x="10690" y="3636"/>
                  <a:pt x="10656" y="3244"/>
                </a:cubicBezTo>
                <a:cubicBezTo>
                  <a:pt x="10607" y="2667"/>
                  <a:pt x="10700" y="2112"/>
                  <a:pt x="10899" y="1799"/>
                </a:cubicBezTo>
                <a:cubicBezTo>
                  <a:pt x="10995" y="1647"/>
                  <a:pt x="11300" y="1438"/>
                  <a:pt x="11425" y="1438"/>
                </a:cubicBezTo>
                <a:cubicBezTo>
                  <a:pt x="11535" y="1438"/>
                  <a:pt x="11569" y="1403"/>
                  <a:pt x="11725" y="1124"/>
                </a:cubicBezTo>
                <a:cubicBezTo>
                  <a:pt x="11903" y="809"/>
                  <a:pt x="12154" y="583"/>
                  <a:pt x="12445" y="480"/>
                </a:cubicBezTo>
                <a:cubicBezTo>
                  <a:pt x="12850" y="336"/>
                  <a:pt x="13283" y="518"/>
                  <a:pt x="13605" y="969"/>
                </a:cubicBezTo>
                <a:lnTo>
                  <a:pt x="13761" y="1187"/>
                </a:lnTo>
                <a:lnTo>
                  <a:pt x="13932" y="980"/>
                </a:lnTo>
                <a:cubicBezTo>
                  <a:pt x="14276" y="563"/>
                  <a:pt x="14733" y="367"/>
                  <a:pt x="15145" y="460"/>
                </a:cubicBezTo>
                <a:cubicBezTo>
                  <a:pt x="15484" y="536"/>
                  <a:pt x="15751" y="728"/>
                  <a:pt x="16016" y="1087"/>
                </a:cubicBezTo>
                <a:lnTo>
                  <a:pt x="16243" y="1395"/>
                </a:lnTo>
                <a:lnTo>
                  <a:pt x="16348" y="1223"/>
                </a:lnTo>
                <a:cubicBezTo>
                  <a:pt x="16558" y="880"/>
                  <a:pt x="16987" y="505"/>
                  <a:pt x="17319" y="374"/>
                </a:cubicBezTo>
                <a:cubicBezTo>
                  <a:pt x="17432" y="329"/>
                  <a:pt x="17594" y="308"/>
                  <a:pt x="17753" y="31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2" name="حاول مرة اخرى يا بطل"/>
          <p:cNvSpPr txBox="1"/>
          <p:nvPr/>
        </p:nvSpPr>
        <p:spPr>
          <a:xfrm>
            <a:off x="6253471" y="609920"/>
            <a:ext cx="3334863" cy="1695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7500"/>
            </a:lvl1pPr>
          </a:lstStyle>
          <a:p>
            <a:pPr algn="ctr" rtl="1"/>
            <a:r>
              <a:rPr sz="5273" b="1" dirty="0" err="1"/>
              <a:t>حاول</a:t>
            </a:r>
            <a:r>
              <a:rPr sz="5273" b="1" dirty="0"/>
              <a:t> </a:t>
            </a:r>
            <a:r>
              <a:rPr sz="5273" b="1" dirty="0" err="1"/>
              <a:t>مرة</a:t>
            </a:r>
            <a:r>
              <a:rPr sz="5273" b="1" dirty="0"/>
              <a:t> </a:t>
            </a:r>
            <a:r>
              <a:rPr sz="5273" b="1" dirty="0" err="1"/>
              <a:t>اخرى</a:t>
            </a:r>
            <a:r>
              <a:rPr sz="5273" b="1" dirty="0"/>
              <a:t> </a:t>
            </a:r>
            <a:r>
              <a:rPr sz="5273" b="1" dirty="0" err="1"/>
              <a:t>يا</a:t>
            </a:r>
            <a:r>
              <a:rPr sz="5273" b="1" dirty="0"/>
              <a:t> </a:t>
            </a:r>
            <a:r>
              <a:rPr sz="5273" b="1" dirty="0" err="1"/>
              <a:t>بطل</a:t>
            </a:r>
            <a:r>
              <a:rPr sz="5273" b="1" dirty="0"/>
              <a:t> </a:t>
            </a:r>
          </a:p>
        </p:txBody>
      </p:sp>
      <p:pic>
        <p:nvPicPr>
          <p:cNvPr id="143" name="تسجيل الصوت.m4a" descr="تسجيل الصوت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7574" y="6354959"/>
            <a:ext cx="401837" cy="401837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الرجوع…">
            <a:hlinkClick r:id="rId7" action="ppaction://hlinksldjump"/>
          </p:cNvPr>
          <p:cNvSpPr/>
          <p:nvPr/>
        </p:nvSpPr>
        <p:spPr>
          <a:xfrm>
            <a:off x="5814864" y="4553065"/>
            <a:ext cx="2754148" cy="1117942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35719" tIns="35719" rIns="35719" bIns="35719" anchor="ctr"/>
          <a:lstStyle/>
          <a:p>
            <a:pPr algn="ctr" rtl="1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3200" b="1" dirty="0" err="1"/>
              <a:t>الرجو</a:t>
            </a:r>
            <a:r>
              <a:rPr lang="ar-KW" sz="3200" b="1" dirty="0"/>
              <a:t>ع</a:t>
            </a:r>
          </a:p>
          <a:p>
            <a:pPr algn="ctr" rtl="1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ar-KW" sz="3200" b="1" dirty="0"/>
              <a:t>للسؤال الأول </a:t>
            </a:r>
          </a:p>
        </p:txBody>
      </p:sp>
      <p:sp>
        <p:nvSpPr>
          <p:cNvPr id="145" name="الرجوع…">
            <a:hlinkClick r:id="rId8" action="ppaction://hlinksldjump"/>
          </p:cNvPr>
          <p:cNvSpPr/>
          <p:nvPr/>
        </p:nvSpPr>
        <p:spPr>
          <a:xfrm>
            <a:off x="8861337" y="4553065"/>
            <a:ext cx="2754148" cy="1117942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5719" tIns="35719" rIns="35719" bIns="35719" anchor="ctr"/>
          <a:lstStyle/>
          <a:p>
            <a:pPr algn="ctr" rtl="1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3200" b="1" dirty="0" err="1"/>
              <a:t>الرجوع</a:t>
            </a:r>
            <a:endParaRPr sz="3200" b="1" dirty="0"/>
          </a:p>
          <a:p>
            <a:pPr algn="ctr" rtl="1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3200" b="1" dirty="0" err="1"/>
              <a:t>للسؤال</a:t>
            </a:r>
            <a:r>
              <a:rPr sz="3200" b="1" dirty="0"/>
              <a:t> </a:t>
            </a:r>
            <a:r>
              <a:rPr sz="3200" b="1" dirty="0" err="1"/>
              <a:t>الثاني</a:t>
            </a:r>
            <a:r>
              <a:rPr sz="3200" b="1" dirty="0"/>
              <a:t> </a:t>
            </a:r>
          </a:p>
        </p:txBody>
      </p:sp>
      <p:sp>
        <p:nvSpPr>
          <p:cNvPr id="146" name="الخروج">
            <a:hlinkClick r:id="rId9" action="ppaction://hlinksldjump"/>
          </p:cNvPr>
          <p:cNvSpPr/>
          <p:nvPr/>
        </p:nvSpPr>
        <p:spPr>
          <a:xfrm>
            <a:off x="576515" y="4982663"/>
            <a:ext cx="1731256" cy="1573215"/>
          </a:xfrm>
          <a:prstGeom prst="ellipse">
            <a:avLst/>
          </a:prstGeom>
          <a:solidFill>
            <a:srgbClr val="C00000"/>
          </a:solidFill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5719" tIns="35719" rIns="35719" bIns="35719" anchor="ctr"/>
          <a:lstStyle>
            <a:lvl1pPr rtl="1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3200" b="1" dirty="0" err="1" smtClean="0"/>
              <a:t>الخروج</a:t>
            </a:r>
            <a:endParaRPr sz="3200" b="1" dirty="0"/>
          </a:p>
        </p:txBody>
      </p:sp>
    </p:spTree>
    <p:extLst>
      <p:ext uri="{BB962C8B-B14F-4D97-AF65-F5344CB8AC3E}">
        <p14:creationId xmlns:p14="http://schemas.microsoft.com/office/powerpoint/2010/main" val="64286041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0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4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النهاية…"/>
          <p:cNvSpPr txBox="1"/>
          <p:nvPr/>
        </p:nvSpPr>
        <p:spPr>
          <a:xfrm>
            <a:off x="1040524" y="3077894"/>
            <a:ext cx="5215630" cy="1755659"/>
          </a:xfrm>
          <a:prstGeom prst="round2Diag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35719" tIns="35719" rIns="35719" bIns="35719" anchor="ctr">
            <a:spAutoFit/>
          </a:bodyPr>
          <a:lstStyle/>
          <a:p>
            <a:pPr algn="ctr" rtl="1">
              <a:defRPr sz="14000"/>
            </a:pPr>
            <a:r>
              <a:rPr lang="ar-SA" sz="9843" b="1" dirty="0"/>
              <a:t>إ</a:t>
            </a:r>
            <a:r>
              <a:rPr sz="9843" b="1" dirty="0" err="1"/>
              <a:t>لى</a:t>
            </a:r>
            <a:r>
              <a:rPr sz="9843" b="1" dirty="0"/>
              <a:t> </a:t>
            </a:r>
            <a:r>
              <a:rPr sz="9843" b="1" dirty="0" err="1"/>
              <a:t>اللقاء</a:t>
            </a:r>
            <a:endParaRPr sz="9843" b="1" dirty="0"/>
          </a:p>
        </p:txBody>
      </p:sp>
      <p:pic>
        <p:nvPicPr>
          <p:cNvPr id="149" name="EB10D421-AA98-4A83-9252-8CF95BEAFE4D-L0-001.jpeg" descr="EB10D421-AA98-4A83-9252-8CF95BEAFE4D-L0-001.jpe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1328" y="79970"/>
            <a:ext cx="3791102" cy="66980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738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1"/>
              <a:r>
                <a:rPr lang="ar-SA" sz="4000" dirty="0" smtClean="0">
                  <a:solidFill>
                    <a:prstClr val="black"/>
                  </a:solidFill>
                  <a:hlinkClick r:id="rId3" action="ppaction://hlinksldjump"/>
                </a:rPr>
                <a:t>رجــــوع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1870"/>
            <a:ext cx="12191999" cy="538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23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3499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>
              <a:lnSpc>
                <a:spcPct val="200000"/>
              </a:lnSpc>
            </a:pPr>
            <a:r>
              <a:rPr lang="ar-SA" sz="6000" b="1" dirty="0" smtClean="0">
                <a:solidFill>
                  <a:srgbClr val="FF0000"/>
                </a:solidFill>
              </a:rPr>
              <a:t>نشاط تطبيقي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" y="404947"/>
            <a:ext cx="8402854" cy="630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5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1712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3980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82" y="1075232"/>
            <a:ext cx="9729787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336800" y="3964488"/>
            <a:ext cx="696685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بإشراف الأستاذ عصام عبيد الله</a:t>
            </a:r>
            <a:endParaRPr lang="ar-SA" sz="48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19180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defTabSz="914400" rtl="1"/>
            <a:r>
              <a:rPr lang="ar-SA" sz="3200" b="1" dirty="0">
                <a:solidFill>
                  <a:prstClr val="black"/>
                </a:solidFill>
              </a:rPr>
              <a:t>عنوان الدرس </a:t>
            </a:r>
            <a:endParaRPr lang="ar-JO" sz="3200" b="1" dirty="0">
              <a:solidFill>
                <a:prstClr val="black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0" y="78478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 defTabSz="914400" rtl="1"/>
              <a:r>
                <a:rPr lang="ar-SA" sz="2800" b="1" dirty="0">
                  <a:solidFill>
                    <a:prstClr val="black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prstClr val="black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defTabSz="914400" rtl="1"/>
            <a:r>
              <a:rPr lang="ar-SA" sz="2800" b="1" dirty="0" smtClean="0">
                <a:solidFill>
                  <a:prstClr val="black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prstClr val="black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defTabSz="914400" rtl="1"/>
            <a:r>
              <a:rPr lang="ar-SA" sz="2800" b="1" dirty="0">
                <a:solidFill>
                  <a:prstClr val="black"/>
                </a:solidFill>
                <a:hlinkClick r:id="rId11" action="ppaction://hlinksldjump"/>
              </a:rPr>
              <a:t>الهدف</a:t>
            </a:r>
            <a:endParaRPr lang="ar-JO" sz="2800" b="1" dirty="0">
              <a:solidFill>
                <a:prstClr val="black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defTabSz="914400" rtl="1"/>
            <a:r>
              <a:rPr lang="ar-SA" sz="2800" b="1" dirty="0">
                <a:solidFill>
                  <a:prstClr val="black"/>
                </a:solidFill>
                <a:hlinkClick r:id="rId12" action="ppaction://hlinksldjump"/>
              </a:rPr>
              <a:t>لعبة تفاعلية</a:t>
            </a:r>
            <a:endParaRPr lang="ar-JO" sz="2800" b="1" dirty="0">
              <a:solidFill>
                <a:prstClr val="black"/>
              </a:solidFill>
            </a:endParaRPr>
          </a:p>
        </p:txBody>
      </p:sp>
      <p:sp>
        <p:nvSpPr>
          <p:cNvPr id="13" name="مربع نص 12">
            <a:hlinkClick r:id="rId13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defTabSz="914400" rtl="1"/>
            <a:r>
              <a:rPr lang="ar-SA" sz="2800" b="1" dirty="0">
                <a:solidFill>
                  <a:prstClr val="black"/>
                </a:solidFill>
                <a:hlinkClick r:id="rId14" action="ppaction://hlinksldjump"/>
              </a:rPr>
              <a:t>العرض</a:t>
            </a:r>
            <a:endParaRPr lang="ar-JO" sz="2800" b="1" dirty="0">
              <a:solidFill>
                <a:prstClr val="black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defTabSz="914400" rtl="1"/>
            <a:r>
              <a:rPr lang="ar-SA" sz="3200" b="1" dirty="0">
                <a:solidFill>
                  <a:prstClr val="black"/>
                </a:solidFill>
                <a:hlinkClick r:id="rId15" action="ppaction://hlinksldjump"/>
              </a:rPr>
              <a:t>فيديو</a:t>
            </a:r>
            <a:endParaRPr lang="ar-JO" sz="3200" b="1" dirty="0">
              <a:solidFill>
                <a:prstClr val="black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defTabSz="914400" rtl="1"/>
            <a:r>
              <a:rPr lang="ar-SA" sz="2800" b="1" dirty="0" smtClean="0">
                <a:solidFill>
                  <a:prstClr val="black"/>
                </a:solidFill>
                <a:hlinkClick r:id="rId16" action="ppaction://hlinksldjump"/>
              </a:rPr>
              <a:t>عنوان الدرس</a:t>
            </a:r>
            <a:endParaRPr lang="ar-JO" sz="2800" b="1" dirty="0">
              <a:solidFill>
                <a:prstClr val="black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defTabSz="914400" rtl="1"/>
            <a:r>
              <a:rPr lang="ar-SA" sz="2800" b="1" dirty="0" smtClean="0">
                <a:solidFill>
                  <a:prstClr val="black"/>
                </a:solidFill>
                <a:hlinkClick r:id="rId13" action="ppaction://hlinksldjump"/>
              </a:rPr>
              <a:t>نشاط كاشف </a:t>
            </a:r>
            <a:endParaRPr lang="ar-JO" sz="28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421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512277" y="1664063"/>
            <a:ext cx="9226061" cy="29546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rtl="1"/>
            <a:r>
              <a:rPr lang="ar-SA" sz="5400" b="1" dirty="0" smtClean="0">
                <a:ln/>
                <a:solidFill>
                  <a:srgbClr val="A5D028"/>
                </a:solidFill>
              </a:rPr>
              <a:t>عِنْوانُ الدَّرْس</a:t>
            </a:r>
          </a:p>
          <a:p>
            <a:pPr algn="ctr" defTabSz="914400" rtl="1"/>
            <a:r>
              <a:rPr lang="ar-SA" sz="6600" b="1" dirty="0" smtClean="0">
                <a:ln/>
                <a:solidFill>
                  <a:srgbClr val="FF0000"/>
                </a:solidFill>
              </a:rPr>
              <a:t>ضرب عدد من منزلتين بعدد اخر من ثلاث منازل</a:t>
            </a:r>
            <a:endParaRPr lang="ar-SA" sz="6600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6564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538505" y="1581897"/>
            <a:ext cx="911499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rtl="1"/>
            <a:r>
              <a:rPr lang="ar-SA" sz="4800" b="1" dirty="0" smtClean="0">
                <a:ln/>
                <a:solidFill>
                  <a:srgbClr val="FF0000"/>
                </a:solidFill>
              </a:rPr>
              <a:t>الهَــــدَف</a:t>
            </a:r>
          </a:p>
          <a:p>
            <a:pPr algn="r" defTabSz="914400" rtl="1"/>
            <a:r>
              <a:rPr lang="ar-SA" sz="4400" b="1" dirty="0" smtClean="0">
                <a:ln/>
                <a:solidFill>
                  <a:srgbClr val="A5D028"/>
                </a:solidFill>
              </a:rPr>
              <a:t>  -  أن يقدر ناتج الضرب </a:t>
            </a:r>
          </a:p>
          <a:p>
            <a:pPr marL="571500" indent="-571500" algn="r" defTabSz="914400" rtl="1">
              <a:buFontTx/>
              <a:buChar char="-"/>
            </a:pPr>
            <a:r>
              <a:rPr lang="ar-SA" sz="4400" b="1" dirty="0" smtClean="0">
                <a:ln/>
                <a:solidFill>
                  <a:srgbClr val="A5D028"/>
                </a:solidFill>
              </a:rPr>
              <a:t>أن يحل مسائل  كلامية تتضمن ضرب عدد من </a:t>
            </a:r>
          </a:p>
          <a:p>
            <a:pPr algn="r" defTabSz="914400" rtl="1"/>
            <a:r>
              <a:rPr lang="ar-SA" sz="4400" b="1" dirty="0" smtClean="0">
                <a:ln/>
                <a:solidFill>
                  <a:srgbClr val="A5D028"/>
                </a:solidFill>
              </a:rPr>
              <a:t>    منزلتين في عدد من ثلاث منازل ويقدر الناتج</a:t>
            </a:r>
            <a:endParaRPr lang="ar-SA" sz="4400" b="1" dirty="0">
              <a:ln/>
              <a:solidFill>
                <a:srgbClr val="A5D0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6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defTabSz="914400" rtl="1"/>
            <a:r>
              <a:rPr lang="ar-SA" sz="3200" b="1" dirty="0">
                <a:solidFill>
                  <a:prstClr val="black"/>
                </a:solidFill>
              </a:rPr>
              <a:t>عنوان الدرس </a:t>
            </a:r>
            <a:endParaRPr lang="ar-JO" sz="3200" b="1" dirty="0">
              <a:solidFill>
                <a:prstClr val="black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0" y="78478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/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 defTabSz="914400" rtl="1"/>
              <a:r>
                <a:rPr lang="ar-SA" sz="2800" b="1" dirty="0">
                  <a:solidFill>
                    <a:prstClr val="black"/>
                  </a:solidFill>
                  <a:hlinkClick r:id="rId6" action="ppaction://hlinksldjump"/>
                </a:rPr>
                <a:t>تدريب الكتاب </a:t>
              </a:r>
              <a:endParaRPr lang="ar-JO" sz="2800" b="1" dirty="0">
                <a:solidFill>
                  <a:prstClr val="black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8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defTabSz="914400" rtl="1"/>
            <a:r>
              <a:rPr lang="ar-SA" sz="2800" b="1" dirty="0" smtClean="0">
                <a:solidFill>
                  <a:prstClr val="black"/>
                </a:solidFill>
              </a:rPr>
              <a:t>المهام</a:t>
            </a:r>
            <a:endParaRPr lang="ar-JO" sz="2800" b="1" dirty="0">
              <a:solidFill>
                <a:prstClr val="black"/>
              </a:solidFill>
            </a:endParaRPr>
          </a:p>
        </p:txBody>
      </p:sp>
      <p:sp>
        <p:nvSpPr>
          <p:cNvPr id="9" name="مربع نص 8">
            <a:hlinkClick r:id="rId9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defTabSz="914400" rtl="1"/>
            <a:r>
              <a:rPr lang="ar-SA" sz="2800" b="1" dirty="0">
                <a:solidFill>
                  <a:prstClr val="black"/>
                </a:solidFill>
                <a:hlinkClick r:id="rId9" action="ppaction://hlinksldjump"/>
              </a:rPr>
              <a:t>الهدف</a:t>
            </a:r>
            <a:endParaRPr lang="ar-JO" sz="2800" b="1" dirty="0">
              <a:solidFill>
                <a:prstClr val="black"/>
              </a:solidFill>
            </a:endParaRPr>
          </a:p>
        </p:txBody>
      </p:sp>
      <p:sp>
        <p:nvSpPr>
          <p:cNvPr id="11" name="مربع نص 10">
            <a:hlinkClick r:id="rId10" action="ppaction://hlinksldjump"/>
          </p:cNvPr>
          <p:cNvSpPr txBox="1"/>
          <p:nvPr/>
        </p:nvSpPr>
        <p:spPr>
          <a:xfrm>
            <a:off x="1058801" y="2213191"/>
            <a:ext cx="1857388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defTabSz="914400" rtl="1"/>
            <a:r>
              <a:rPr lang="ar-SA" sz="2800" b="1" dirty="0">
                <a:solidFill>
                  <a:prstClr val="black"/>
                </a:solidFill>
                <a:hlinkClick r:id="rId11" action="ppaction://hlinksldjump"/>
              </a:rPr>
              <a:t>لعبة</a:t>
            </a:r>
            <a:r>
              <a:rPr lang="ar-SA" sz="2800" b="1" dirty="0">
                <a:solidFill>
                  <a:prstClr val="black"/>
                </a:solidFill>
              </a:rPr>
              <a:t> تفاعلية</a:t>
            </a:r>
            <a:endParaRPr lang="ar-JO" sz="2800" b="1" dirty="0">
              <a:solidFill>
                <a:prstClr val="black"/>
              </a:solidFill>
            </a:endParaRPr>
          </a:p>
        </p:txBody>
      </p:sp>
      <p:sp>
        <p:nvSpPr>
          <p:cNvPr id="13" name="مربع نص 12">
            <a:hlinkClick r:id="rId12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defTabSz="914400" rtl="1"/>
            <a:r>
              <a:rPr lang="ar-SA" sz="2800" b="1" dirty="0">
                <a:solidFill>
                  <a:prstClr val="black"/>
                </a:solidFill>
                <a:hlinkClick r:id="rId13" action="ppaction://hlinksldjump"/>
              </a:rPr>
              <a:t>العرض</a:t>
            </a:r>
            <a:endParaRPr lang="ar-JO" sz="2800" b="1" dirty="0">
              <a:solidFill>
                <a:prstClr val="black"/>
              </a:solidFill>
            </a:endParaRPr>
          </a:p>
        </p:txBody>
      </p:sp>
      <p:sp>
        <p:nvSpPr>
          <p:cNvPr id="3" name="مربع نص 2">
            <a:hlinkClick r:id="rId14" action="ppaction://hlinksldjump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defTabSz="914400" rtl="1"/>
            <a:r>
              <a:rPr lang="ar-SA" sz="3200" b="1" dirty="0">
                <a:solidFill>
                  <a:prstClr val="black"/>
                </a:solidFill>
              </a:rPr>
              <a:t>فيديو</a:t>
            </a:r>
            <a:endParaRPr lang="ar-JO" sz="3200" b="1" dirty="0">
              <a:solidFill>
                <a:prstClr val="black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defTabSz="914400" rtl="1"/>
            <a:r>
              <a:rPr lang="ar-SA" sz="2800" b="1" dirty="0" smtClean="0">
                <a:solidFill>
                  <a:prstClr val="black"/>
                </a:solidFill>
                <a:hlinkClick r:id="rId15" action="ppaction://hlinksldjump"/>
              </a:rPr>
              <a:t>عنوان الدرس</a:t>
            </a:r>
            <a:endParaRPr lang="ar-JO" sz="2800" b="1" dirty="0">
              <a:solidFill>
                <a:prstClr val="black"/>
              </a:solidFill>
            </a:endParaRPr>
          </a:p>
        </p:txBody>
      </p:sp>
      <p:sp>
        <p:nvSpPr>
          <p:cNvPr id="15" name="مربع نص 14">
            <a:hlinkClick r:id="rId1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defTabSz="914400" rtl="1"/>
            <a:r>
              <a:rPr lang="ar-SA" sz="2800" b="1" dirty="0" smtClean="0">
                <a:solidFill>
                  <a:prstClr val="black"/>
                </a:solidFill>
                <a:hlinkClick r:id="rId12" action="ppaction://hlinksldjump"/>
              </a:rPr>
              <a:t>نشاط كاشف </a:t>
            </a:r>
            <a:endParaRPr lang="ar-JO" sz="28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1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767022" y="5436640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1"/>
              <a:r>
                <a:rPr lang="ar-SA" sz="4000" dirty="0" smtClean="0">
                  <a:solidFill>
                    <a:prstClr val="black"/>
                  </a:solidFill>
                  <a:hlinkClick r:id="rId2" action="ppaction://hlinksldjump"/>
                </a:rPr>
                <a:t>رجــــوع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570" y="140677"/>
            <a:ext cx="11896126" cy="529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89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99" y="-32854"/>
            <a:ext cx="12295239" cy="673197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907493" y="1804740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rtl="1"/>
            <a:r>
              <a:rPr lang="ar-SA" sz="5400" b="1" dirty="0" smtClean="0">
                <a:ln/>
                <a:solidFill>
                  <a:srgbClr val="A5D028"/>
                </a:solidFill>
              </a:rPr>
              <a:t> </a:t>
            </a:r>
            <a:endParaRPr lang="ar-SA" sz="5400" b="1" dirty="0">
              <a:ln/>
              <a:solidFill>
                <a:srgbClr val="A5D02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45969" y="4583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rtl="1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419" y="469653"/>
            <a:ext cx="8839200" cy="111442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150" y="1804739"/>
            <a:ext cx="1831215" cy="2778983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0" y="2150908"/>
            <a:ext cx="1066933" cy="543008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4399" y="3575131"/>
            <a:ext cx="1740179" cy="1215569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1994" y="2081568"/>
            <a:ext cx="1328757" cy="1314313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5268" y="5047044"/>
            <a:ext cx="3200925" cy="539915"/>
          </a:xfrm>
          <a:prstGeom prst="rect">
            <a:avLst/>
          </a:prstGeom>
        </p:spPr>
      </p:pic>
      <p:sp>
        <p:nvSpPr>
          <p:cNvPr id="18" name="مربع نص 17"/>
          <p:cNvSpPr txBox="1"/>
          <p:nvPr/>
        </p:nvSpPr>
        <p:spPr>
          <a:xfrm>
            <a:off x="3875216" y="2422412"/>
            <a:ext cx="331533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dirty="0" smtClean="0">
                <a:solidFill>
                  <a:srgbClr val="FFFF00"/>
                </a:solidFill>
              </a:rPr>
              <a:t>والان قدر ناتج الضرب </a:t>
            </a:r>
            <a:endParaRPr lang="ar-SA" sz="3200" dirty="0">
              <a:solidFill>
                <a:srgbClr val="FFFF00"/>
              </a:solidFill>
            </a:endParaRP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3213" y="3146658"/>
            <a:ext cx="2719689" cy="532113"/>
          </a:xfrm>
          <a:prstGeom prst="rect">
            <a:avLst/>
          </a:prstGeom>
        </p:spPr>
      </p:pic>
      <p:pic>
        <p:nvPicPr>
          <p:cNvPr id="29" name="صورة 2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304" y="4321991"/>
            <a:ext cx="1311101" cy="1062328"/>
          </a:xfrm>
          <a:prstGeom prst="rect">
            <a:avLst/>
          </a:prstGeom>
        </p:spPr>
      </p:pic>
      <p:sp>
        <p:nvSpPr>
          <p:cNvPr id="24" name="مربع نص 23"/>
          <p:cNvSpPr txBox="1"/>
          <p:nvPr/>
        </p:nvSpPr>
        <p:spPr>
          <a:xfrm>
            <a:off x="4642014" y="5384319"/>
            <a:ext cx="158088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أ</a:t>
            </a:r>
            <a:r>
              <a:rPr lang="ar-SA" sz="2400" dirty="0" smtClean="0">
                <a:solidFill>
                  <a:srgbClr val="FFFF00"/>
                </a:solidFill>
              </a:rPr>
              <a:t>حسنت يا بطل</a:t>
            </a:r>
            <a:endParaRPr lang="ar-SA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11500" b="1" dirty="0" smtClean="0">
                <a:ln w="22225">
                  <a:solidFill>
                    <a:srgbClr val="4584D3"/>
                  </a:solidFill>
                  <a:prstDash val="solid"/>
                </a:ln>
                <a:solidFill>
                  <a:srgbClr val="4584D3">
                    <a:lumMod val="40000"/>
                    <a:lumOff val="60000"/>
                  </a:srgb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rgbClr val="4584D3"/>
                  </a:solidFill>
                  <a:prstDash val="solid"/>
                </a:ln>
                <a:solidFill>
                  <a:srgbClr val="4584D3">
                    <a:lumMod val="40000"/>
                    <a:lumOff val="60000"/>
                  </a:srgbClr>
                </a:solidFill>
              </a:rPr>
              <a:t> </a:t>
            </a:r>
            <a:endParaRPr lang="ar-SA" sz="5400" b="1" dirty="0">
              <a:ln w="22225">
                <a:solidFill>
                  <a:srgbClr val="4584D3"/>
                </a:solidFill>
                <a:prstDash val="solid"/>
              </a:ln>
              <a:solidFill>
                <a:srgbClr val="4584D3">
                  <a:lumMod val="40000"/>
                  <a:lumOff val="60000"/>
                </a:srgbClr>
              </a:solidFill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1"/>
              <a:r>
                <a:rPr lang="ar-SA" sz="4000" dirty="0" smtClean="0">
                  <a:solidFill>
                    <a:prstClr val="black"/>
                  </a:solidFill>
                  <a:hlinkClick r:id="rId3" action="ppaction://hlinksldjump"/>
                </a:rPr>
                <a:t>رجــــوع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955" y="104503"/>
            <a:ext cx="11985004" cy="527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20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954" y="275481"/>
            <a:ext cx="12320954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907493" y="1804740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45969" y="4583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3873" y="1360113"/>
            <a:ext cx="3058258" cy="173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47046" y="3465938"/>
            <a:ext cx="383857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6807" y="1322902"/>
            <a:ext cx="2015338" cy="180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28775">
            <a:off x="2203960" y="1800553"/>
            <a:ext cx="3202454" cy="57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6031" y="590683"/>
            <a:ext cx="5487864" cy="64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369" y="590683"/>
            <a:ext cx="1581198" cy="566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49623" y="5369423"/>
            <a:ext cx="48265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 smtClean="0">
                <a:solidFill>
                  <a:srgbClr val="FFC000"/>
                </a:solidFill>
              </a:rPr>
              <a:t>   </a:t>
            </a:r>
            <a:r>
              <a:rPr lang="ar-SA" sz="2000" b="1" dirty="0" smtClean="0">
                <a:solidFill>
                  <a:srgbClr val="FFC000"/>
                </a:solidFill>
              </a:rPr>
              <a:t>نقدر ناتج الضرب عندما لا نحتاج إلى إجابة </a:t>
            </a:r>
          </a:p>
          <a:p>
            <a:pPr algn="r"/>
            <a:r>
              <a:rPr lang="ar-SA" sz="2000" b="1" dirty="0" smtClean="0">
                <a:solidFill>
                  <a:srgbClr val="FFC000"/>
                </a:solidFill>
              </a:rPr>
              <a:t>   دقيقة أو عندما نريد التحقق من معقولية الجواب      </a:t>
            </a:r>
          </a:p>
          <a:p>
            <a:r>
              <a:rPr lang="ar-SA" sz="2400" b="1" dirty="0">
                <a:solidFill>
                  <a:srgbClr val="FFC000"/>
                </a:solidFill>
              </a:rPr>
              <a:t> </a:t>
            </a:r>
            <a:r>
              <a:rPr lang="ar-SA" sz="2400" b="1" dirty="0" smtClean="0">
                <a:solidFill>
                  <a:srgbClr val="FFC000"/>
                </a:solidFill>
              </a:rPr>
              <a:t> 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644" y="4257874"/>
            <a:ext cx="4030348" cy="47456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5102" y="5781535"/>
            <a:ext cx="3653433" cy="528389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4000" y="4774354"/>
            <a:ext cx="1756413" cy="505847"/>
          </a:xfrm>
          <a:prstGeom prst="rect">
            <a:avLst/>
          </a:prstGeom>
        </p:spPr>
      </p:pic>
      <p:sp>
        <p:nvSpPr>
          <p:cNvPr id="10" name="سهم للأسفل 9"/>
          <p:cNvSpPr/>
          <p:nvPr/>
        </p:nvSpPr>
        <p:spPr>
          <a:xfrm>
            <a:off x="5430643" y="5275688"/>
            <a:ext cx="311664" cy="5451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سهم للأسفل 16"/>
          <p:cNvSpPr/>
          <p:nvPr/>
        </p:nvSpPr>
        <p:spPr>
          <a:xfrm>
            <a:off x="4509707" y="5280201"/>
            <a:ext cx="311664" cy="5451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83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1"/>
              <a:r>
                <a:rPr lang="ar-SA" sz="4000" dirty="0" smtClean="0">
                  <a:solidFill>
                    <a:prstClr val="black"/>
                  </a:solidFill>
                  <a:hlinkClick r:id="rId2" action="ppaction://hlinksldjump"/>
                </a:rPr>
                <a:t>رجــــوع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123" y="105507"/>
            <a:ext cx="11816862" cy="5276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3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424" y="211015"/>
            <a:ext cx="11922369" cy="701040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841085" y="211015"/>
            <a:ext cx="79373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rtl="1"/>
            <a:r>
              <a:rPr lang="ar-SA" sz="5400" b="1" dirty="0" smtClean="0">
                <a:ln/>
                <a:solidFill>
                  <a:srgbClr val="A5D028"/>
                </a:solidFill>
              </a:rPr>
              <a:t>نشاهد لنتمكن من المهارة </a:t>
            </a:r>
            <a:endParaRPr lang="ar-SA" sz="5400" b="1" dirty="0">
              <a:ln/>
              <a:solidFill>
                <a:srgbClr val="A5D028"/>
              </a:solidFill>
            </a:endParaRPr>
          </a:p>
        </p:txBody>
      </p:sp>
      <p:pic>
        <p:nvPicPr>
          <p:cNvPr id="5" name="شرح قدر 2 في 3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644" y="1134345"/>
            <a:ext cx="8980714" cy="524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1"/>
              <a:r>
                <a:rPr lang="ar-SA" sz="4000" dirty="0" smtClean="0">
                  <a:solidFill>
                    <a:prstClr val="black"/>
                  </a:solidFill>
                  <a:hlinkClick r:id="rId2" action="ppaction://hlinksldjump"/>
                </a:rPr>
                <a:t>رجــــوع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05508"/>
            <a:ext cx="12192000" cy="550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27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668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262743" y="386079"/>
            <a:ext cx="9425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/>
            <a:r>
              <a:rPr lang="ar-SA" sz="6000" b="1" dirty="0" smtClean="0">
                <a:solidFill>
                  <a:srgbClr val="FFC000"/>
                </a:solidFill>
              </a:rPr>
              <a:t>تَدْريبُ الْكِتاب (4)صفحة 35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357" y="1606563"/>
            <a:ext cx="8310879" cy="359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7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668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262743" y="386079"/>
            <a:ext cx="9425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/>
            <a:r>
              <a:rPr lang="ar-SA" sz="6000" b="1" dirty="0" smtClean="0">
                <a:solidFill>
                  <a:srgbClr val="FFC000"/>
                </a:solidFill>
              </a:rPr>
              <a:t>تَدْريبُات الْكِتاب (5)و( 6) صفحة35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35" b="4912"/>
          <a:stretch/>
        </p:blipFill>
        <p:spPr>
          <a:xfrm>
            <a:off x="2772230" y="3318912"/>
            <a:ext cx="7460342" cy="193525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229" y="1401742"/>
            <a:ext cx="8491057" cy="208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3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1"/>
              <a:r>
                <a:rPr lang="ar-SA" sz="4000" dirty="0" smtClean="0">
                  <a:solidFill>
                    <a:prstClr val="black"/>
                  </a:solidFill>
                  <a:hlinkClick r:id="rId3" action="ppaction://hlinksldjump"/>
                </a:rPr>
                <a:t>رجــــوع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41" y="137997"/>
            <a:ext cx="12113959" cy="524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0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512277" y="1664063"/>
            <a:ext cx="9226061" cy="29546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rtl="1"/>
            <a:r>
              <a:rPr lang="ar-SA" sz="5400" b="1" dirty="0" smtClean="0">
                <a:ln/>
                <a:solidFill>
                  <a:srgbClr val="A5D028"/>
                </a:solidFill>
              </a:rPr>
              <a:t>عِنْوانُ الدَّرْس</a:t>
            </a:r>
          </a:p>
          <a:p>
            <a:pPr algn="ctr" defTabSz="914400" rtl="1"/>
            <a:r>
              <a:rPr lang="ar-SA" sz="6600" b="1" dirty="0" smtClean="0">
                <a:ln/>
                <a:solidFill>
                  <a:srgbClr val="FF0000"/>
                </a:solidFill>
              </a:rPr>
              <a:t>ضرب عدد من منزلتين بعدد آخر من ثلاث منازل</a:t>
            </a:r>
            <a:endParaRPr lang="ar-SA" sz="6600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0962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7569" y="0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729656" y="808663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هيّا نَلْعَب</a:t>
            </a:r>
          </a:p>
        </p:txBody>
      </p:sp>
      <p:sp>
        <p:nvSpPr>
          <p:cNvPr id="5" name="وسيلة شرح مع سهم إلى الأعلى 4">
            <a:hlinkClick r:id="rId5"/>
          </p:cNvPr>
          <p:cNvSpPr/>
          <p:nvPr/>
        </p:nvSpPr>
        <p:spPr>
          <a:xfrm>
            <a:off x="4151086" y="2540000"/>
            <a:ext cx="2960914" cy="243840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latin typeface="Traditional Arabic" pitchFamily="18" charset="-78"/>
                <a:cs typeface="Traditional Arabic" pitchFamily="18" charset="-78"/>
              </a:rPr>
              <a:t>اضغط هنا</a:t>
            </a:r>
            <a:endParaRPr lang="ar-SA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200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1"/>
              <a:r>
                <a:rPr lang="ar-SA" sz="4000" dirty="0" smtClean="0">
                  <a:solidFill>
                    <a:prstClr val="black"/>
                  </a:solidFill>
                  <a:hlinkClick r:id="rId3" action="ppaction://hlinksldjump"/>
                </a:rPr>
                <a:t>رجــــوع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1870"/>
            <a:ext cx="12191999" cy="538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39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250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 defTabSz="914400" rtl="1">
              <a:lnSpc>
                <a:spcPct val="200000"/>
              </a:lnSpc>
            </a:pPr>
            <a:r>
              <a:rPr lang="ar-SA" sz="3600" b="1" dirty="0">
                <a:solidFill>
                  <a:srgbClr val="31B6FD">
                    <a:lumMod val="50000"/>
                  </a:srgbClr>
                </a:solidFill>
              </a:rPr>
              <a:t>حل </a:t>
            </a:r>
            <a:r>
              <a:rPr lang="ar-SA" sz="3600" b="1" dirty="0" smtClean="0">
                <a:solidFill>
                  <a:srgbClr val="31B6FD">
                    <a:lumMod val="50000"/>
                  </a:srgbClr>
                </a:solidFill>
              </a:rPr>
              <a:t>ورقة العمل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24" r="9337"/>
          <a:stretch/>
        </p:blipFill>
        <p:spPr>
          <a:xfrm>
            <a:off x="130628" y="914400"/>
            <a:ext cx="8464732" cy="5943600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4833257" y="248473"/>
            <a:ext cx="313997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 smtClean="0"/>
              <a:t>هيا يا بطل نحل:</a:t>
            </a:r>
            <a:endParaRPr lang="ar-SA" sz="4000" b="1" dirty="0"/>
          </a:p>
        </p:txBody>
      </p:sp>
    </p:spTree>
    <p:extLst>
      <p:ext uri="{BB962C8B-B14F-4D97-AF65-F5344CB8AC3E}">
        <p14:creationId xmlns:p14="http://schemas.microsoft.com/office/powerpoint/2010/main" val="33876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604910" y="1828799"/>
            <a:ext cx="8159261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بالاعتماد على فاتورة الكهرباء لآخر شهر، ألاحظ ثمن استهلاك الكهرباء، ثم أجيب :</a:t>
            </a:r>
          </a:p>
          <a:p>
            <a:pPr algn="r"/>
            <a:r>
              <a:rPr lang="ar-SA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أ- احسب ثمن استهلاك أسرتي للكهرباء في السنة .</a:t>
            </a:r>
          </a:p>
          <a:p>
            <a:pPr algn="r"/>
            <a:r>
              <a:rPr lang="ar-SA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ب- أقدر الناتج.</a:t>
            </a:r>
          </a:p>
          <a:p>
            <a:pPr algn="r"/>
            <a:r>
              <a:rPr lang="ar-SA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ج- أبحث عن طرق لترشيد الكهرباء وأدونها .</a:t>
            </a:r>
          </a:p>
          <a:p>
            <a:pPr algn="r"/>
            <a:r>
              <a:rPr lang="ar-SA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ملاحظة لولي الأمر : أستخدم أعدادا صحيحة .</a:t>
            </a: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93" y="3291840"/>
            <a:ext cx="2982350" cy="30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9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454358" y="1804740"/>
            <a:ext cx="9283311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rtl="1"/>
            <a:r>
              <a:rPr lang="ar-SA" sz="6000" b="1" dirty="0" smtClean="0">
                <a:ln/>
                <a:solidFill>
                  <a:srgbClr val="FF0000"/>
                </a:solidFill>
              </a:rPr>
              <a:t>الهَــــدَف</a:t>
            </a:r>
          </a:p>
          <a:p>
            <a:pPr algn="ctr" defTabSz="914400" rtl="1"/>
            <a:r>
              <a:rPr lang="ar-SA" sz="5400" b="1" dirty="0" smtClean="0">
                <a:ln/>
                <a:solidFill>
                  <a:srgbClr val="A5D028"/>
                </a:solidFill>
              </a:rPr>
              <a:t>-أن يجد ناتج ضرب عدد من منزلتين في </a:t>
            </a:r>
          </a:p>
          <a:p>
            <a:pPr algn="ctr" defTabSz="914400" rtl="1"/>
            <a:r>
              <a:rPr lang="ar-SA" sz="5400" b="1" dirty="0" smtClean="0">
                <a:ln/>
                <a:solidFill>
                  <a:srgbClr val="A5D028"/>
                </a:solidFill>
              </a:rPr>
              <a:t>عدد آخر من ثلاث منازل </a:t>
            </a:r>
            <a:endParaRPr lang="ar-SA" sz="5400" b="1" dirty="0">
              <a:ln/>
              <a:solidFill>
                <a:srgbClr val="A5D0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0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767022" y="5436640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1"/>
              <a:r>
                <a:rPr lang="ar-SA" sz="4000" dirty="0" smtClean="0">
                  <a:solidFill>
                    <a:prstClr val="black"/>
                  </a:solidFill>
                  <a:hlinkClick r:id="rId2" action="ppaction://hlinksldjump"/>
                </a:rPr>
                <a:t>رجــــوع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570" y="140677"/>
            <a:ext cx="11896126" cy="529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1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38" y="-150843"/>
            <a:ext cx="12295239" cy="673197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907493" y="1804740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rtl="1"/>
            <a:r>
              <a:rPr lang="ar-SA" sz="5400" b="1" dirty="0" smtClean="0">
                <a:ln/>
                <a:solidFill>
                  <a:srgbClr val="A5D028"/>
                </a:solidFill>
              </a:rPr>
              <a:t> </a:t>
            </a:r>
            <a:endParaRPr lang="ar-SA" sz="5400" b="1" dirty="0">
              <a:ln/>
              <a:solidFill>
                <a:srgbClr val="A5D02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45969" y="4583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rtl="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8831" y="1310358"/>
            <a:ext cx="4822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هيا نساعده في عملية الشراء .</a:t>
            </a:r>
          </a:p>
          <a:p>
            <a:r>
              <a:rPr lang="ar-SA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كم سيدفع ؟؟                   </a:t>
            </a:r>
            <a:endParaRPr lang="en-US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26889" y="253399"/>
            <a:ext cx="62287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ar-SA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أراد صاحب مكتبة شراء 15كتابا من  الكتب التالية :                           </a:t>
            </a:r>
          </a:p>
          <a:p>
            <a:endParaRPr lang="ar-SA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ar-SA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                                   </a:t>
            </a:r>
            <a:endParaRPr lang="en-US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5" name="Picture 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868" y="929148"/>
            <a:ext cx="5256416" cy="480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4018" y="2753014"/>
            <a:ext cx="941298" cy="116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6581" y="2767762"/>
            <a:ext cx="1038532" cy="120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019" y="2791576"/>
            <a:ext cx="1061884" cy="118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4018" y="3825414"/>
            <a:ext cx="94129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6581" y="3913257"/>
            <a:ext cx="1038532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019" y="3939066"/>
            <a:ext cx="1061884" cy="74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857" y="5081588"/>
            <a:ext cx="4876800" cy="52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7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11500" b="1" dirty="0" smtClean="0">
                <a:ln w="22225">
                  <a:solidFill>
                    <a:srgbClr val="4584D3"/>
                  </a:solidFill>
                  <a:prstDash val="solid"/>
                </a:ln>
                <a:solidFill>
                  <a:srgbClr val="4584D3">
                    <a:lumMod val="40000"/>
                    <a:lumOff val="60000"/>
                  </a:srgb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rgbClr val="4584D3"/>
                  </a:solidFill>
                  <a:prstDash val="solid"/>
                </a:ln>
                <a:solidFill>
                  <a:srgbClr val="4584D3">
                    <a:lumMod val="40000"/>
                    <a:lumOff val="60000"/>
                  </a:srgbClr>
                </a:solidFill>
              </a:rPr>
              <a:t> </a:t>
            </a:r>
            <a:endParaRPr lang="ar-SA" sz="5400" b="1" dirty="0">
              <a:ln w="22225">
                <a:solidFill>
                  <a:srgbClr val="4584D3"/>
                </a:solidFill>
                <a:prstDash val="solid"/>
              </a:ln>
              <a:solidFill>
                <a:srgbClr val="4584D3">
                  <a:lumMod val="40000"/>
                  <a:lumOff val="60000"/>
                </a:srgbClr>
              </a:solidFill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1"/>
              <a:r>
                <a:rPr lang="ar-SA" sz="4000" dirty="0" smtClean="0">
                  <a:solidFill>
                    <a:prstClr val="black"/>
                  </a:solidFill>
                  <a:hlinkClick r:id="rId3" action="ppaction://hlinksldjump"/>
                </a:rPr>
                <a:t>رجــــوع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955" y="104503"/>
            <a:ext cx="11985004" cy="527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90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45"/>
            <a:ext cx="12462766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sp>
        <p:nvSpPr>
          <p:cNvPr id="17" name="مربع نص 16"/>
          <p:cNvSpPr txBox="1"/>
          <p:nvPr/>
        </p:nvSpPr>
        <p:spPr>
          <a:xfrm>
            <a:off x="7256585" y="237978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defTabSz="914400" rtl="1"/>
            <a:endParaRPr lang="ar-SA" dirty="0">
              <a:solidFill>
                <a:prstClr val="black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167" y="895883"/>
            <a:ext cx="2669458" cy="512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326048" y="308076"/>
            <a:ext cx="11456709" cy="1621273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 smtClean="0">
                <a:solidFill>
                  <a:schemeClr val="tx1"/>
                </a:solidFill>
              </a:rPr>
              <a:t>هل تعلم ؟؟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       </a:t>
            </a:r>
            <a:r>
              <a:rPr lang="ar-SA" sz="3200" b="1" dirty="0" smtClean="0">
                <a:solidFill>
                  <a:schemeClr val="tx1"/>
                </a:solidFill>
              </a:rPr>
              <a:t>يتم استنزاف 24 شجرة لانتاج طن واحد من الصحف !!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5672" y="1929349"/>
            <a:ext cx="6728533" cy="5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311400" y="2756491"/>
            <a:ext cx="1112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600" dirty="0" smtClean="0">
                <a:solidFill>
                  <a:srgbClr val="FFFF00"/>
                </a:solidFill>
              </a:rPr>
              <a:t>الحل :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3342" y="2835011"/>
            <a:ext cx="1460705" cy="120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7074" y="4005473"/>
            <a:ext cx="404352" cy="43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665" y="2372320"/>
            <a:ext cx="387397" cy="44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665" y="3958673"/>
            <a:ext cx="361029" cy="64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5275" y="4047163"/>
            <a:ext cx="657390" cy="42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0535" y="3977672"/>
            <a:ext cx="26860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7510" y="4602472"/>
            <a:ext cx="30575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0454" y="2564451"/>
            <a:ext cx="193699" cy="17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8723" y="4493816"/>
            <a:ext cx="404812" cy="55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3535" y="4585671"/>
            <a:ext cx="375315" cy="37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8477" y="4630060"/>
            <a:ext cx="304188" cy="41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0251" y="4521801"/>
            <a:ext cx="365790" cy="51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5275" y="5041608"/>
            <a:ext cx="1648258" cy="350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867802" y="53979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42318" y="5061784"/>
            <a:ext cx="1487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 smtClean="0">
                <a:solidFill>
                  <a:srgbClr val="FFFF00"/>
                </a:solidFill>
              </a:rPr>
              <a:t>الان نجمع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51489" y="4201428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 smtClean="0">
                <a:solidFill>
                  <a:srgbClr val="FFFF00"/>
                </a:solidFill>
              </a:rPr>
              <a:t>+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3694" y="5338081"/>
            <a:ext cx="460673" cy="49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1065" y="5354172"/>
            <a:ext cx="393866" cy="40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7671" y="3733461"/>
            <a:ext cx="296740" cy="27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8777" y="5274319"/>
            <a:ext cx="549224" cy="59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9382" y="5286961"/>
            <a:ext cx="551683" cy="59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9640" y="5354171"/>
            <a:ext cx="1003352" cy="49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8335" y="4692834"/>
            <a:ext cx="1134422" cy="138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26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6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7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8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21523</TotalTime>
  <Words>356</Words>
  <Application>Microsoft Office PowerPoint</Application>
  <PresentationFormat>Personnalisé</PresentationFormat>
  <Paragraphs>123</Paragraphs>
  <Slides>44</Slides>
  <Notes>7</Notes>
  <HiddenSlides>0</HiddenSlides>
  <MMClips>5</MMClips>
  <ScaleCrop>false</ScaleCrop>
  <HeadingPairs>
    <vt:vector size="6" baseType="variant">
      <vt:variant>
        <vt:lpstr>Thème</vt:lpstr>
      </vt:variant>
      <vt:variant>
        <vt:i4>18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63" baseType="lpstr">
      <vt:lpstr>Office Theme</vt:lpstr>
      <vt:lpstr>Waveform</vt:lpstr>
      <vt:lpstr>1_Waveform</vt:lpstr>
      <vt:lpstr>2_Waveform</vt:lpstr>
      <vt:lpstr>3_Waveform</vt:lpstr>
      <vt:lpstr>4_Waveform</vt:lpstr>
      <vt:lpstr>5_Waveform</vt:lpstr>
      <vt:lpstr>6_Waveform</vt:lpstr>
      <vt:lpstr>8_Waveform</vt:lpstr>
      <vt:lpstr>9_Waveform</vt:lpstr>
      <vt:lpstr>10_Waveform</vt:lpstr>
      <vt:lpstr>11_Waveform</vt:lpstr>
      <vt:lpstr>12_Waveform</vt:lpstr>
      <vt:lpstr>13_Waveform</vt:lpstr>
      <vt:lpstr>15_Waveform</vt:lpstr>
      <vt:lpstr>16_Waveform</vt:lpstr>
      <vt:lpstr>17_Waveform</vt:lpstr>
      <vt:lpstr>18_Waveform</vt:lpstr>
      <vt:lpstr>صورة نقطية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السؤال الأول : </vt:lpstr>
      <vt:lpstr>السؤال الثاني: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 الضرب في عدد من 3 منازل رياضيات الصف الرابع الفصل الثاني الوحدة الثامنة</dc:title>
  <dc:subject>عرض بوربوينت رياضيات الصف الرابع الضرب في عدد من 3 منازل الفصل الثاني الوحدة الثامنة</dc:subject>
  <dc:creator>الملتقى التربوي; ايام اسماعيل احمد الفقيه</dc:creator>
  <cp:keywords>رياضيات; الصف الرابع; الفصل الثاني; عرض بوربوينت</cp:keywords>
  <dc:description>عرض بوربوينت رياضيات الصف الرابع الفصل الثاني الوحدة الثامنة الضرب في عدد من 3 منازل</dc:description>
  <cp:lastModifiedBy>HDNL2GSR557</cp:lastModifiedBy>
  <cp:revision>248</cp:revision>
  <dcterms:created xsi:type="dcterms:W3CDTF">2021-03-08T00:44:21Z</dcterms:created>
  <dcterms:modified xsi:type="dcterms:W3CDTF">2021-03-09T00:47:41Z</dcterms:modified>
  <cp:category>بوربوينت; رياضيات; الملتقى التربوي; الصف الرابع</cp:category>
</cp:coreProperties>
</file>