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4" r:id="rId1"/>
  </p:sldMasterIdLst>
  <p:notesMasterIdLst>
    <p:notesMasterId r:id="rId44"/>
  </p:notesMasterIdLst>
  <p:sldIdLst>
    <p:sldId id="260" r:id="rId2"/>
    <p:sldId id="287" r:id="rId3"/>
    <p:sldId id="258" r:id="rId4"/>
    <p:sldId id="259" r:id="rId5"/>
    <p:sldId id="277" r:id="rId6"/>
    <p:sldId id="265" r:id="rId7"/>
    <p:sldId id="284" r:id="rId8"/>
    <p:sldId id="283" r:id="rId9"/>
    <p:sldId id="272" r:id="rId10"/>
    <p:sldId id="276" r:id="rId11"/>
    <p:sldId id="280" r:id="rId12"/>
    <p:sldId id="309" r:id="rId13"/>
    <p:sldId id="275" r:id="rId14"/>
    <p:sldId id="311" r:id="rId15"/>
    <p:sldId id="271" r:id="rId16"/>
    <p:sldId id="285" r:id="rId17"/>
    <p:sldId id="286" r:id="rId18"/>
    <p:sldId id="264" r:id="rId19"/>
    <p:sldId id="274" r:id="rId20"/>
    <p:sldId id="268" r:id="rId21"/>
    <p:sldId id="267" r:id="rId22"/>
    <p:sldId id="288" r:id="rId23"/>
    <p:sldId id="289" r:id="rId24"/>
    <p:sldId id="290" r:id="rId25"/>
    <p:sldId id="291" r:id="rId26"/>
    <p:sldId id="308" r:id="rId27"/>
    <p:sldId id="293" r:id="rId28"/>
    <p:sldId id="296" r:id="rId29"/>
    <p:sldId id="295" r:id="rId30"/>
    <p:sldId id="312" r:id="rId31"/>
    <p:sldId id="297" r:id="rId32"/>
    <p:sldId id="313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" initials="M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004" autoAdjust="0"/>
    <p:restoredTop sz="93980" autoAdjust="0"/>
  </p:normalViewPr>
  <p:slideViewPr>
    <p:cSldViewPr snapToGrid="0">
      <p:cViewPr>
        <p:scale>
          <a:sx n="76" d="100"/>
          <a:sy n="76" d="100"/>
        </p:scale>
        <p:origin x="-2010" y="-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4T17:02:34.299" idx="1">
    <p:pos x="1117" y="2478"/>
    <p:text/>
    <p:extLst mod="1">
      <p:ext uri="{C676402C-5697-4E1C-873F-D02D1690AC5C}">
        <p15:threadingInfo xmlns:p15="http://schemas.microsoft.com/office/powerpoint/2012/main" timeZoneBias="-120"/>
      </p:ext>
    </p:extLst>
  </p:cm>
  <p:cm authorId="1" dt="2021-01-04T17:02:58.596" idx="2">
    <p:pos x="767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419BB-6053-4302-95F2-642FCDFCC2EF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14E74-5288-434F-B55A-8B0A3887C1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0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5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48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9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05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77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7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9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5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6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6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5&amp;submit=submit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ethlehemdoe-my.sharepoint.com/:w:/g/personal/415058882_bethlehem_edu_ps/ERH9EWzeBbVCu_F_Yy0l6MgBQGVg-xChi3lEDdSK393cmw?e=OYXBm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37.xml"/><Relationship Id="rId3" Type="http://schemas.openxmlformats.org/officeDocument/2006/relationships/slide" Target="slide24.xml"/><Relationship Id="rId7" Type="http://schemas.openxmlformats.org/officeDocument/2006/relationships/slide" Target="slide33.xml"/><Relationship Id="rId12" Type="http://schemas.openxmlformats.org/officeDocument/2006/relationships/slide" Target="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slide" Target="slide42.xml"/><Relationship Id="rId11" Type="http://schemas.openxmlformats.org/officeDocument/2006/relationships/slide" Target="slide25.xml"/><Relationship Id="rId5" Type="http://schemas.openxmlformats.org/officeDocument/2006/relationships/image" Target="../media/image4.jpeg"/><Relationship Id="rId15" Type="http://schemas.openxmlformats.org/officeDocument/2006/relationships/slide" Target="slide29.xml"/><Relationship Id="rId10" Type="http://schemas.openxmlformats.org/officeDocument/2006/relationships/slide" Target="slide39.xml"/><Relationship Id="rId4" Type="http://schemas.openxmlformats.org/officeDocument/2006/relationships/image" Target="../media/image3.emf"/><Relationship Id="rId9" Type="http://schemas.openxmlformats.org/officeDocument/2006/relationships/slide" Target="slide28.xml"/><Relationship Id="rId1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9.xml"/><Relationship Id="rId1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6.jpg"/><Relationship Id="rId7" Type="http://schemas.openxmlformats.org/officeDocument/2006/relationships/package" Target="../embeddings/Microsoft_PowerPoint_Presentation2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BWR9ON1Mn9PgZRlV5dbN1D33CccBAyUi/view?fbclid=IwAR342o6bHI2nBCMqhb8dh7FTAnFvb0R442FXNbacr80O4_9B-UCXWCeR418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wepal.net/library/?app=content.list&amp;level=4&amp;semester=2&amp;subject=2&amp;type=5&amp;submit=submi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PowerPoint_Presentation1.pptx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17029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</a:t>
            </a:r>
            <a:r>
              <a:rPr lang="ar-SA" sz="5400" b="1" dirty="0" smtClean="0">
                <a:ln/>
                <a:solidFill>
                  <a:schemeClr val="accent4"/>
                </a:solidFill>
              </a:rPr>
              <a:t>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مضاعفات العدد (تمهيد بالقصة 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4" y="-11563"/>
            <a:ext cx="12192000" cy="685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1" y="628405"/>
            <a:ext cx="10885117" cy="5133567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6551113" y="4171164"/>
            <a:ext cx="62630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2</a:t>
            </a:r>
            <a:endParaRPr lang="ar-SA" sz="4400" b="1" dirty="0">
              <a:solidFill>
                <a:srgbClr val="C0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747370" y="5046486"/>
            <a:ext cx="62630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8</a:t>
            </a:r>
            <a:endParaRPr lang="ar-SA" sz="3600" b="1" dirty="0">
              <a:solidFill>
                <a:srgbClr val="C0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131508" y="5058343"/>
            <a:ext cx="62630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10</a:t>
            </a:r>
            <a:endParaRPr lang="ar-SA" sz="3200" b="1" dirty="0">
              <a:solidFill>
                <a:srgbClr val="C0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444665" y="5026084"/>
            <a:ext cx="62630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12</a:t>
            </a:r>
            <a:endParaRPr lang="ar-SA" sz="3200" b="1" dirty="0">
              <a:solidFill>
                <a:srgbClr val="C0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1818364" y="5059012"/>
            <a:ext cx="62630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14</a:t>
            </a:r>
            <a:endParaRPr lang="ar-SA" sz="3200" b="1" dirty="0">
              <a:solidFill>
                <a:srgbClr val="C0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4556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215025" y="561703"/>
            <a:ext cx="10454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هيا بنا أحبائي نلاحظ معا ما يلي: 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94" y="1474237"/>
            <a:ext cx="10848389" cy="3340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4408" y="3700531"/>
            <a:ext cx="60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/>
              <a:t>٣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276526" y="4326257"/>
            <a:ext cx="65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C00000"/>
                </a:solidFill>
              </a:rPr>
              <a:t>٣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1525" y="5071188"/>
            <a:ext cx="10767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 smtClean="0">
                <a:solidFill>
                  <a:srgbClr val="92D050"/>
                </a:solidFill>
              </a:rPr>
              <a:t>نستنتج: تسمى نواتج ضرب عدد صحيح  بالأعداد المختلفة مضاعفات العدد.</a:t>
            </a:r>
            <a:endParaRPr lang="en-US" sz="3200" b="1" dirty="0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1605" y="3661142"/>
            <a:ext cx="60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/>
              <a:t>٦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595254" y="3661142"/>
            <a:ext cx="65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/>
              <a:t>٩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4618651" y="3632906"/>
            <a:ext cx="67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١٢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554957" y="3632905"/>
            <a:ext cx="684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/>
              <a:t>١٥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4" y="-49141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039661" y="951978"/>
            <a:ext cx="10271342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8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أتعلم: </a:t>
            </a:r>
          </a:p>
          <a:p>
            <a:r>
              <a:rPr lang="ar-SA" sz="8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تسمى نواتج ضرب عدد صحيح بالأعداد المختلفة مضاعفات العدد</a:t>
            </a:r>
            <a:endParaRPr lang="ar-SA" sz="8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73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-78978" y="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3702" y="6252435"/>
            <a:ext cx="498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4" y="-49141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80" y="783773"/>
            <a:ext cx="11000792" cy="33645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0948" y="2204443"/>
            <a:ext cx="10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00B0F0"/>
                </a:solidFill>
              </a:rPr>
              <a:t>٢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8185" y="2204443"/>
            <a:ext cx="100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00B0F0"/>
                </a:solidFill>
              </a:rPr>
              <a:t>٣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4318" y="2204443"/>
            <a:ext cx="802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>
                <a:solidFill>
                  <a:srgbClr val="00B0F0"/>
                </a:solidFill>
              </a:rPr>
              <a:t>٦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7144" y="3252588"/>
            <a:ext cx="10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00B0F0"/>
                </a:solidFill>
              </a:rPr>
              <a:t>٤٠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3347" y="3252588"/>
            <a:ext cx="10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00B0F0"/>
                </a:solidFill>
              </a:rPr>
              <a:t>١٠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6483" y="3268133"/>
            <a:ext cx="10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00B0F0"/>
                </a:solidFill>
              </a:rPr>
              <a:t>٤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3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63" y="676080"/>
            <a:ext cx="11174380" cy="5505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2420" y="1284408"/>
            <a:ext cx="1492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 smtClean="0">
                <a:solidFill>
                  <a:srgbClr val="00B0F0"/>
                </a:solidFill>
              </a:rPr>
              <a:t>١٠    ١٠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7559" y="1224095"/>
            <a:ext cx="3003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 smtClean="0">
                <a:solidFill>
                  <a:srgbClr val="00B0F0"/>
                </a:solidFill>
              </a:rPr>
              <a:t>١٠  ١٠  ١٠  ١٠ ١٠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4795" y="1224095"/>
            <a:ext cx="239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 smtClean="0">
                <a:solidFill>
                  <a:srgbClr val="FF0000"/>
                </a:solidFill>
              </a:rPr>
              <a:t>١٠   ١٠ ١٠  ١٠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0679" y="1224095"/>
            <a:ext cx="2149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>
                <a:solidFill>
                  <a:srgbClr val="00B0F0"/>
                </a:solidFill>
              </a:rPr>
              <a:t> </a:t>
            </a:r>
            <a:r>
              <a:rPr lang="ar-SA" sz="2800" b="1" dirty="0" smtClean="0">
                <a:solidFill>
                  <a:srgbClr val="00B0F0"/>
                </a:solidFill>
              </a:rPr>
              <a:t>  ١٠  ١٠ ١٠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8108" y="4226767"/>
            <a:ext cx="690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00B050"/>
                </a:solidFill>
              </a:rPr>
              <a:t>١٠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913" y="4245428"/>
            <a:ext cx="69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00B050"/>
                </a:solidFill>
              </a:rPr>
              <a:t>٣٠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8716" y="4226767"/>
            <a:ext cx="69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00B050"/>
                </a:solidFill>
              </a:rPr>
              <a:t>٤٠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8269" y="4226767"/>
            <a:ext cx="645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00B050"/>
                </a:solidFill>
              </a:rPr>
              <a:t>٥٠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1941" y="4226767"/>
            <a:ext cx="714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00B050"/>
                </a:solidFill>
              </a:rPr>
              <a:t>٢٠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3819" y="5281758"/>
            <a:ext cx="73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0070C0"/>
                </a:solidFill>
              </a:rPr>
              <a:t>١٠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5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2" y="-30139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836225" y="410391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16535" y="4899660"/>
            <a:ext cx="1006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8965" y="4846320"/>
            <a:ext cx="937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200" dirty="0">
                <a:solidFill>
                  <a:schemeClr val="bg1"/>
                </a:solidFill>
              </a:rPr>
              <a:t>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1060" y="4899660"/>
            <a:ext cx="1013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400" dirty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19" y="1787171"/>
            <a:ext cx="9591870" cy="3420266"/>
          </a:xfrm>
          <a:prstGeom prst="rect">
            <a:avLst/>
          </a:prstGeom>
        </p:spPr>
      </p:pic>
      <p:sp>
        <p:nvSpPr>
          <p:cNvPr id="9" name="Explosion 2 8"/>
          <p:cNvSpPr/>
          <p:nvPr/>
        </p:nvSpPr>
        <p:spPr>
          <a:xfrm>
            <a:off x="1856792" y="598907"/>
            <a:ext cx="2183363" cy="1007706"/>
          </a:xfrm>
          <a:prstGeom prst="irregularSeal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هيا بنا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074229" y="2752530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٤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5265" y="2761860"/>
            <a:ext cx="335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٥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3009" y="2761860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٦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6008" y="2752530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٦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72601" y="4064799"/>
            <a:ext cx="1208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92D050"/>
                </a:solidFill>
              </a:rPr>
              <a:t>٦</a:t>
            </a:r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41771" y="4064799"/>
            <a:ext cx="120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92D050"/>
                </a:solidFill>
              </a:rPr>
              <a:t>٢٤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1124" y="4024551"/>
            <a:ext cx="120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92D050"/>
                </a:solidFill>
              </a:rPr>
              <a:t>١٨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7483" y="4047942"/>
            <a:ext cx="1208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92D050"/>
                </a:solidFill>
              </a:rPr>
              <a:t>١٢</a:t>
            </a:r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36653" y="4064799"/>
            <a:ext cx="120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92D050"/>
                </a:solidFill>
              </a:rPr>
              <a:t>٣٠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11009" y="4047942"/>
            <a:ext cx="120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92D050"/>
                </a:solidFill>
              </a:rPr>
              <a:t>٣٦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87925" y="4102610"/>
            <a:ext cx="120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92D050"/>
                </a:solidFill>
              </a:rPr>
              <a:t>٤٢</a:t>
            </a:r>
            <a:endParaRPr lang="en-US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18" grpId="0"/>
      <p:bldP spid="14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936107"/>
              </p:ext>
            </p:extLst>
          </p:nvPr>
        </p:nvGraphicFramePr>
        <p:xfrm>
          <a:off x="2509935" y="1298260"/>
          <a:ext cx="7819052" cy="241439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909526">
                  <a:extLst>
                    <a:ext uri="{9D8B030D-6E8A-4147-A177-3AD203B41FA5}">
                      <a16:colId xmlns:a16="http://schemas.microsoft.com/office/drawing/2014/main" xmlns="" val="295195956"/>
                    </a:ext>
                  </a:extLst>
                </a:gridCol>
                <a:gridCol w="3909526">
                  <a:extLst>
                    <a:ext uri="{9D8B030D-6E8A-4147-A177-3AD203B41FA5}">
                      <a16:colId xmlns:a16="http://schemas.microsoft.com/office/drawing/2014/main" xmlns="" val="2144439745"/>
                    </a:ext>
                  </a:extLst>
                </a:gridCol>
              </a:tblGrid>
              <a:tr h="585599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اسم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المدرسة </a:t>
                      </a:r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المعلمة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370492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بنات مراح رباح الثانوية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baseline="0" dirty="0" smtClean="0"/>
                        <a:t>     أسيل سعيد جبرين الحسنات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27776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أبو عمار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 رانية فتحي علي صبح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862127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رياض الأقصى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ياسمين موسى أحمد الأطرش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6993694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ذكور</a:t>
                      </a:r>
                      <a:r>
                        <a:rPr lang="ar-SA" sz="2400" baseline="0" dirty="0" smtClean="0"/>
                        <a:t> حسن مصطفى الأساسية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منى عبد الله يوسف محمود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961536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60871" y="3797559"/>
            <a:ext cx="6447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FF00"/>
                </a:solidFill>
              </a:rPr>
              <a:t>بإشراف الأستاذ عصام عبيد الله 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60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60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292082" y="858416"/>
            <a:ext cx="376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 smtClean="0">
                <a:solidFill>
                  <a:srgbClr val="0070C0"/>
                </a:solidFill>
              </a:rPr>
              <a:t>نشاط تطبيقي: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6036" y="2590800"/>
            <a:ext cx="3754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>
                <a:hlinkClick r:id="rId3"/>
              </a:rPr>
              <a:t>اضغط هنا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625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23" y="-8597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7975" y="3984410"/>
            <a:ext cx="539605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C00000"/>
                </a:solidFill>
              </a:rPr>
              <a:t>بإشراف الأستاذ عصام عبيد الله </a:t>
            </a:r>
            <a:endParaRPr lang="en-US" sz="3200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509935" y="1298260"/>
          <a:ext cx="7819052" cy="241439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909526">
                  <a:extLst>
                    <a:ext uri="{9D8B030D-6E8A-4147-A177-3AD203B41FA5}">
                      <a16:colId xmlns:a16="http://schemas.microsoft.com/office/drawing/2014/main" xmlns="" val="295195956"/>
                    </a:ext>
                  </a:extLst>
                </a:gridCol>
                <a:gridCol w="3909526">
                  <a:extLst>
                    <a:ext uri="{9D8B030D-6E8A-4147-A177-3AD203B41FA5}">
                      <a16:colId xmlns:a16="http://schemas.microsoft.com/office/drawing/2014/main" xmlns="" val="2144439745"/>
                    </a:ext>
                  </a:extLst>
                </a:gridCol>
              </a:tblGrid>
              <a:tr h="585599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اسم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المدرسة </a:t>
                      </a:r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المعلمة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370492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بنات مراح رباح الثانوية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baseline="0" dirty="0" smtClean="0"/>
                        <a:t>     أسيل سعيد جبرين الحسنات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27776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أبو عمار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 رانية فتحي علي صبح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862127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رياض الأقصى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ياسمين موسى أحمد الأطرش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6993694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ذكور</a:t>
                      </a:r>
                      <a:r>
                        <a:rPr lang="ar-SA" sz="2400" baseline="0" dirty="0" smtClean="0"/>
                        <a:t> حسن مصطفى الأساسية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منى عبد الله يوسف محمود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9615366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 flipH="1">
            <a:off x="539931" y="313758"/>
            <a:ext cx="705395" cy="618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04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7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09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669" y="2865120"/>
            <a:ext cx="890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dirty="0" smtClean="0">
                <a:solidFill>
                  <a:srgbClr val="FFFF00"/>
                </a:solidFill>
              </a:rPr>
              <a:t>مضاعفات الأعداد 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6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0789" y="2830286"/>
            <a:ext cx="920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410789" y="2728070"/>
            <a:ext cx="9204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>
                <a:solidFill>
                  <a:schemeClr val="bg1"/>
                </a:solidFill>
              </a:rPr>
              <a:t>1</a:t>
            </a:r>
            <a:r>
              <a:rPr lang="ar-SA" sz="3200" dirty="0" smtClean="0">
                <a:solidFill>
                  <a:schemeClr val="bg1"/>
                </a:solidFill>
              </a:rPr>
              <a:t>) أن يوظف مضاعفات العدد في الحياة اليومية.</a:t>
            </a:r>
          </a:p>
          <a:p>
            <a:r>
              <a:rPr lang="ar-SA" sz="3200" dirty="0" smtClean="0">
                <a:solidFill>
                  <a:schemeClr val="bg1"/>
                </a:solidFill>
              </a:rPr>
              <a:t>2) أن يعطي بعض الأمثلة  لمضاعفات عدد معطى .</a:t>
            </a:r>
          </a:p>
        </p:txBody>
      </p:sp>
    </p:spTree>
    <p:extLst>
      <p:ext uri="{BB962C8B-B14F-4D97-AF65-F5344CB8AC3E}">
        <p14:creationId xmlns:p14="http://schemas.microsoft.com/office/powerpoint/2010/main" val="189710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4243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13915" y="875723"/>
            <a:ext cx="15481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٢ × ٤ =</a:t>
            </a:r>
            <a:endParaRPr lang="ar-SA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553303" y="2394857"/>
            <a:ext cx="101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899163" y="1481177"/>
            <a:ext cx="154816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٣ </a:t>
            </a:r>
            <a:r>
              <a:rPr lang="ar-SA" sz="2800" dirty="0"/>
              <a:t>× </a:t>
            </a:r>
            <a:r>
              <a:rPr lang="ar-SA" sz="2800" dirty="0" smtClean="0"/>
              <a:t>٤ =     </a:t>
            </a:r>
            <a:endParaRPr lang="ar-SA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9913915" y="2045514"/>
            <a:ext cx="156557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٤ </a:t>
            </a:r>
            <a:r>
              <a:rPr lang="ar-SA" sz="2800" dirty="0"/>
              <a:t>× </a:t>
            </a:r>
            <a:r>
              <a:rPr lang="ar-SA" sz="2800" dirty="0" smtClean="0"/>
              <a:t>٤ </a:t>
            </a:r>
            <a:r>
              <a:rPr lang="ar-SA" sz="2800" dirty="0"/>
              <a:t>= </a:t>
            </a:r>
            <a:r>
              <a:rPr lang="ar-SA" sz="2800" dirty="0" smtClean="0"/>
              <a:t>  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15" name="TextBox 14"/>
          <p:cNvSpPr txBox="1"/>
          <p:nvPr/>
        </p:nvSpPr>
        <p:spPr>
          <a:xfrm>
            <a:off x="2444710" y="298737"/>
            <a:ext cx="6345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 smtClean="0">
                <a:solidFill>
                  <a:srgbClr val="FFFF00"/>
                </a:solidFill>
              </a:rPr>
              <a:t>تعرفنا سابقا على إيجاد المضاعفات بالضرب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22622" y="2605404"/>
            <a:ext cx="155687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٥ </a:t>
            </a:r>
            <a:r>
              <a:rPr lang="ar-SA" sz="2800" dirty="0"/>
              <a:t>× </a:t>
            </a:r>
            <a:r>
              <a:rPr lang="ar-SA" sz="2800" dirty="0" smtClean="0"/>
              <a:t>٤ </a:t>
            </a:r>
            <a:r>
              <a:rPr lang="ar-SA" sz="2800" dirty="0"/>
              <a:t>= </a:t>
            </a:r>
            <a:r>
              <a:rPr lang="ar-SA" sz="2800" dirty="0" smtClean="0"/>
              <a:t>   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18" name="TextBox 17"/>
          <p:cNvSpPr txBox="1"/>
          <p:nvPr/>
        </p:nvSpPr>
        <p:spPr>
          <a:xfrm>
            <a:off x="9922622" y="3193726"/>
            <a:ext cx="155687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/>
              <a:t>٦</a:t>
            </a:r>
            <a:r>
              <a:rPr lang="ar-SA" sz="2800" dirty="0" smtClean="0"/>
              <a:t> </a:t>
            </a:r>
            <a:r>
              <a:rPr lang="ar-SA" sz="2800" dirty="0"/>
              <a:t>× </a:t>
            </a:r>
            <a:r>
              <a:rPr lang="ar-SA" sz="2800" dirty="0" smtClean="0"/>
              <a:t>٤ </a:t>
            </a:r>
            <a:r>
              <a:rPr lang="ar-SA" sz="2800" dirty="0"/>
              <a:t>= </a:t>
            </a:r>
            <a:r>
              <a:rPr lang="ar-SA" sz="2800" dirty="0" smtClean="0"/>
              <a:t>   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19" name="TextBox 18"/>
          <p:cNvSpPr txBox="1"/>
          <p:nvPr/>
        </p:nvSpPr>
        <p:spPr>
          <a:xfrm>
            <a:off x="9894808" y="4395740"/>
            <a:ext cx="155687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٨ </a:t>
            </a:r>
            <a:r>
              <a:rPr lang="ar-SA" sz="2800" dirty="0"/>
              <a:t>× </a:t>
            </a:r>
            <a:r>
              <a:rPr lang="ar-SA" sz="2800" dirty="0" smtClean="0"/>
              <a:t>٤ =  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20" name="TextBox 19"/>
          <p:cNvSpPr txBox="1"/>
          <p:nvPr/>
        </p:nvSpPr>
        <p:spPr>
          <a:xfrm>
            <a:off x="9922622" y="3790286"/>
            <a:ext cx="155687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٧ </a:t>
            </a:r>
            <a:r>
              <a:rPr lang="ar-SA" sz="2800" dirty="0"/>
              <a:t>× </a:t>
            </a:r>
            <a:r>
              <a:rPr lang="ar-SA" sz="2800" dirty="0" smtClean="0"/>
              <a:t>٤ </a:t>
            </a:r>
            <a:r>
              <a:rPr lang="ar-SA" sz="2800" dirty="0"/>
              <a:t>= </a:t>
            </a:r>
            <a:r>
              <a:rPr lang="ar-SA" sz="2800" dirty="0" smtClean="0"/>
              <a:t>   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21" name="TextBox 20"/>
          <p:cNvSpPr txBox="1"/>
          <p:nvPr/>
        </p:nvSpPr>
        <p:spPr>
          <a:xfrm>
            <a:off x="9882269" y="4984062"/>
            <a:ext cx="155687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٩ </a:t>
            </a:r>
            <a:r>
              <a:rPr lang="ar-SA" sz="2800" dirty="0"/>
              <a:t>× </a:t>
            </a:r>
            <a:r>
              <a:rPr lang="ar-SA" sz="2800" dirty="0" smtClean="0"/>
              <a:t>٤ </a:t>
            </a:r>
            <a:r>
              <a:rPr lang="ar-SA" sz="2800" dirty="0"/>
              <a:t>= </a:t>
            </a:r>
            <a:r>
              <a:rPr lang="ar-SA" sz="2800" dirty="0" smtClean="0"/>
              <a:t>  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22" name="Oval 21"/>
          <p:cNvSpPr/>
          <p:nvPr/>
        </p:nvSpPr>
        <p:spPr>
          <a:xfrm>
            <a:off x="7010400" y="3038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972320" y="802134"/>
            <a:ext cx="889348" cy="57542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٨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9" name="Flowchart: Alternate Process 28"/>
          <p:cNvSpPr/>
          <p:nvPr/>
        </p:nvSpPr>
        <p:spPr>
          <a:xfrm>
            <a:off x="6620624" y="4252261"/>
            <a:ext cx="1735848" cy="58118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dirty="0" smtClean="0"/>
              <a:t>مضاعفات العدد ٤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4798423" y="806097"/>
            <a:ext cx="154359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/>
              <a:t>٢</a:t>
            </a:r>
            <a:r>
              <a:rPr lang="ar-SA" sz="2800" dirty="0" smtClean="0"/>
              <a:t> × </a:t>
            </a:r>
            <a:r>
              <a:rPr lang="ar-SA" sz="2800" dirty="0"/>
              <a:t>٨</a:t>
            </a:r>
            <a:r>
              <a:rPr lang="ar-SA" sz="2800" dirty="0" smtClean="0"/>
              <a:t> =</a:t>
            </a:r>
            <a:endParaRPr lang="ar-SA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4785359" y="1382323"/>
            <a:ext cx="154359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٣ × ٨ =</a:t>
            </a:r>
            <a:endParaRPr lang="ar-SA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4798421" y="4874120"/>
            <a:ext cx="149562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٩ × ٨ =</a:t>
            </a:r>
            <a:endParaRPr lang="ar-SA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4798422" y="3128305"/>
            <a:ext cx="151746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/>
              <a:t>٦</a:t>
            </a:r>
            <a:r>
              <a:rPr lang="ar-SA" sz="2800" dirty="0" smtClean="0"/>
              <a:t> × ٨ =</a:t>
            </a:r>
            <a:endParaRPr lang="ar-SA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4798422" y="2516506"/>
            <a:ext cx="152345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٥ × ٨ =</a:t>
            </a:r>
            <a:endParaRPr lang="ar-SA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4798423" y="1967005"/>
            <a:ext cx="154359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٤ × ٨ =</a:t>
            </a:r>
            <a:endParaRPr lang="ar-SA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4798422" y="3703695"/>
            <a:ext cx="150113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/>
              <a:t>٧</a:t>
            </a:r>
            <a:r>
              <a:rPr lang="ar-SA" sz="2800" dirty="0" smtClean="0"/>
              <a:t> × ٨ =</a:t>
            </a:r>
            <a:endParaRPr lang="ar-SA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4798422" y="4291693"/>
            <a:ext cx="1501136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٨ × ٨ =</a:t>
            </a:r>
            <a:endParaRPr lang="ar-SA" dirty="0" smtClean="0"/>
          </a:p>
        </p:txBody>
      </p:sp>
      <p:sp>
        <p:nvSpPr>
          <p:cNvPr id="41" name="Flowchart: Alternate Process 40"/>
          <p:cNvSpPr/>
          <p:nvPr/>
        </p:nvSpPr>
        <p:spPr>
          <a:xfrm>
            <a:off x="689653" y="4173530"/>
            <a:ext cx="1755057" cy="58118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dirty="0" smtClean="0"/>
              <a:t>مضاعفات العدد ٨</a:t>
            </a:r>
            <a:endParaRPr lang="en-US" sz="2000" dirty="0"/>
          </a:p>
        </p:txBody>
      </p:sp>
      <p:sp>
        <p:nvSpPr>
          <p:cNvPr id="45" name="Oval 44"/>
          <p:cNvSpPr/>
          <p:nvPr/>
        </p:nvSpPr>
        <p:spPr>
          <a:xfrm>
            <a:off x="8972319" y="1411650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١٢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8942234" y="3180806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٢٤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8965787" y="2584876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٢٠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8979050" y="3780534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٢٨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8946999" y="4949606"/>
            <a:ext cx="889348" cy="5576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٣٦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8965787" y="2019047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١٦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8942234" y="4357474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٣٢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856828" y="707334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١٦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3909073" y="3084763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٤٨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3810641" y="1346404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٢٤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810641" y="1878262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٣٢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3869189" y="2442314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٤٠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881962" y="3703695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٥٦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854849" y="4312586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٦٤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3845847" y="4915150"/>
            <a:ext cx="889348" cy="5921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2060"/>
                </a:solidFill>
              </a:rPr>
              <a:t>٧٢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Arc 6"/>
          <p:cNvSpPr/>
          <p:nvPr/>
        </p:nvSpPr>
        <p:spPr>
          <a:xfrm>
            <a:off x="8653269" y="409303"/>
            <a:ext cx="1577249" cy="5286103"/>
          </a:xfrm>
          <a:prstGeom prst="arc">
            <a:avLst>
              <a:gd name="adj1" fmla="val 1295528"/>
              <a:gd name="adj2" fmla="val 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/>
          <p:cNvSpPr/>
          <p:nvPr/>
        </p:nvSpPr>
        <p:spPr>
          <a:xfrm>
            <a:off x="3419764" y="609600"/>
            <a:ext cx="1621230" cy="5155474"/>
          </a:xfrm>
          <a:prstGeom prst="arc">
            <a:avLst>
              <a:gd name="adj1" fmla="val 1295528"/>
              <a:gd name="adj2" fmla="val 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039935" y="3352432"/>
            <a:ext cx="1312291" cy="7927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7675747" y="3305931"/>
            <a:ext cx="959114" cy="8639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64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7" grpId="0" animBg="1"/>
      <p:bldP spid="6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9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0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4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712"/>
            <a:ext cx="12192000" cy="6858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07" y="338203"/>
            <a:ext cx="5649238" cy="461501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51770" y="463463"/>
            <a:ext cx="48872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هيا يا أحبائي نكمل الجدول أولا:</a:t>
            </a:r>
            <a:endParaRPr lang="ar-SA" sz="36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9945666" y="3569918"/>
            <a:ext cx="33820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9" name="مربع نص 38"/>
          <p:cNvSpPr txBox="1"/>
          <p:nvPr/>
        </p:nvSpPr>
        <p:spPr>
          <a:xfrm>
            <a:off x="9820405" y="3810000"/>
            <a:ext cx="47807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10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9820405" y="4400810"/>
            <a:ext cx="4926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14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1" name="مربع نص 40"/>
          <p:cNvSpPr txBox="1"/>
          <p:nvPr/>
        </p:nvSpPr>
        <p:spPr>
          <a:xfrm>
            <a:off x="9820405" y="4125238"/>
            <a:ext cx="4926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12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9006214" y="3521902"/>
            <a:ext cx="4405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12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9020828" y="3837140"/>
            <a:ext cx="4405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15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4" name="مربع نص 43"/>
          <p:cNvSpPr txBox="1"/>
          <p:nvPr/>
        </p:nvSpPr>
        <p:spPr>
          <a:xfrm>
            <a:off x="9045880" y="4150290"/>
            <a:ext cx="4405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18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9070932" y="4425862"/>
            <a:ext cx="4405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21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6" name="مربع نص 45"/>
          <p:cNvSpPr txBox="1"/>
          <p:nvPr/>
        </p:nvSpPr>
        <p:spPr>
          <a:xfrm>
            <a:off x="8206638" y="3523990"/>
            <a:ext cx="4405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20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8206638" y="3812088"/>
            <a:ext cx="4405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25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8206638" y="4075134"/>
            <a:ext cx="4405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30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9" name="مربع نص 48"/>
          <p:cNvSpPr txBox="1"/>
          <p:nvPr/>
        </p:nvSpPr>
        <p:spPr>
          <a:xfrm>
            <a:off x="8206638" y="4363232"/>
            <a:ext cx="4405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35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152395" y="1478071"/>
            <a:ext cx="463463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نلاحظ أن فاطمة جمعت مضاعفات العدد 2 من الصدف</a:t>
            </a:r>
            <a:endParaRPr lang="ar-SA" sz="4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0" name="مربع نص 49"/>
          <p:cNvSpPr txBox="1"/>
          <p:nvPr/>
        </p:nvSpPr>
        <p:spPr>
          <a:xfrm>
            <a:off x="1104379" y="2745285"/>
            <a:ext cx="463463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نلاحظ أن إيمان جمعت مضاعفات العدد 3 من الصدف</a:t>
            </a:r>
            <a:endParaRPr lang="ar-SA" sz="4000" b="1" dirty="0">
              <a:solidFill>
                <a:srgbClr val="00B0F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1" name="مربع نص 50"/>
          <p:cNvSpPr txBox="1"/>
          <p:nvPr/>
        </p:nvSpPr>
        <p:spPr>
          <a:xfrm>
            <a:off x="1194149" y="3974921"/>
            <a:ext cx="463463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نلاحظ أن سعيد جمع مضاعفات العدد 5 من الصدف</a:t>
            </a:r>
            <a:endParaRPr lang="ar-SA" sz="40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984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6" grpId="0"/>
      <p:bldP spid="50" grpId="0"/>
      <p:bldP spid="5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712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381" y="1248640"/>
            <a:ext cx="1149166" cy="1267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756" y="1248641"/>
            <a:ext cx="1149166" cy="12676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18" y="1248647"/>
            <a:ext cx="1149166" cy="12676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1102" y="3584427"/>
            <a:ext cx="1597994" cy="12510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929" y="3578836"/>
            <a:ext cx="1597994" cy="12510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393" y="3578836"/>
            <a:ext cx="1597994" cy="12510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57" y="3578835"/>
            <a:ext cx="1597994" cy="1251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320" y="3578836"/>
            <a:ext cx="1597994" cy="12510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751" y="3584426"/>
            <a:ext cx="1597994" cy="12510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68705" y="449457"/>
            <a:ext cx="335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 smtClean="0">
                <a:solidFill>
                  <a:srgbClr val="FFFF00"/>
                </a:solidFill>
              </a:rPr>
              <a:t>مضاعفات العدد ٦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45831" y="2772031"/>
            <a:ext cx="335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 smtClean="0">
                <a:solidFill>
                  <a:srgbClr val="FFFF00"/>
                </a:solidFill>
              </a:rPr>
              <a:t>مضاعفات العدد ٧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06173" y="1600219"/>
            <a:ext cx="708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002060"/>
                </a:solidFill>
              </a:rPr>
              <a:t>٢٤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98059" y="1585738"/>
            <a:ext cx="704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002060"/>
                </a:solidFill>
              </a:rPr>
              <a:t>٣٠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93762" y="1590074"/>
            <a:ext cx="708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002060"/>
                </a:solidFill>
              </a:rPr>
              <a:t>٣٦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48376" y="3732727"/>
            <a:ext cx="70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2060"/>
                </a:solidFill>
              </a:rPr>
              <a:t>٧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01410" y="3732726"/>
            <a:ext cx="70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2060"/>
                </a:solidFill>
              </a:rPr>
              <a:t>١٤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45235" y="3692013"/>
            <a:ext cx="70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2060"/>
                </a:solidFill>
              </a:rPr>
              <a:t>٢١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55721" y="3652503"/>
            <a:ext cx="70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2060"/>
                </a:solidFill>
              </a:rPr>
              <a:t>٢٨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01893" y="3692014"/>
            <a:ext cx="70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2060"/>
                </a:solidFill>
              </a:rPr>
              <a:t>٣٥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87569" y="3742329"/>
            <a:ext cx="70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2060"/>
                </a:solidFill>
              </a:rPr>
              <a:t>٤٩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548" y="1289984"/>
            <a:ext cx="1149166" cy="12676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414" y="1248642"/>
            <a:ext cx="1149166" cy="126763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665" y="1248641"/>
            <a:ext cx="1149166" cy="126763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732207" y="1600220"/>
            <a:ext cx="708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002060"/>
                </a:solidFill>
              </a:rPr>
              <a:t>١٨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85390" y="1600219"/>
            <a:ext cx="708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002060"/>
                </a:solidFill>
              </a:rPr>
              <a:t>١٢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243965" y="1586733"/>
            <a:ext cx="708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002060"/>
                </a:solidFill>
              </a:rPr>
              <a:t>٦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9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6" grpId="0"/>
      <p:bldP spid="37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712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954059" y="450937"/>
            <a:ext cx="912312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هيا يا أحبائي نجد المضاعف الخامس للعدد 4</a:t>
            </a:r>
            <a:endParaRPr lang="ar-SA" sz="54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189973" y="1628384"/>
            <a:ext cx="969514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48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المضاعف الخامس للعدد 4</a:t>
            </a:r>
            <a:endParaRPr lang="ar-SA" sz="4800" b="1" dirty="0">
              <a:solidFill>
                <a:srgbClr val="00B0F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1004171" y="2331928"/>
            <a:ext cx="969514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48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5 × 4 = 20 </a:t>
            </a:r>
            <a:endParaRPr lang="ar-SA" sz="4800" b="1" dirty="0">
              <a:solidFill>
                <a:srgbClr val="00B0F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342373" y="3734844"/>
            <a:ext cx="969514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48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المضاعف الثالث للعدد 8</a:t>
            </a:r>
            <a:endParaRPr lang="ar-SA" sz="48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1156571" y="4438388"/>
            <a:ext cx="969514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48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3 × 8 = 24 </a:t>
            </a:r>
            <a:endParaRPr lang="ar-SA" sz="48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6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1" grpId="0"/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67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52" y="1608929"/>
            <a:ext cx="11173096" cy="2993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32713" y="2696472"/>
            <a:ext cx="675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7030A0"/>
                </a:solidFill>
              </a:rPr>
              <a:t>١٦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4013" y="2729752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7030A0"/>
                </a:solidFill>
              </a:rPr>
              <a:t>٢٤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1120" y="2729753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7030A0"/>
                </a:solidFill>
              </a:rPr>
              <a:t>٣٢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1570" y="2729751"/>
            <a:ext cx="72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7030A0"/>
                </a:solidFill>
              </a:rPr>
              <a:t>٤٠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8677" y="2729751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7030A0"/>
                </a:solidFill>
              </a:rPr>
              <a:t>٤٨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5830" y="2696471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7030A0"/>
                </a:solidFill>
              </a:rPr>
              <a:t>٥٦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82937" y="2696470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7030A0"/>
                </a:solidFill>
              </a:rPr>
              <a:t>٦٤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8720" y="2696469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7030A0"/>
                </a:solidFill>
              </a:rPr>
              <a:t>٧٢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9845" y="2696468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7030A0"/>
                </a:solidFill>
              </a:rPr>
              <a:t>٨٠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32713" y="3661598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7030A0"/>
                </a:solidFill>
              </a:rPr>
              <a:t>٢٢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8293" y="3635210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7030A0"/>
                </a:solidFill>
              </a:rPr>
              <a:t>٣٣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4589" y="3657094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7030A0"/>
                </a:solidFill>
              </a:rPr>
              <a:t>٤٤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0169" y="3635210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7030A0"/>
                </a:solidFill>
              </a:rPr>
              <a:t>٥٥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8677" y="3688469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7030A0"/>
                </a:solidFill>
              </a:rPr>
              <a:t>٦٦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04001" y="3670541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7030A0"/>
                </a:solidFill>
              </a:rPr>
              <a:t>٧٧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9680" y="3662864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7030A0"/>
                </a:solidFill>
              </a:rPr>
              <a:t>٨٨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96983" y="3639692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7030A0"/>
                </a:solidFill>
              </a:rPr>
              <a:t>٩٩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424" y="3665553"/>
            <a:ext cx="98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7030A0"/>
                </a:solidFill>
              </a:rPr>
              <a:t>١١٠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69" y="-258374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48" y="1311257"/>
            <a:ext cx="9753600" cy="3267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65258" y="1706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7586" y="2507170"/>
            <a:ext cx="79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0070C0"/>
                </a:solidFill>
              </a:rPr>
              <a:t>٥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148" y="4640252"/>
            <a:ext cx="975360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80073" y="5048856"/>
            <a:ext cx="110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C00000"/>
                </a:solidFill>
              </a:rPr>
              <a:t>٥٤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مربع نص 3"/>
          <p:cNvSpPr txBox="1"/>
          <p:nvPr/>
        </p:nvSpPr>
        <p:spPr>
          <a:xfrm>
            <a:off x="6577145" y="189411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38606" y="2535300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0070C0"/>
                </a:solidFill>
              </a:rPr>
              <a:t>١٠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9626" y="2568726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0070C0"/>
                </a:solidFill>
              </a:rPr>
              <a:t>١٥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3948" y="2535300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0070C0"/>
                </a:solidFill>
              </a:rPr>
              <a:t>٢٠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1361" y="2507170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0070C0"/>
                </a:solidFill>
              </a:rPr>
              <a:t>٢٥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9290" y="2545460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0070C0"/>
                </a:solidFill>
              </a:rPr>
              <a:t>٣٠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3612" y="2535299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0070C0"/>
                </a:solidFill>
              </a:rPr>
              <a:t>٣٥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71382" y="2508124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0070C0"/>
                </a:solidFill>
              </a:rPr>
              <a:t>٤٠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33068" y="3853717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0070C0"/>
                </a:solidFill>
              </a:rPr>
              <a:t>٢١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67187" y="3853716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0070C0"/>
                </a:solidFill>
              </a:rPr>
              <a:t>٢٨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61436" y="3853715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0070C0"/>
                </a:solidFill>
              </a:rPr>
              <a:t>٣٥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27905" y="3875297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0070C0"/>
                </a:solidFill>
              </a:rPr>
              <a:t>٤٢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9804" y="3853714"/>
            <a:ext cx="75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 </a:t>
            </a:r>
            <a:r>
              <a:rPr lang="ar-SA" sz="3200" dirty="0" smtClean="0">
                <a:solidFill>
                  <a:srgbClr val="0070C0"/>
                </a:solidFill>
              </a:rPr>
              <a:t>٤٩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5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735688"/>
            <a:ext cx="6705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40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هيّا يا أحبابي نتأمل السؤال  التالي: </a:t>
            </a:r>
            <a:endParaRPr lang="en-US" sz="24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24" y="1516108"/>
            <a:ext cx="11260182" cy="4736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4560" y="3596640"/>
            <a:ext cx="122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٢٠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8148" y="4689509"/>
            <a:ext cx="122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>
                <a:solidFill>
                  <a:srgbClr val="C00000"/>
                </a:solidFill>
              </a:rPr>
              <a:t>٤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0045" y="3979872"/>
            <a:ext cx="122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>
                <a:solidFill>
                  <a:srgbClr val="C00000"/>
                </a:solidFill>
              </a:rPr>
              <a:t>٦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9075" y="3979872"/>
            <a:ext cx="122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>
                <a:solidFill>
                  <a:srgbClr val="C00000"/>
                </a:solidFill>
              </a:rPr>
              <a:t>٤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2514" y="5407856"/>
            <a:ext cx="122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>
                <a:solidFill>
                  <a:srgbClr val="C00000"/>
                </a:solidFill>
              </a:rPr>
              <a:t>١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1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4595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866064"/>
              </p:ext>
            </p:extLst>
          </p:nvPr>
        </p:nvGraphicFramePr>
        <p:xfrm>
          <a:off x="966651" y="660911"/>
          <a:ext cx="9771018" cy="5496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Presentation" r:id="rId7" imgW="5617415" imgH="3157714" progId="PowerPoint.Show.12">
                  <p:embed/>
                </p:oleObj>
              </mc:Choice>
              <mc:Fallback>
                <p:oleObj name="Presentation" r:id="rId7" imgW="5617415" imgH="3157714" progId="PowerPoint.Show.12">
                  <p:embed/>
                  <p:pic>
                    <p:nvPicPr>
                      <p:cNvPr id="4" name="Object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66651" y="660911"/>
                        <a:ext cx="9771018" cy="5496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3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429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1661" y="2967335"/>
            <a:ext cx="360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</a:rPr>
              <a:t>مضاعفات العدد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60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449143" y="2598519"/>
            <a:ext cx="32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hlinkClick r:id="rId3"/>
              </a:rPr>
              <a:t>مضاعفات الأعداد</a:t>
            </a:r>
            <a:endParaRPr lang="en-US" sz="3200" dirty="0"/>
          </a:p>
        </p:txBody>
      </p:sp>
      <p:sp>
        <p:nvSpPr>
          <p:cNvPr id="6" name="Left Arrow 5"/>
          <p:cNvSpPr/>
          <p:nvPr/>
        </p:nvSpPr>
        <p:spPr>
          <a:xfrm>
            <a:off x="5832764" y="2587549"/>
            <a:ext cx="2050473" cy="7558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780281" y="132066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 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81125"/>
            <a:ext cx="9394943" cy="5476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5726" y="5103222"/>
            <a:ext cx="6879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C00000"/>
                </a:solidFill>
              </a:rPr>
              <a:t>.      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097" y="5626442"/>
            <a:ext cx="404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>
                <a:solidFill>
                  <a:srgbClr val="C00000"/>
                </a:solidFill>
              </a:rPr>
              <a:t>.   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60"/>
            <a:ext cx="12191995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369148" y="1661049"/>
            <a:ext cx="15712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الهدف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2071" y="2693797"/>
            <a:ext cx="78678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يعبّر الطالب عن مضاعفات عدد معطى </a:t>
            </a:r>
          </a:p>
          <a:p>
            <a:pPr algn="ctr"/>
            <a:r>
              <a:rPr lang="ar-SA" sz="4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باستخدام الضرب</a:t>
            </a:r>
            <a:endParaRPr lang="en-US" sz="4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9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424656"/>
              </p:ext>
            </p:extLst>
          </p:nvPr>
        </p:nvGraphicFramePr>
        <p:xfrm>
          <a:off x="285269" y="494522"/>
          <a:ext cx="11611262" cy="5623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Presentation" r:id="rId5" imgW="3733929" imgH="2100110" progId="PowerPoint.Show.12">
                  <p:embed/>
                </p:oleObj>
              </mc:Choice>
              <mc:Fallback>
                <p:oleObj name="Presentation" r:id="rId5" imgW="3733929" imgH="210011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5269" y="494522"/>
                        <a:ext cx="11611262" cy="5623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" y="-60584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03629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8014" y="4976725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520086" y="1228229"/>
            <a:ext cx="1729821" cy="13281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6-Point Star 15"/>
          <p:cNvSpPr/>
          <p:nvPr/>
        </p:nvSpPr>
        <p:spPr>
          <a:xfrm>
            <a:off x="10474949" y="1270499"/>
            <a:ext cx="499813" cy="58194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6-Point Star 16"/>
          <p:cNvSpPr/>
          <p:nvPr/>
        </p:nvSpPr>
        <p:spPr>
          <a:xfrm>
            <a:off x="9700964" y="1259972"/>
            <a:ext cx="498840" cy="58026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6-Point Star 17"/>
          <p:cNvSpPr/>
          <p:nvPr/>
        </p:nvSpPr>
        <p:spPr>
          <a:xfrm>
            <a:off x="9699138" y="1906294"/>
            <a:ext cx="499813" cy="49234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6-Point Star 18"/>
          <p:cNvSpPr/>
          <p:nvPr/>
        </p:nvSpPr>
        <p:spPr>
          <a:xfrm>
            <a:off x="10493238" y="1852445"/>
            <a:ext cx="560034" cy="568697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685052" y="426146"/>
            <a:ext cx="6789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bg1"/>
                </a:solidFill>
                <a:cs typeface="+mj-cs"/>
              </a:rPr>
              <a:t>أُعبّر بجملة ضرب عما يلي : </a:t>
            </a:r>
            <a:endParaRPr lang="en-US" sz="40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252702" y="1239387"/>
            <a:ext cx="1729821" cy="1343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6-Point Star 23"/>
          <p:cNvSpPr/>
          <p:nvPr/>
        </p:nvSpPr>
        <p:spPr>
          <a:xfrm>
            <a:off x="7447394" y="1929936"/>
            <a:ext cx="498840" cy="58026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6-Point Star 24"/>
          <p:cNvSpPr/>
          <p:nvPr/>
        </p:nvSpPr>
        <p:spPr>
          <a:xfrm>
            <a:off x="8297634" y="2017609"/>
            <a:ext cx="498840" cy="58026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6-Point Star 25"/>
          <p:cNvSpPr/>
          <p:nvPr/>
        </p:nvSpPr>
        <p:spPr>
          <a:xfrm>
            <a:off x="8307931" y="1350007"/>
            <a:ext cx="498840" cy="58026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6-Point Star 26"/>
          <p:cNvSpPr/>
          <p:nvPr/>
        </p:nvSpPr>
        <p:spPr>
          <a:xfrm>
            <a:off x="7447394" y="1272179"/>
            <a:ext cx="498840" cy="58026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Callout 27"/>
          <p:cNvSpPr/>
          <p:nvPr/>
        </p:nvSpPr>
        <p:spPr>
          <a:xfrm>
            <a:off x="9699138" y="2651137"/>
            <a:ext cx="1866499" cy="1498095"/>
          </a:xfrm>
          <a:prstGeom prst="cloudCallout">
            <a:avLst>
              <a:gd name="adj1" fmla="val -24983"/>
              <a:gd name="adj2" fmla="val 6249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/>
          <p:cNvSpPr/>
          <p:nvPr/>
        </p:nvSpPr>
        <p:spPr>
          <a:xfrm>
            <a:off x="11048779" y="2853051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/>
          <p:cNvSpPr/>
          <p:nvPr/>
        </p:nvSpPr>
        <p:spPr>
          <a:xfrm>
            <a:off x="10570767" y="3368416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miley Face 30"/>
          <p:cNvSpPr/>
          <p:nvPr/>
        </p:nvSpPr>
        <p:spPr>
          <a:xfrm>
            <a:off x="10117231" y="3416609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iley Face 32"/>
          <p:cNvSpPr/>
          <p:nvPr/>
        </p:nvSpPr>
        <p:spPr>
          <a:xfrm>
            <a:off x="10589668" y="2849212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9985059" y="2967335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11035298" y="3355158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Callout 35"/>
          <p:cNvSpPr/>
          <p:nvPr/>
        </p:nvSpPr>
        <p:spPr>
          <a:xfrm>
            <a:off x="7567771" y="2742704"/>
            <a:ext cx="1860664" cy="1451368"/>
          </a:xfrm>
          <a:prstGeom prst="cloudCallout">
            <a:avLst>
              <a:gd name="adj1" fmla="val -23033"/>
              <a:gd name="adj2" fmla="val 623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Callout 36"/>
          <p:cNvSpPr/>
          <p:nvPr/>
        </p:nvSpPr>
        <p:spPr>
          <a:xfrm>
            <a:off x="5221227" y="2653244"/>
            <a:ext cx="1827172" cy="1444882"/>
          </a:xfrm>
          <a:prstGeom prst="cloudCallout">
            <a:avLst>
              <a:gd name="adj1" fmla="val -17959"/>
              <a:gd name="adj2" fmla="val 6281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8893835" y="3016684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iley Face 38"/>
          <p:cNvSpPr/>
          <p:nvPr/>
        </p:nvSpPr>
        <p:spPr>
          <a:xfrm>
            <a:off x="8847625" y="3548018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8033145" y="2959786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iley Face 40"/>
          <p:cNvSpPr/>
          <p:nvPr/>
        </p:nvSpPr>
        <p:spPr>
          <a:xfrm>
            <a:off x="8465816" y="2968823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miley Face 41"/>
          <p:cNvSpPr/>
          <p:nvPr/>
        </p:nvSpPr>
        <p:spPr>
          <a:xfrm>
            <a:off x="6580152" y="2911300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miley Face 42"/>
          <p:cNvSpPr/>
          <p:nvPr/>
        </p:nvSpPr>
        <p:spPr>
          <a:xfrm>
            <a:off x="7964576" y="3438539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8424999" y="3466527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miley Face 44"/>
          <p:cNvSpPr/>
          <p:nvPr/>
        </p:nvSpPr>
        <p:spPr>
          <a:xfrm>
            <a:off x="5864601" y="3487705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miley Face 45"/>
          <p:cNvSpPr/>
          <p:nvPr/>
        </p:nvSpPr>
        <p:spPr>
          <a:xfrm>
            <a:off x="5579403" y="2930586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miley Face 46"/>
          <p:cNvSpPr/>
          <p:nvPr/>
        </p:nvSpPr>
        <p:spPr>
          <a:xfrm>
            <a:off x="6261109" y="3375685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miley Face 47"/>
          <p:cNvSpPr/>
          <p:nvPr/>
        </p:nvSpPr>
        <p:spPr>
          <a:xfrm>
            <a:off x="6079777" y="2914134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5485442" y="3476786"/>
            <a:ext cx="306074" cy="42185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217437" y="1503280"/>
            <a:ext cx="2741838" cy="7124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SA" sz="2800" dirty="0" smtClean="0">
                <a:solidFill>
                  <a:srgbClr val="00B050"/>
                </a:solidFill>
              </a:rPr>
              <a:t>  </a:t>
            </a:r>
            <a:r>
              <a:rPr lang="ar-SA" sz="4000" dirty="0" smtClean="0">
                <a:solidFill>
                  <a:srgbClr val="00B050"/>
                </a:solidFill>
              </a:rPr>
              <a:t>٢</a:t>
            </a:r>
            <a:r>
              <a:rPr lang="ar-SA" sz="2800" dirty="0" smtClean="0">
                <a:solidFill>
                  <a:srgbClr val="00B050"/>
                </a:solidFill>
              </a:rPr>
              <a:t>    </a:t>
            </a:r>
            <a:r>
              <a:rPr lang="ar-SA" sz="4400" dirty="0" smtClean="0">
                <a:solidFill>
                  <a:srgbClr val="00B050"/>
                </a:solidFill>
              </a:rPr>
              <a:t>× ٤  =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829162" y="2989994"/>
            <a:ext cx="2179952" cy="6335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SA" sz="3600" dirty="0" smtClean="0">
                <a:solidFill>
                  <a:srgbClr val="00B0F0"/>
                </a:solidFill>
              </a:rPr>
              <a:t>٣   × ٦   =</a:t>
            </a:r>
            <a:endParaRPr lang="en-US" sz="3600" dirty="0"/>
          </a:p>
        </p:txBody>
      </p:sp>
      <p:sp>
        <p:nvSpPr>
          <p:cNvPr id="58" name="Rectangle 57"/>
          <p:cNvSpPr/>
          <p:nvPr/>
        </p:nvSpPr>
        <p:spPr>
          <a:xfrm>
            <a:off x="5485441" y="4426575"/>
            <a:ext cx="5967991" cy="7499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SA" sz="2400" dirty="0"/>
              <a:t> </a:t>
            </a:r>
            <a:r>
              <a:rPr lang="ar-SA" sz="2400" dirty="0" smtClean="0"/>
              <a:t> </a:t>
            </a:r>
            <a:r>
              <a:rPr lang="ar-SA" sz="3600" dirty="0" smtClean="0">
                <a:cs typeface="+mj-cs"/>
              </a:rPr>
              <a:t>١١+ ١١+ ١١+ ١١ + ١١ + ١١</a:t>
            </a:r>
            <a:r>
              <a:rPr lang="ar-SA" sz="2800" dirty="0" smtClean="0"/>
              <a:t> </a:t>
            </a:r>
            <a:r>
              <a:rPr lang="ar-SA" sz="4400" dirty="0" smtClean="0"/>
              <a:t>=  </a:t>
            </a:r>
            <a:endParaRPr lang="ar-SA" sz="4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65918" y="4464712"/>
            <a:ext cx="2919523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3600" dirty="0" smtClean="0">
                <a:solidFill>
                  <a:srgbClr val="C00000"/>
                </a:solidFill>
              </a:rPr>
              <a:t>٦ × ١١ = ٦٦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3721" y="5365102"/>
            <a:ext cx="2246781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>
                <a:solidFill>
                  <a:srgbClr val="00B050"/>
                </a:solidFill>
              </a:rPr>
              <a:t> </a:t>
            </a:r>
            <a:r>
              <a:rPr lang="ar-SA" sz="2800" dirty="0" smtClean="0">
                <a:solidFill>
                  <a:srgbClr val="00B050"/>
                </a:solidFill>
              </a:rPr>
              <a:t> </a:t>
            </a:r>
            <a:r>
              <a:rPr lang="ar-SA" sz="3600" dirty="0" smtClean="0">
                <a:solidFill>
                  <a:schemeClr val="tx1"/>
                </a:solidFill>
              </a:rPr>
              <a:t>٣ × ٣ = ٩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1070" y="1509930"/>
            <a:ext cx="1026367" cy="6744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٨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4271" y="2959786"/>
            <a:ext cx="974891" cy="681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</a:rPr>
              <a:t>١٨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9087" y="5376668"/>
            <a:ext cx="299152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4000" dirty="0"/>
              <a:t>٣ + ٣+٣ =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4" grpId="0" animBg="1"/>
      <p:bldP spid="55" grpId="0" animBg="1"/>
      <p:bldP spid="58" grpId="0" animBg="1"/>
      <p:bldP spid="4" grpId="0" animBg="1"/>
      <p:bldP spid="50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2251</TotalTime>
  <Words>607</Words>
  <Application>Microsoft Office PowerPoint</Application>
  <PresentationFormat>Personnalisé</PresentationFormat>
  <Paragraphs>257</Paragraphs>
  <Slides>42</Slides>
  <Notes>0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4" baseType="lpstr">
      <vt:lpstr>Office Theme</vt:lpstr>
      <vt:lpstr>Presentation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رياضيات الصف الرابع مضاعفات الأعداد الفصل الثاني الوحدة السابعة</dc:title>
  <dc:subject>عرض بوربوينت رياضيات الصف الرابع مضاعفات الأعداد الفصل الثاني الوحدة السابعة</dc:subject>
  <dc:creator>الملتقى التربوي</dc:creator>
  <cp:keywords>رياضيات; الصف الرابع; الفصل الثاني; عرض بوربوينت</cp:keywords>
  <dc:description>عرض بوربوينت رياضيات الصف الرابع الفصل الثاني الوحدة السابعة مضاعفات الأعداد</dc:description>
  <cp:lastModifiedBy>HDNL2GSR557</cp:lastModifiedBy>
  <cp:revision>157</cp:revision>
  <dcterms:created xsi:type="dcterms:W3CDTF">2021-03-08T04:44:21Z</dcterms:created>
  <dcterms:modified xsi:type="dcterms:W3CDTF">2021-03-09T00:22:41Z</dcterms:modified>
  <cp:category>عرض بوربوينت; رياضيات; الصف الرابع; الفصل الثاني</cp:category>
</cp:coreProperties>
</file>